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4"/>
    <p:sldId id="257"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278" r:id="rId46"/>
    <p:sldId id="279" r:id="rId47"/>
    <p:sldId id="280" r:id="rId48"/>
    <p:sldId id="281" r:id="rId49"/>
    <p:sldId id="282" r:id="rId50"/>
    <p:sldId id="283" r:id="rId51"/>
    <p:sldId id="284" r:id="rId52"/>
    <p:sldId id="285" r:id="rId53"/>
    <p:sldId id="286" r:id="rId54"/>
    <p:sldId id="287" r:id="rId55"/>
    <p:sldId id="288" r:id="rId56"/>
    <p:sldId id="289" r:id="rId57"/>
    <p:sldId id="290" r:id="rId58"/>
    <p:sldId id="291" r:id="rId59"/>
    <p:sldId id="292" r:id="rId60"/>
    <p:sldId id="293" r:id="rId61"/>
    <p:sldId id="294" r:id="rId62"/>
    <p:sldId id="295" r:id="rId63"/>
    <p:sldId id="296" r:id="rId64"/>
    <p:sldId id="297" r:id="rId65"/>
    <p:sldId id="298" r:id="rId66"/>
    <p:sldId id="299" r:id="rId67"/>
    <p:sldId id="300" r:id="rId68"/>
    <p:sldId id="301" r:id="rId69"/>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Filson Soft 1" charset="1" panose="00000800000000000000"/>
      <p:regular r:id="rId10"/>
    </p:embeddedFont>
    <p:embeddedFont>
      <p:font typeface="Filson Soft 2" charset="1" panose="00000500000000000000"/>
      <p:regular r:id="rId11"/>
    </p:embeddedFont>
    <p:embeddedFont>
      <p:font typeface="Georgia Pro" charset="1" panose="02040502050405020303"/>
      <p:regular r:id="rId12"/>
    </p:embeddedFont>
    <p:embeddedFont>
      <p:font typeface="Georgia Pro Bold" charset="1" panose="02040802050405020203"/>
      <p:regular r:id="rId13"/>
    </p:embeddedFont>
    <p:embeddedFont>
      <p:font typeface="Georgia Pro Italics" charset="1" panose="02040502050405090303"/>
      <p:regular r:id="rId14"/>
    </p:embeddedFont>
    <p:embeddedFont>
      <p:font typeface="Georgia Pro Bold Italics" charset="1" panose="02040802050405090203"/>
      <p:regular r:id="rId15"/>
    </p:embeddedFont>
    <p:embeddedFont>
      <p:font typeface="Georgia Pro Light" charset="1" panose="02040302050405020303"/>
      <p:regular r:id="rId16"/>
    </p:embeddedFont>
    <p:embeddedFont>
      <p:font typeface="Georgia Pro Light Italics" charset="1" panose="02040302050405090303"/>
      <p:regular r:id="rId17"/>
    </p:embeddedFont>
    <p:embeddedFont>
      <p:font typeface="Georgia Pro Heavy" charset="1" panose="02040A02050405020203"/>
      <p:regular r:id="rId18"/>
    </p:embeddedFont>
    <p:embeddedFont>
      <p:font typeface="Georgia Pro Heavy Italics" charset="1" panose="02040A02050405090203"/>
      <p:regular r:id="rId19"/>
    </p:embeddedFont>
    <p:embeddedFont>
      <p:font typeface="Arial" charset="1" panose="020B0502020202020204"/>
      <p:regular r:id="rId20"/>
    </p:embeddedFont>
    <p:embeddedFont>
      <p:font typeface="Arial Bold" charset="1" panose="020B0802020202020204"/>
      <p:regular r:id="rId21"/>
    </p:embeddedFont>
    <p:embeddedFont>
      <p:font typeface="Arial Italics" charset="1" panose="020B0502020202090204"/>
      <p:regular r:id="rId22"/>
    </p:embeddedFont>
    <p:embeddedFont>
      <p:font typeface="Arial Bold Italics" charset="1" panose="020B0802020202090204"/>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slides/slide1.xml" Type="http://schemas.openxmlformats.org/officeDocument/2006/relationships/slide"/><Relationship Id="rId25" Target="slides/slide2.xml" Type="http://schemas.openxmlformats.org/officeDocument/2006/relationships/slide"/><Relationship Id="rId26" Target="slides/slide3.xml" Type="http://schemas.openxmlformats.org/officeDocument/2006/relationships/slide"/><Relationship Id="rId27" Target="slides/slide4.xml" Type="http://schemas.openxmlformats.org/officeDocument/2006/relationships/slide"/><Relationship Id="rId28" Target="slides/slide5.xml" Type="http://schemas.openxmlformats.org/officeDocument/2006/relationships/slide"/><Relationship Id="rId29" Target="slides/slide6.xml" Type="http://schemas.openxmlformats.org/officeDocument/2006/relationships/slide"/><Relationship Id="rId3" Target="viewProps.xml" Type="http://schemas.openxmlformats.org/officeDocument/2006/relationships/viewProps"/><Relationship Id="rId30" Target="slides/slide7.xml" Type="http://schemas.openxmlformats.org/officeDocument/2006/relationships/slide"/><Relationship Id="rId31" Target="slides/slide8.xml" Type="http://schemas.openxmlformats.org/officeDocument/2006/relationships/slide"/><Relationship Id="rId32" Target="slides/slide9.xml" Type="http://schemas.openxmlformats.org/officeDocument/2006/relationships/slide"/><Relationship Id="rId33" Target="slides/slide10.xml" Type="http://schemas.openxmlformats.org/officeDocument/2006/relationships/slide"/><Relationship Id="rId34" Target="slides/slide11.xml" Type="http://schemas.openxmlformats.org/officeDocument/2006/relationships/slide"/><Relationship Id="rId35" Target="slides/slide12.xml" Type="http://schemas.openxmlformats.org/officeDocument/2006/relationships/slide"/><Relationship Id="rId36" Target="slides/slide13.xml" Type="http://schemas.openxmlformats.org/officeDocument/2006/relationships/slide"/><Relationship Id="rId37" Target="slides/slide14.xml" Type="http://schemas.openxmlformats.org/officeDocument/2006/relationships/slide"/><Relationship Id="rId38" Target="slides/slide15.xml" Type="http://schemas.openxmlformats.org/officeDocument/2006/relationships/slide"/><Relationship Id="rId39" Target="slides/slide16.xml" Type="http://schemas.openxmlformats.org/officeDocument/2006/relationships/slide"/><Relationship Id="rId4" Target="theme/theme1.xml" Type="http://schemas.openxmlformats.org/officeDocument/2006/relationships/theme"/><Relationship Id="rId40" Target="slides/slide17.xml" Type="http://schemas.openxmlformats.org/officeDocument/2006/relationships/slide"/><Relationship Id="rId41" Target="slides/slide18.xml" Type="http://schemas.openxmlformats.org/officeDocument/2006/relationships/slide"/><Relationship Id="rId42" Target="slides/slide19.xml" Type="http://schemas.openxmlformats.org/officeDocument/2006/relationships/slide"/><Relationship Id="rId43" Target="slides/slide20.xml" Type="http://schemas.openxmlformats.org/officeDocument/2006/relationships/slide"/><Relationship Id="rId44" Target="slides/slide21.xml" Type="http://schemas.openxmlformats.org/officeDocument/2006/relationships/slide"/><Relationship Id="rId45" Target="slides/slide22.xml" Type="http://schemas.openxmlformats.org/officeDocument/2006/relationships/slide"/><Relationship Id="rId46" Target="slides/slide23.xml" Type="http://schemas.openxmlformats.org/officeDocument/2006/relationships/slide"/><Relationship Id="rId47" Target="slides/slide24.xml" Type="http://schemas.openxmlformats.org/officeDocument/2006/relationships/slide"/><Relationship Id="rId48" Target="slides/slide25.xml" Type="http://schemas.openxmlformats.org/officeDocument/2006/relationships/slide"/><Relationship Id="rId49" Target="slides/slide26.xml" Type="http://schemas.openxmlformats.org/officeDocument/2006/relationships/slide"/><Relationship Id="rId5" Target="tableStyles.xml" Type="http://schemas.openxmlformats.org/officeDocument/2006/relationships/tableStyles"/><Relationship Id="rId50" Target="slides/slide27.xml" Type="http://schemas.openxmlformats.org/officeDocument/2006/relationships/slide"/><Relationship Id="rId51" Target="slides/slide28.xml" Type="http://schemas.openxmlformats.org/officeDocument/2006/relationships/slide"/><Relationship Id="rId52" Target="slides/slide29.xml" Type="http://schemas.openxmlformats.org/officeDocument/2006/relationships/slide"/><Relationship Id="rId53" Target="slides/slide30.xml" Type="http://schemas.openxmlformats.org/officeDocument/2006/relationships/slide"/><Relationship Id="rId54" Target="slides/slide31.xml" Type="http://schemas.openxmlformats.org/officeDocument/2006/relationships/slide"/><Relationship Id="rId55" Target="slides/slide32.xml" Type="http://schemas.openxmlformats.org/officeDocument/2006/relationships/slide"/><Relationship Id="rId56" Target="slides/slide33.xml" Type="http://schemas.openxmlformats.org/officeDocument/2006/relationships/slide"/><Relationship Id="rId57" Target="slides/slide34.xml" Type="http://schemas.openxmlformats.org/officeDocument/2006/relationships/slide"/><Relationship Id="rId58" Target="slides/slide35.xml" Type="http://schemas.openxmlformats.org/officeDocument/2006/relationships/slide"/><Relationship Id="rId59" Target="slides/slide36.xml" Type="http://schemas.openxmlformats.org/officeDocument/2006/relationships/slide"/><Relationship Id="rId6" Target="fonts/font6.fntdata" Type="http://schemas.openxmlformats.org/officeDocument/2006/relationships/font"/><Relationship Id="rId60" Target="slides/slide37.xml" Type="http://schemas.openxmlformats.org/officeDocument/2006/relationships/slide"/><Relationship Id="rId61" Target="slides/slide38.xml" Type="http://schemas.openxmlformats.org/officeDocument/2006/relationships/slide"/><Relationship Id="rId62" Target="slides/slide39.xml" Type="http://schemas.openxmlformats.org/officeDocument/2006/relationships/slide"/><Relationship Id="rId63" Target="slides/slide40.xml" Type="http://schemas.openxmlformats.org/officeDocument/2006/relationships/slide"/><Relationship Id="rId64" Target="slides/slide41.xml" Type="http://schemas.openxmlformats.org/officeDocument/2006/relationships/slide"/><Relationship Id="rId65" Target="slides/slide42.xml" Type="http://schemas.openxmlformats.org/officeDocument/2006/relationships/slide"/><Relationship Id="rId66" Target="slides/slide43.xml" Type="http://schemas.openxmlformats.org/officeDocument/2006/relationships/slide"/><Relationship Id="rId67" Target="slides/slide44.xml" Type="http://schemas.openxmlformats.org/officeDocument/2006/relationships/slide"/><Relationship Id="rId68" Target="slides/slide45.xml" Type="http://schemas.openxmlformats.org/officeDocument/2006/relationships/slide"/><Relationship Id="rId69" Target="slides/slide46.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jpe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jpe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svg" Type="http://schemas.openxmlformats.org/officeDocument/2006/relationships/image"/><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jpe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 Id="rId4" Target="../media/image25.jpeg" Type="http://schemas.openxmlformats.org/officeDocument/2006/relationships/image"/><Relationship Id="rId5" Target="../media/image26.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8.jpeg" Type="http://schemas.openxmlformats.org/officeDocument/2006/relationships/image"/><Relationship Id="rId2" Target="../media/image27.png" Type="http://schemas.openxmlformats.org/officeDocument/2006/relationships/image"/><Relationship Id="rId3" Target="../media/image28.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54.jpeg" Type="http://schemas.openxmlformats.org/officeDocument/2006/relationships/image"/><Relationship Id="rId7" Target="../media/image55.jpeg" Type="http://schemas.openxmlformats.org/officeDocument/2006/relationships/image"/><Relationship Id="rId8" Target="../media/image56.jpeg" Type="http://schemas.openxmlformats.org/officeDocument/2006/relationships/image"/><Relationship Id="rId9" Target="../media/image57.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jpeg" Type="http://schemas.openxmlformats.org/officeDocument/2006/relationships/image"/><Relationship Id="rId4" Target="../media/image62.jpe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https://yc.yccd.edu/programs/manufacturing-technology-machining/" TargetMode="External" Type="http://schemas.openxmlformats.org/officeDocument/2006/relationships/hyperlink"/><Relationship Id="rId8" Target="https://yc.yccd.edu/programs/welding/" TargetMode="External" Type="http://schemas.openxmlformats.org/officeDocument/2006/relationships/hyperlink"/></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6.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29.jpe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30.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2.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9.svg" Type="http://schemas.openxmlformats.org/officeDocument/2006/relationships/image"/><Relationship Id="rId2" Target="../media/image75.jpe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76.png" Type="http://schemas.openxmlformats.org/officeDocument/2006/relationships/image"/><Relationship Id="rId8" Target="../media/image77.svg" Type="http://schemas.openxmlformats.org/officeDocument/2006/relationships/image"/><Relationship Id="rId9" Target="../media/image78.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jpeg" Type="http://schemas.openxmlformats.org/officeDocument/2006/relationships/image"/><Relationship Id="rId3" Target="../media/image81.png" Type="http://schemas.openxmlformats.org/officeDocument/2006/relationships/image"/><Relationship Id="rId4" Target="../media/image82.sv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83.png" Type="http://schemas.openxmlformats.org/officeDocument/2006/relationships/image"/><Relationship Id="rId8" Target="../media/image8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5.png" Type="http://schemas.openxmlformats.org/officeDocument/2006/relationships/image"/><Relationship Id="rId12" Target="../media/image12.jpeg" Type="http://schemas.openxmlformats.org/officeDocument/2006/relationships/image"/><Relationship Id="rId2" Target="../media/image9.png" Type="http://schemas.openxmlformats.org/officeDocument/2006/relationships/image"/><Relationship Id="rId3" Target="../media/image7.jpeg" Type="http://schemas.openxmlformats.org/officeDocument/2006/relationships/image"/><Relationship Id="rId4" Target="../media/image8.png" Type="http://schemas.openxmlformats.org/officeDocument/2006/relationships/image"/><Relationship Id="rId5" Target="../media/image6.png" Type="http://schemas.openxmlformats.org/officeDocument/2006/relationships/image"/><Relationship Id="rId6" Target="../media/image3.png" Type="http://schemas.openxmlformats.org/officeDocument/2006/relationships/image"/><Relationship Id="rId7" Target="../media/image2.png" Type="http://schemas.openxmlformats.org/officeDocument/2006/relationships/image"/><Relationship Id="rId8" Target="../media/image4.png" Type="http://schemas.openxmlformats.org/officeDocument/2006/relationships/image"/><Relationship Id="rId9" Target="../media/image1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 Id="rId4" Target="../media/image3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8398222"/>
            <a:ext cx="18300430" cy="1906001"/>
          </a:xfrm>
          <a:prstGeom prst="rect">
            <a:avLst/>
          </a:prstGeom>
          <a:solidFill>
            <a:srgbClr val="10315E"/>
          </a:solidFill>
        </p:spPr>
      </p:sp>
      <p:sp>
        <p:nvSpPr>
          <p:cNvPr name="Freeform 3" id="3"/>
          <p:cNvSpPr/>
          <p:nvPr/>
        </p:nvSpPr>
        <p:spPr>
          <a:xfrm flipH="false" flipV="false" rot="0">
            <a:off x="13287004" y="626302"/>
            <a:ext cx="2405011" cy="1447516"/>
          </a:xfrm>
          <a:custGeom>
            <a:avLst/>
            <a:gdLst/>
            <a:ahLst/>
            <a:cxnLst/>
            <a:rect r="r" b="b" t="t" l="l"/>
            <a:pathLst>
              <a:path h="1447516" w="2405011">
                <a:moveTo>
                  <a:pt x="0" y="0"/>
                </a:moveTo>
                <a:lnTo>
                  <a:pt x="2405012" y="0"/>
                </a:lnTo>
                <a:lnTo>
                  <a:pt x="2405012" y="1447516"/>
                </a:lnTo>
                <a:lnTo>
                  <a:pt x="0" y="1447516"/>
                </a:lnTo>
                <a:lnTo>
                  <a:pt x="0" y="0"/>
                </a:lnTo>
                <a:close/>
              </a:path>
            </a:pathLst>
          </a:custGeom>
          <a:blipFill>
            <a:blip r:embed="rId2"/>
            <a:stretch>
              <a:fillRect l="0" t="0" r="0" b="0"/>
            </a:stretch>
          </a:blipFill>
        </p:spPr>
      </p:sp>
      <p:sp>
        <p:nvSpPr>
          <p:cNvPr name="Freeform 4" id="4"/>
          <p:cNvSpPr/>
          <p:nvPr/>
        </p:nvSpPr>
        <p:spPr>
          <a:xfrm flipH="false" flipV="false" rot="0">
            <a:off x="5042675" y="149507"/>
            <a:ext cx="4506480" cy="2365902"/>
          </a:xfrm>
          <a:custGeom>
            <a:avLst/>
            <a:gdLst/>
            <a:ahLst/>
            <a:cxnLst/>
            <a:rect r="r" b="b" t="t" l="l"/>
            <a:pathLst>
              <a:path h="2365902" w="4506480">
                <a:moveTo>
                  <a:pt x="0" y="0"/>
                </a:moveTo>
                <a:lnTo>
                  <a:pt x="4506480" y="0"/>
                </a:lnTo>
                <a:lnTo>
                  <a:pt x="4506480" y="2365902"/>
                </a:lnTo>
                <a:lnTo>
                  <a:pt x="0" y="2365902"/>
                </a:lnTo>
                <a:lnTo>
                  <a:pt x="0" y="0"/>
                </a:lnTo>
                <a:close/>
              </a:path>
            </a:pathLst>
          </a:custGeom>
          <a:blipFill>
            <a:blip r:embed="rId3"/>
            <a:stretch>
              <a:fillRect l="0" t="0" r="0" b="0"/>
            </a:stretch>
          </a:blipFill>
        </p:spPr>
      </p:sp>
      <p:sp>
        <p:nvSpPr>
          <p:cNvPr name="Freeform 5" id="5"/>
          <p:cNvSpPr/>
          <p:nvPr/>
        </p:nvSpPr>
        <p:spPr>
          <a:xfrm flipH="false" flipV="false" rot="0">
            <a:off x="8220427" y="6448309"/>
            <a:ext cx="1847147" cy="1791732"/>
          </a:xfrm>
          <a:custGeom>
            <a:avLst/>
            <a:gdLst/>
            <a:ahLst/>
            <a:cxnLst/>
            <a:rect r="r" b="b" t="t" l="l"/>
            <a:pathLst>
              <a:path h="1791732" w="1847147">
                <a:moveTo>
                  <a:pt x="0" y="0"/>
                </a:moveTo>
                <a:lnTo>
                  <a:pt x="1847146" y="0"/>
                </a:lnTo>
                <a:lnTo>
                  <a:pt x="1847146" y="1791732"/>
                </a:lnTo>
                <a:lnTo>
                  <a:pt x="0" y="1791732"/>
                </a:lnTo>
                <a:lnTo>
                  <a:pt x="0" y="0"/>
                </a:lnTo>
                <a:close/>
              </a:path>
            </a:pathLst>
          </a:custGeom>
          <a:blipFill>
            <a:blip r:embed="rId4"/>
            <a:stretch>
              <a:fillRect l="0" t="0" r="0" b="0"/>
            </a:stretch>
          </a:blipFill>
        </p:spPr>
      </p:sp>
      <p:sp>
        <p:nvSpPr>
          <p:cNvPr name="Freeform 6" id="6"/>
          <p:cNvSpPr/>
          <p:nvPr/>
        </p:nvSpPr>
        <p:spPr>
          <a:xfrm flipH="false" flipV="false" rot="0">
            <a:off x="12192302" y="6701597"/>
            <a:ext cx="1538711" cy="1538711"/>
          </a:xfrm>
          <a:custGeom>
            <a:avLst/>
            <a:gdLst/>
            <a:ahLst/>
            <a:cxnLst/>
            <a:rect r="r" b="b" t="t" l="l"/>
            <a:pathLst>
              <a:path h="1538711" w="1538711">
                <a:moveTo>
                  <a:pt x="0" y="0"/>
                </a:moveTo>
                <a:lnTo>
                  <a:pt x="1538711" y="0"/>
                </a:lnTo>
                <a:lnTo>
                  <a:pt x="1538711" y="1538712"/>
                </a:lnTo>
                <a:lnTo>
                  <a:pt x="0" y="1538712"/>
                </a:lnTo>
                <a:lnTo>
                  <a:pt x="0" y="0"/>
                </a:lnTo>
                <a:close/>
              </a:path>
            </a:pathLst>
          </a:custGeom>
          <a:blipFill>
            <a:blip r:embed="rId5"/>
            <a:stretch>
              <a:fillRect l="0" t="0" r="0" b="0"/>
            </a:stretch>
          </a:blipFill>
        </p:spPr>
      </p:sp>
      <p:sp>
        <p:nvSpPr>
          <p:cNvPr name="Freeform 7" id="7"/>
          <p:cNvSpPr/>
          <p:nvPr/>
        </p:nvSpPr>
        <p:spPr>
          <a:xfrm flipH="false" flipV="false" rot="0">
            <a:off x="3065332" y="7096858"/>
            <a:ext cx="2277620" cy="918813"/>
          </a:xfrm>
          <a:custGeom>
            <a:avLst/>
            <a:gdLst/>
            <a:ahLst/>
            <a:cxnLst/>
            <a:rect r="r" b="b" t="t" l="l"/>
            <a:pathLst>
              <a:path h="918813" w="2277620">
                <a:moveTo>
                  <a:pt x="0" y="0"/>
                </a:moveTo>
                <a:lnTo>
                  <a:pt x="2277620" y="0"/>
                </a:lnTo>
                <a:lnTo>
                  <a:pt x="2277620" y="918813"/>
                </a:lnTo>
                <a:lnTo>
                  <a:pt x="0" y="918813"/>
                </a:lnTo>
                <a:lnTo>
                  <a:pt x="0" y="0"/>
                </a:lnTo>
                <a:close/>
              </a:path>
            </a:pathLst>
          </a:custGeom>
          <a:blipFill>
            <a:blip r:embed="rId6"/>
            <a:stretch>
              <a:fillRect l="0" t="0" r="0" b="0"/>
            </a:stretch>
          </a:blipFill>
        </p:spPr>
      </p:sp>
      <p:sp>
        <p:nvSpPr>
          <p:cNvPr name="Freeform 8" id="8"/>
          <p:cNvSpPr/>
          <p:nvPr/>
        </p:nvSpPr>
        <p:spPr>
          <a:xfrm flipH="false" flipV="false" rot="0">
            <a:off x="9549155" y="626302"/>
            <a:ext cx="3737850" cy="1412312"/>
          </a:xfrm>
          <a:custGeom>
            <a:avLst/>
            <a:gdLst/>
            <a:ahLst/>
            <a:cxnLst/>
            <a:rect r="r" b="b" t="t" l="l"/>
            <a:pathLst>
              <a:path h="1412312" w="3737850">
                <a:moveTo>
                  <a:pt x="0" y="0"/>
                </a:moveTo>
                <a:lnTo>
                  <a:pt x="3737849" y="0"/>
                </a:lnTo>
                <a:lnTo>
                  <a:pt x="3737849" y="1412312"/>
                </a:lnTo>
                <a:lnTo>
                  <a:pt x="0" y="1412312"/>
                </a:lnTo>
                <a:lnTo>
                  <a:pt x="0" y="0"/>
                </a:lnTo>
                <a:close/>
              </a:path>
            </a:pathLst>
          </a:custGeom>
          <a:blipFill>
            <a:blip r:embed="rId7"/>
            <a:stretch>
              <a:fillRect l="0" t="0" r="0" b="0"/>
            </a:stretch>
          </a:blipFill>
        </p:spPr>
      </p:sp>
      <p:sp>
        <p:nvSpPr>
          <p:cNvPr name="Freeform 9" id="9"/>
          <p:cNvSpPr/>
          <p:nvPr/>
        </p:nvSpPr>
        <p:spPr>
          <a:xfrm flipH="false" flipV="false" rot="0">
            <a:off x="13890017" y="7044231"/>
            <a:ext cx="2418120" cy="1024067"/>
          </a:xfrm>
          <a:custGeom>
            <a:avLst/>
            <a:gdLst/>
            <a:ahLst/>
            <a:cxnLst/>
            <a:rect r="r" b="b" t="t" l="l"/>
            <a:pathLst>
              <a:path h="1024067" w="2418120">
                <a:moveTo>
                  <a:pt x="0" y="0"/>
                </a:moveTo>
                <a:lnTo>
                  <a:pt x="2418121" y="0"/>
                </a:lnTo>
                <a:lnTo>
                  <a:pt x="2418121" y="1024067"/>
                </a:lnTo>
                <a:lnTo>
                  <a:pt x="0" y="1024067"/>
                </a:lnTo>
                <a:lnTo>
                  <a:pt x="0" y="0"/>
                </a:lnTo>
                <a:close/>
              </a:path>
            </a:pathLst>
          </a:custGeom>
          <a:blipFill>
            <a:blip r:embed="rId8"/>
            <a:stretch>
              <a:fillRect l="0" t="0" r="0" b="0"/>
            </a:stretch>
          </a:blipFill>
        </p:spPr>
      </p:sp>
      <p:sp>
        <p:nvSpPr>
          <p:cNvPr name="Freeform 10" id="10"/>
          <p:cNvSpPr/>
          <p:nvPr/>
        </p:nvSpPr>
        <p:spPr>
          <a:xfrm flipH="false" flipV="false" rot="0">
            <a:off x="5876291" y="6958919"/>
            <a:ext cx="1963136" cy="1194691"/>
          </a:xfrm>
          <a:custGeom>
            <a:avLst/>
            <a:gdLst/>
            <a:ahLst/>
            <a:cxnLst/>
            <a:rect r="r" b="b" t="t" l="l"/>
            <a:pathLst>
              <a:path h="1194691" w="1963136">
                <a:moveTo>
                  <a:pt x="0" y="0"/>
                </a:moveTo>
                <a:lnTo>
                  <a:pt x="1963136" y="0"/>
                </a:lnTo>
                <a:lnTo>
                  <a:pt x="1963136" y="1194691"/>
                </a:lnTo>
                <a:lnTo>
                  <a:pt x="0" y="1194691"/>
                </a:lnTo>
                <a:lnTo>
                  <a:pt x="0" y="0"/>
                </a:lnTo>
                <a:close/>
              </a:path>
            </a:pathLst>
          </a:custGeom>
          <a:blipFill>
            <a:blip r:embed="rId9"/>
            <a:stretch>
              <a:fillRect l="0" t="0" r="0" b="0"/>
            </a:stretch>
          </a:blipFill>
        </p:spPr>
      </p:sp>
      <p:sp>
        <p:nvSpPr>
          <p:cNvPr name="Freeform 11" id="11"/>
          <p:cNvSpPr/>
          <p:nvPr/>
        </p:nvSpPr>
        <p:spPr>
          <a:xfrm flipH="false" flipV="false" rot="0">
            <a:off x="10113282" y="6701330"/>
            <a:ext cx="1858347" cy="1538711"/>
          </a:xfrm>
          <a:custGeom>
            <a:avLst/>
            <a:gdLst/>
            <a:ahLst/>
            <a:cxnLst/>
            <a:rect r="r" b="b" t="t" l="l"/>
            <a:pathLst>
              <a:path h="1538711" w="1858347">
                <a:moveTo>
                  <a:pt x="0" y="0"/>
                </a:moveTo>
                <a:lnTo>
                  <a:pt x="1858347" y="0"/>
                </a:lnTo>
                <a:lnTo>
                  <a:pt x="1858347" y="1538711"/>
                </a:lnTo>
                <a:lnTo>
                  <a:pt x="0" y="1538711"/>
                </a:lnTo>
                <a:lnTo>
                  <a:pt x="0" y="0"/>
                </a:lnTo>
                <a:close/>
              </a:path>
            </a:pathLst>
          </a:custGeom>
          <a:blipFill>
            <a:blip r:embed="rId10"/>
            <a:stretch>
              <a:fillRect l="0" t="0" r="0" b="0"/>
            </a:stretch>
          </a:blipFill>
        </p:spPr>
      </p:sp>
      <p:sp>
        <p:nvSpPr>
          <p:cNvPr name="Freeform 12" id="12"/>
          <p:cNvSpPr/>
          <p:nvPr/>
        </p:nvSpPr>
        <p:spPr>
          <a:xfrm flipH="false" flipV="false" rot="0">
            <a:off x="2670091" y="216105"/>
            <a:ext cx="2372583" cy="2267911"/>
          </a:xfrm>
          <a:custGeom>
            <a:avLst/>
            <a:gdLst/>
            <a:ahLst/>
            <a:cxnLst/>
            <a:rect r="r" b="b" t="t" l="l"/>
            <a:pathLst>
              <a:path h="2267911" w="2372583">
                <a:moveTo>
                  <a:pt x="0" y="0"/>
                </a:moveTo>
                <a:lnTo>
                  <a:pt x="2372584" y="0"/>
                </a:lnTo>
                <a:lnTo>
                  <a:pt x="2372584" y="2267910"/>
                </a:lnTo>
                <a:lnTo>
                  <a:pt x="0" y="2267910"/>
                </a:lnTo>
                <a:lnTo>
                  <a:pt x="0" y="0"/>
                </a:lnTo>
                <a:close/>
              </a:path>
            </a:pathLst>
          </a:custGeom>
          <a:blipFill>
            <a:blip r:embed="rId11"/>
            <a:stretch>
              <a:fillRect l="0" t="0" r="0" b="0"/>
            </a:stretch>
          </a:blipFill>
        </p:spPr>
      </p:sp>
      <p:sp>
        <p:nvSpPr>
          <p:cNvPr name="Freeform 13" id="13"/>
          <p:cNvSpPr/>
          <p:nvPr/>
        </p:nvSpPr>
        <p:spPr>
          <a:xfrm flipH="false" flipV="false" rot="0">
            <a:off x="16686412" y="5870114"/>
            <a:ext cx="1145775" cy="2250812"/>
          </a:xfrm>
          <a:custGeom>
            <a:avLst/>
            <a:gdLst/>
            <a:ahLst/>
            <a:cxnLst/>
            <a:rect r="r" b="b" t="t" l="l"/>
            <a:pathLst>
              <a:path h="2250812" w="1145775">
                <a:moveTo>
                  <a:pt x="0" y="0"/>
                </a:moveTo>
                <a:lnTo>
                  <a:pt x="1145776" y="0"/>
                </a:lnTo>
                <a:lnTo>
                  <a:pt x="1145776" y="2250812"/>
                </a:lnTo>
                <a:lnTo>
                  <a:pt x="0" y="2250812"/>
                </a:lnTo>
                <a:lnTo>
                  <a:pt x="0" y="0"/>
                </a:lnTo>
                <a:close/>
              </a:path>
            </a:pathLst>
          </a:custGeom>
          <a:blipFill>
            <a:blip r:embed="rId12"/>
            <a:stretch>
              <a:fillRect l="0" t="0" r="0" b="0"/>
            </a:stretch>
          </a:blipFill>
        </p:spPr>
      </p:sp>
      <p:sp>
        <p:nvSpPr>
          <p:cNvPr name="Freeform 14" id="14"/>
          <p:cNvSpPr/>
          <p:nvPr/>
        </p:nvSpPr>
        <p:spPr>
          <a:xfrm flipH="false" flipV="false" rot="0">
            <a:off x="543371" y="7215359"/>
            <a:ext cx="2184975" cy="800312"/>
          </a:xfrm>
          <a:custGeom>
            <a:avLst/>
            <a:gdLst/>
            <a:ahLst/>
            <a:cxnLst/>
            <a:rect r="r" b="b" t="t" l="l"/>
            <a:pathLst>
              <a:path h="800312" w="2184975">
                <a:moveTo>
                  <a:pt x="0" y="0"/>
                </a:moveTo>
                <a:lnTo>
                  <a:pt x="2184976" y="0"/>
                </a:lnTo>
                <a:lnTo>
                  <a:pt x="2184976" y="800312"/>
                </a:lnTo>
                <a:lnTo>
                  <a:pt x="0" y="800312"/>
                </a:lnTo>
                <a:lnTo>
                  <a:pt x="0" y="0"/>
                </a:lnTo>
                <a:close/>
              </a:path>
            </a:pathLst>
          </a:custGeom>
          <a:blipFill>
            <a:blip r:embed="rId13"/>
            <a:stretch>
              <a:fillRect l="0" t="0" r="-94100" b="0"/>
            </a:stretch>
          </a:blipFill>
        </p:spPr>
      </p:sp>
      <p:sp>
        <p:nvSpPr>
          <p:cNvPr name="TextBox 15" id="15"/>
          <p:cNvSpPr txBox="true"/>
          <p:nvPr/>
        </p:nvSpPr>
        <p:spPr>
          <a:xfrm rot="0">
            <a:off x="549587" y="3030729"/>
            <a:ext cx="17201257" cy="3084205"/>
          </a:xfrm>
          <a:prstGeom prst="rect">
            <a:avLst/>
          </a:prstGeom>
        </p:spPr>
        <p:txBody>
          <a:bodyPr anchor="t" rtlCol="false" tIns="0" lIns="0" bIns="0" rIns="0">
            <a:spAutoFit/>
          </a:bodyPr>
          <a:lstStyle/>
          <a:p>
            <a:pPr algn="ctr">
              <a:lnSpc>
                <a:spcPts val="12179"/>
              </a:lnSpc>
            </a:pPr>
            <a:r>
              <a:rPr lang="en-US" sz="8699">
                <a:solidFill>
                  <a:srgbClr val="000000"/>
                </a:solidFill>
                <a:latin typeface="Filson Soft 1"/>
              </a:rPr>
              <a:t>Agricultural Technology</a:t>
            </a:r>
          </a:p>
          <a:p>
            <a:pPr algn="ctr">
              <a:lnSpc>
                <a:spcPts val="12179"/>
              </a:lnSpc>
            </a:pPr>
            <a:r>
              <a:rPr lang="en-US" sz="8699">
                <a:solidFill>
                  <a:srgbClr val="000000"/>
                </a:solidFill>
                <a:latin typeface="Filson Soft 1"/>
              </a:rPr>
              <a:t>Regional Industry  Advisory </a:t>
            </a:r>
          </a:p>
        </p:txBody>
      </p:sp>
      <p:sp>
        <p:nvSpPr>
          <p:cNvPr name="TextBox 16" id="16"/>
          <p:cNvSpPr txBox="true"/>
          <p:nvPr/>
        </p:nvSpPr>
        <p:spPr>
          <a:xfrm rot="0">
            <a:off x="543371" y="8821950"/>
            <a:ext cx="17201257" cy="925162"/>
          </a:xfrm>
          <a:prstGeom prst="rect">
            <a:avLst/>
          </a:prstGeom>
        </p:spPr>
        <p:txBody>
          <a:bodyPr anchor="t" rtlCol="false" tIns="0" lIns="0" bIns="0" rIns="0">
            <a:spAutoFit/>
          </a:bodyPr>
          <a:lstStyle/>
          <a:p>
            <a:pPr algn="ctr">
              <a:lnSpc>
                <a:spcPts val="7279"/>
              </a:lnSpc>
            </a:pPr>
            <a:r>
              <a:rPr lang="en-US" sz="5199">
                <a:solidFill>
                  <a:srgbClr val="FFFFFF"/>
                </a:solidFill>
                <a:latin typeface="Filson Soft 1"/>
              </a:rPr>
              <a:t>April 26th, 2024</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3" t="0" r="-223"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717" t="0" r="-717"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3" t="0" r="-223"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3" t="0" r="-223"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75" t="0" r="-675"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3" t="0" r="-223"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0" t="0" r="-6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3" t="0" r="-223"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75" t="0" r="-675"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75" t="0" r="-675"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4879146" y="1462043"/>
            <a:ext cx="14728050" cy="7362915"/>
            <a:chOff x="0" y="0"/>
            <a:chExt cx="19637400" cy="9817220"/>
          </a:xfrm>
        </p:grpSpPr>
        <p:sp>
          <p:nvSpPr>
            <p:cNvPr name="Freeform 3" id="3"/>
            <p:cNvSpPr/>
            <p:nvPr/>
          </p:nvSpPr>
          <p:spPr>
            <a:xfrm flipH="true" flipV="false" rot="-5400000">
              <a:off x="9816011" y="-4169"/>
              <a:ext cx="9817220" cy="9825559"/>
            </a:xfrm>
            <a:custGeom>
              <a:avLst/>
              <a:gdLst/>
              <a:ahLst/>
              <a:cxnLst/>
              <a:rect r="r" b="b" t="t" l="l"/>
              <a:pathLst>
                <a:path h="9825559" w="9817220">
                  <a:moveTo>
                    <a:pt x="9817219" y="0"/>
                  </a:moveTo>
                  <a:lnTo>
                    <a:pt x="0" y="0"/>
                  </a:lnTo>
                  <a:lnTo>
                    <a:pt x="0" y="9825558"/>
                  </a:lnTo>
                  <a:lnTo>
                    <a:pt x="9817219" y="9825558"/>
                  </a:lnTo>
                  <a:lnTo>
                    <a:pt x="9817219" y="0"/>
                  </a:lnTo>
                  <a:close/>
                </a:path>
              </a:pathLst>
            </a:custGeom>
            <a:blipFill>
              <a:blip r:embed="rId2">
                <a:extLst>
                  <a:ext uri="{96DAC541-7B7A-43D3-8B79-37D633B846F1}">
                    <asvg:svgBlip xmlns:asvg="http://schemas.microsoft.com/office/drawing/2016/SVG/main" r:embed="rId3"/>
                  </a:ext>
                </a:extLst>
              </a:blip>
              <a:stretch>
                <a:fillRect l="-50" t="0" r="-34" b="0"/>
              </a:stretch>
            </a:blipFill>
          </p:spPr>
        </p:sp>
        <p:sp>
          <p:nvSpPr>
            <p:cNvPr name="Freeform 4" id="4"/>
            <p:cNvSpPr/>
            <p:nvPr/>
          </p:nvSpPr>
          <p:spPr>
            <a:xfrm flipH="true" flipV="false" rot="-5400000">
              <a:off x="4169" y="-4169"/>
              <a:ext cx="9817220" cy="9825559"/>
            </a:xfrm>
            <a:custGeom>
              <a:avLst/>
              <a:gdLst/>
              <a:ahLst/>
              <a:cxnLst/>
              <a:rect r="r" b="b" t="t" l="l"/>
              <a:pathLst>
                <a:path h="9825559" w="9817220">
                  <a:moveTo>
                    <a:pt x="9817220" y="0"/>
                  </a:moveTo>
                  <a:lnTo>
                    <a:pt x="0" y="0"/>
                  </a:lnTo>
                  <a:lnTo>
                    <a:pt x="0" y="9825558"/>
                  </a:lnTo>
                  <a:lnTo>
                    <a:pt x="9817220" y="9825558"/>
                  </a:lnTo>
                  <a:lnTo>
                    <a:pt x="9817220" y="0"/>
                  </a:lnTo>
                  <a:close/>
                </a:path>
              </a:pathLst>
            </a:custGeom>
            <a:blipFill>
              <a:blip r:embed="rId2">
                <a:extLst>
                  <a:ext uri="{96DAC541-7B7A-43D3-8B79-37D633B846F1}">
                    <asvg:svgBlip xmlns:asvg="http://schemas.microsoft.com/office/drawing/2016/SVG/main" r:embed="rId3"/>
                  </a:ext>
                </a:extLst>
              </a:blip>
              <a:stretch>
                <a:fillRect l="-50" t="0" r="-34" b="0"/>
              </a:stretch>
            </a:blipFill>
          </p:spPr>
        </p:sp>
      </p:grpSp>
      <p:grpSp>
        <p:nvGrpSpPr>
          <p:cNvPr name="Group 5" id="5"/>
          <p:cNvGrpSpPr>
            <a:grpSpLocks noChangeAspect="true"/>
          </p:cNvGrpSpPr>
          <p:nvPr/>
        </p:nvGrpSpPr>
        <p:grpSpPr>
          <a:xfrm rot="0">
            <a:off x="1719236" y="1028700"/>
            <a:ext cx="5385637" cy="10944960"/>
            <a:chOff x="0" y="0"/>
            <a:chExt cx="5001260" cy="10163810"/>
          </a:xfrm>
        </p:grpSpPr>
        <p:sp>
          <p:nvSpPr>
            <p:cNvPr name="Freeform 6" id="6"/>
            <p:cNvSpPr/>
            <p:nvPr/>
          </p:nvSpPr>
          <p:spPr>
            <a:xfrm flipH="false" flipV="false" rot="0">
              <a:off x="0" y="0"/>
              <a:ext cx="5000993" cy="10163632"/>
            </a:xfrm>
            <a:custGeom>
              <a:avLst/>
              <a:gdLst/>
              <a:ahLst/>
              <a:cxnLst/>
              <a:rect r="r" b="b" t="t" l="l"/>
              <a:pathLst>
                <a:path h="10163632" w="5000993">
                  <a:moveTo>
                    <a:pt x="0" y="0"/>
                  </a:moveTo>
                  <a:lnTo>
                    <a:pt x="5000993" y="0"/>
                  </a:lnTo>
                  <a:lnTo>
                    <a:pt x="5000993" y="10163632"/>
                  </a:lnTo>
                  <a:lnTo>
                    <a:pt x="0" y="10163632"/>
                  </a:lnTo>
                  <a:close/>
                </a:path>
              </a:pathLst>
            </a:custGeom>
            <a:blipFill>
              <a:blip r:embed="rId4"/>
              <a:stretch>
                <a:fillRect l="-45" t="0" r="-45" b="0"/>
              </a:stretch>
            </a:blipFill>
          </p:spPr>
        </p:sp>
        <p:sp>
          <p:nvSpPr>
            <p:cNvPr name="Freeform 7" id="7"/>
            <p:cNvSpPr/>
            <p:nvPr/>
          </p:nvSpPr>
          <p:spPr>
            <a:xfrm flipH="false" flipV="false" rot="0">
              <a:off x="338760" y="288798"/>
              <a:ext cx="4330776" cy="9398000"/>
            </a:xfrm>
            <a:custGeom>
              <a:avLst/>
              <a:gdLst/>
              <a:ahLst/>
              <a:cxnLst/>
              <a:rect r="r" b="b" t="t" l="l"/>
              <a:pathLst>
                <a:path h="9398000" w="4330776">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5"/>
              <a:stretch>
                <a:fillRect l="-87897" t="0" r="-137406" b="0"/>
              </a:stretch>
            </a:blipFill>
          </p:spPr>
        </p:sp>
      </p:grpSp>
      <p:sp>
        <p:nvSpPr>
          <p:cNvPr name="Freeform 8" id="8"/>
          <p:cNvSpPr/>
          <p:nvPr/>
        </p:nvSpPr>
        <p:spPr>
          <a:xfrm flipH="false" flipV="false" rot="5400000">
            <a:off x="8252805" y="842341"/>
            <a:ext cx="883019" cy="899371"/>
          </a:xfrm>
          <a:custGeom>
            <a:avLst/>
            <a:gdLst/>
            <a:ahLst/>
            <a:cxnLst/>
            <a:rect r="r" b="b" t="t" l="l"/>
            <a:pathLst>
              <a:path h="899371" w="883019">
                <a:moveTo>
                  <a:pt x="0" y="0"/>
                </a:moveTo>
                <a:lnTo>
                  <a:pt x="883019" y="0"/>
                </a:lnTo>
                <a:lnTo>
                  <a:pt x="883019" y="899371"/>
                </a:lnTo>
                <a:lnTo>
                  <a:pt x="0" y="89937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9585450" y="3611495"/>
            <a:ext cx="478009" cy="478009"/>
          </a:xfrm>
          <a:custGeom>
            <a:avLst/>
            <a:gdLst/>
            <a:ahLst/>
            <a:cxnLst/>
            <a:rect r="r" b="b" t="t" l="l"/>
            <a:pathLst>
              <a:path h="478009" w="478009">
                <a:moveTo>
                  <a:pt x="0" y="0"/>
                </a:moveTo>
                <a:lnTo>
                  <a:pt x="478009" y="0"/>
                </a:lnTo>
                <a:lnTo>
                  <a:pt x="478009" y="478009"/>
                </a:lnTo>
                <a:lnTo>
                  <a:pt x="0" y="4780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9598214" y="6300419"/>
            <a:ext cx="478009" cy="478009"/>
          </a:xfrm>
          <a:custGeom>
            <a:avLst/>
            <a:gdLst/>
            <a:ahLst/>
            <a:cxnLst/>
            <a:rect r="r" b="b" t="t" l="l"/>
            <a:pathLst>
              <a:path h="478009" w="478009">
                <a:moveTo>
                  <a:pt x="0" y="0"/>
                </a:moveTo>
                <a:lnTo>
                  <a:pt x="478009" y="0"/>
                </a:lnTo>
                <a:lnTo>
                  <a:pt x="478009" y="478009"/>
                </a:lnTo>
                <a:lnTo>
                  <a:pt x="0" y="4780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9598214" y="2418725"/>
            <a:ext cx="478009" cy="478009"/>
          </a:xfrm>
          <a:custGeom>
            <a:avLst/>
            <a:gdLst/>
            <a:ahLst/>
            <a:cxnLst/>
            <a:rect r="r" b="b" t="t" l="l"/>
            <a:pathLst>
              <a:path h="478009" w="478009">
                <a:moveTo>
                  <a:pt x="0" y="0"/>
                </a:moveTo>
                <a:lnTo>
                  <a:pt x="478009" y="0"/>
                </a:lnTo>
                <a:lnTo>
                  <a:pt x="478009" y="478009"/>
                </a:lnTo>
                <a:lnTo>
                  <a:pt x="0" y="4780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9598214" y="4931273"/>
            <a:ext cx="478009" cy="478009"/>
          </a:xfrm>
          <a:custGeom>
            <a:avLst/>
            <a:gdLst/>
            <a:ahLst/>
            <a:cxnLst/>
            <a:rect r="r" b="b" t="t" l="l"/>
            <a:pathLst>
              <a:path h="478009" w="478009">
                <a:moveTo>
                  <a:pt x="0" y="0"/>
                </a:moveTo>
                <a:lnTo>
                  <a:pt x="478009" y="0"/>
                </a:lnTo>
                <a:lnTo>
                  <a:pt x="478009" y="478009"/>
                </a:lnTo>
                <a:lnTo>
                  <a:pt x="0" y="4780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3" id="13"/>
          <p:cNvSpPr txBox="true"/>
          <p:nvPr/>
        </p:nvSpPr>
        <p:spPr>
          <a:xfrm rot="0">
            <a:off x="10500192" y="3418700"/>
            <a:ext cx="6759108" cy="825500"/>
          </a:xfrm>
          <a:prstGeom prst="rect">
            <a:avLst/>
          </a:prstGeom>
        </p:spPr>
        <p:txBody>
          <a:bodyPr anchor="t" rtlCol="false" tIns="0" lIns="0" bIns="0" rIns="0">
            <a:spAutoFit/>
          </a:bodyPr>
          <a:lstStyle/>
          <a:p>
            <a:pPr>
              <a:lnSpc>
                <a:spcPts val="3250"/>
              </a:lnSpc>
            </a:pPr>
            <a:r>
              <a:rPr lang="en-US" sz="2500">
                <a:solidFill>
                  <a:srgbClr val="000000"/>
                </a:solidFill>
                <a:latin typeface="Filson Soft 2"/>
              </a:rPr>
              <a:t>Please stay on        unless you are called on to ask a question</a:t>
            </a:r>
          </a:p>
        </p:txBody>
      </p:sp>
      <p:sp>
        <p:nvSpPr>
          <p:cNvPr name="Freeform 14" id="14"/>
          <p:cNvSpPr/>
          <p:nvPr/>
        </p:nvSpPr>
        <p:spPr>
          <a:xfrm flipH="false" flipV="false" rot="0">
            <a:off x="12826707" y="3418295"/>
            <a:ext cx="368591" cy="405450"/>
          </a:xfrm>
          <a:custGeom>
            <a:avLst/>
            <a:gdLst/>
            <a:ahLst/>
            <a:cxnLst/>
            <a:rect r="r" b="b" t="t" l="l"/>
            <a:pathLst>
              <a:path h="405450" w="368591">
                <a:moveTo>
                  <a:pt x="0" y="0"/>
                </a:moveTo>
                <a:lnTo>
                  <a:pt x="368591" y="0"/>
                </a:lnTo>
                <a:lnTo>
                  <a:pt x="368591" y="405450"/>
                </a:lnTo>
                <a:lnTo>
                  <a:pt x="0" y="40545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9598214" y="583934"/>
            <a:ext cx="7661086" cy="1416050"/>
          </a:xfrm>
          <a:prstGeom prst="rect">
            <a:avLst/>
          </a:prstGeom>
        </p:spPr>
        <p:txBody>
          <a:bodyPr anchor="t" rtlCol="false" tIns="0" lIns="0" bIns="0" rIns="0">
            <a:spAutoFit/>
          </a:bodyPr>
          <a:lstStyle/>
          <a:p>
            <a:pPr algn="l" marL="0" indent="0" lvl="0">
              <a:lnSpc>
                <a:spcPts val="11049"/>
              </a:lnSpc>
              <a:spcBef>
                <a:spcPct val="0"/>
              </a:spcBef>
            </a:pPr>
            <a:r>
              <a:rPr lang="en-US" sz="8499" spc="-169">
                <a:solidFill>
                  <a:srgbClr val="10315E"/>
                </a:solidFill>
                <a:latin typeface="Filson Soft 1"/>
              </a:rPr>
              <a:t>Housekeeping</a:t>
            </a:r>
          </a:p>
        </p:txBody>
      </p:sp>
      <p:sp>
        <p:nvSpPr>
          <p:cNvPr name="TextBox 16" id="16"/>
          <p:cNvSpPr txBox="true"/>
          <p:nvPr/>
        </p:nvSpPr>
        <p:spPr>
          <a:xfrm rot="0">
            <a:off x="10500192" y="2375863"/>
            <a:ext cx="6759108" cy="415925"/>
          </a:xfrm>
          <a:prstGeom prst="rect">
            <a:avLst/>
          </a:prstGeom>
        </p:spPr>
        <p:txBody>
          <a:bodyPr anchor="t" rtlCol="false" tIns="0" lIns="0" bIns="0" rIns="0">
            <a:spAutoFit/>
          </a:bodyPr>
          <a:lstStyle/>
          <a:p>
            <a:pPr>
              <a:lnSpc>
                <a:spcPts val="3250"/>
              </a:lnSpc>
            </a:pPr>
            <a:r>
              <a:rPr lang="en-US" sz="2500">
                <a:solidFill>
                  <a:srgbClr val="000000"/>
                </a:solidFill>
                <a:latin typeface="Filson Soft 2"/>
              </a:rPr>
              <a:t>Enable your video camera (optional)</a:t>
            </a:r>
          </a:p>
        </p:txBody>
      </p:sp>
      <p:sp>
        <p:nvSpPr>
          <p:cNvPr name="TextBox 17" id="17"/>
          <p:cNvSpPr txBox="true"/>
          <p:nvPr/>
        </p:nvSpPr>
        <p:spPr>
          <a:xfrm rot="0">
            <a:off x="10500192" y="5902836"/>
            <a:ext cx="6759108" cy="1235075"/>
          </a:xfrm>
          <a:prstGeom prst="rect">
            <a:avLst/>
          </a:prstGeom>
        </p:spPr>
        <p:txBody>
          <a:bodyPr anchor="t" rtlCol="false" tIns="0" lIns="0" bIns="0" rIns="0">
            <a:spAutoFit/>
          </a:bodyPr>
          <a:lstStyle/>
          <a:p>
            <a:pPr>
              <a:lnSpc>
                <a:spcPts val="3250"/>
              </a:lnSpc>
            </a:pPr>
            <a:r>
              <a:rPr lang="en-US" sz="2500">
                <a:solidFill>
                  <a:srgbClr val="000000"/>
                </a:solidFill>
                <a:latin typeface="Filson Soft 2"/>
              </a:rPr>
              <a:t>This meeting will be recorded and will be provided as part of the post-meeting materials</a:t>
            </a:r>
          </a:p>
        </p:txBody>
      </p:sp>
      <p:sp>
        <p:nvSpPr>
          <p:cNvPr name="TextBox 18" id="18"/>
          <p:cNvSpPr txBox="true"/>
          <p:nvPr/>
        </p:nvSpPr>
        <p:spPr>
          <a:xfrm rot="0">
            <a:off x="10500192" y="4738478"/>
            <a:ext cx="6759108" cy="825500"/>
          </a:xfrm>
          <a:prstGeom prst="rect">
            <a:avLst/>
          </a:prstGeom>
        </p:spPr>
        <p:txBody>
          <a:bodyPr anchor="t" rtlCol="false" tIns="0" lIns="0" bIns="0" rIns="0">
            <a:spAutoFit/>
          </a:bodyPr>
          <a:lstStyle/>
          <a:p>
            <a:pPr>
              <a:lnSpc>
                <a:spcPts val="3250"/>
              </a:lnSpc>
            </a:pPr>
            <a:r>
              <a:rPr lang="en-US" sz="2500">
                <a:solidFill>
                  <a:srgbClr val="000000"/>
                </a:solidFill>
                <a:latin typeface="Filson Soft 2"/>
              </a:rPr>
              <a:t>Submit all questions and commentary using the chat function</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0" t="0" r="-6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7" r="0" b="-27"/>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01" r="0" b="-101"/>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3" t="0" r="-223"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3" t="0" r="-223"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3" t="0" r="-223"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3" t="0" r="-223"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3" t="0" r="-223"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3" t="0" r="-223"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62" r="0" b="-262"/>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946848"/>
            <a:ext cx="18288000" cy="6326613"/>
            <a:chOff x="0" y="0"/>
            <a:chExt cx="6186311" cy="2140114"/>
          </a:xfrm>
        </p:grpSpPr>
        <p:sp>
          <p:nvSpPr>
            <p:cNvPr name="Freeform 3" id="3"/>
            <p:cNvSpPr/>
            <p:nvPr/>
          </p:nvSpPr>
          <p:spPr>
            <a:xfrm flipH="false" flipV="false" rot="0">
              <a:off x="0" y="0"/>
              <a:ext cx="6186311" cy="2140114"/>
            </a:xfrm>
            <a:custGeom>
              <a:avLst/>
              <a:gdLst/>
              <a:ahLst/>
              <a:cxnLst/>
              <a:rect r="r" b="b" t="t" l="l"/>
              <a:pathLst>
                <a:path h="2140114" w="6186311">
                  <a:moveTo>
                    <a:pt x="0" y="0"/>
                  </a:moveTo>
                  <a:lnTo>
                    <a:pt x="6186311" y="0"/>
                  </a:lnTo>
                  <a:lnTo>
                    <a:pt x="6186311" y="2140114"/>
                  </a:lnTo>
                  <a:lnTo>
                    <a:pt x="0" y="2140114"/>
                  </a:lnTo>
                  <a:close/>
                </a:path>
              </a:pathLst>
            </a:custGeom>
            <a:solidFill>
              <a:srgbClr val="10315E"/>
            </a:solidFill>
          </p:spPr>
        </p:sp>
      </p:grpSp>
      <p:sp>
        <p:nvSpPr>
          <p:cNvPr name="Freeform 4" id="4"/>
          <p:cNvSpPr/>
          <p:nvPr/>
        </p:nvSpPr>
        <p:spPr>
          <a:xfrm flipH="false" flipV="false" rot="0">
            <a:off x="0" y="762029"/>
            <a:ext cx="18288000" cy="1351547"/>
          </a:xfrm>
          <a:custGeom>
            <a:avLst/>
            <a:gdLst/>
            <a:ahLst/>
            <a:cxnLst/>
            <a:rect r="r" b="b" t="t" l="l"/>
            <a:pathLst>
              <a:path h="1351547" w="18288000">
                <a:moveTo>
                  <a:pt x="0" y="0"/>
                </a:moveTo>
                <a:lnTo>
                  <a:pt x="18288000" y="0"/>
                </a:lnTo>
                <a:lnTo>
                  <a:pt x="18288000" y="1351547"/>
                </a:lnTo>
                <a:lnTo>
                  <a:pt x="0" y="1351547"/>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sp>
      <p:sp>
        <p:nvSpPr>
          <p:cNvPr name="Freeform 5" id="5"/>
          <p:cNvSpPr/>
          <p:nvPr/>
        </p:nvSpPr>
        <p:spPr>
          <a:xfrm flipH="false" flipV="false" rot="0">
            <a:off x="0" y="8173424"/>
            <a:ext cx="18288000" cy="1351547"/>
          </a:xfrm>
          <a:custGeom>
            <a:avLst/>
            <a:gdLst/>
            <a:ahLst/>
            <a:cxnLst/>
            <a:rect r="r" b="b" t="t" l="l"/>
            <a:pathLst>
              <a:path h="1351547" w="18288000">
                <a:moveTo>
                  <a:pt x="0" y="0"/>
                </a:moveTo>
                <a:lnTo>
                  <a:pt x="18288000" y="0"/>
                </a:lnTo>
                <a:lnTo>
                  <a:pt x="18288000" y="1351547"/>
                </a:lnTo>
                <a:lnTo>
                  <a:pt x="0" y="1351547"/>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sp>
      <p:sp>
        <p:nvSpPr>
          <p:cNvPr name="TextBox 6" id="6"/>
          <p:cNvSpPr txBox="true"/>
          <p:nvPr/>
        </p:nvSpPr>
        <p:spPr>
          <a:xfrm rot="0">
            <a:off x="507868" y="5095875"/>
            <a:ext cx="7193458" cy="2364105"/>
          </a:xfrm>
          <a:prstGeom prst="rect">
            <a:avLst/>
          </a:prstGeom>
        </p:spPr>
        <p:txBody>
          <a:bodyPr anchor="t" rtlCol="false" tIns="0" lIns="0" bIns="0" rIns="0">
            <a:spAutoFit/>
          </a:bodyPr>
          <a:lstStyle/>
          <a:p>
            <a:pPr>
              <a:lnSpc>
                <a:spcPts val="4680"/>
              </a:lnSpc>
            </a:pPr>
            <a:r>
              <a:rPr lang="en-US" sz="3600">
                <a:solidFill>
                  <a:srgbClr val="FFFFFF"/>
                </a:solidFill>
                <a:latin typeface="Filson Soft 2"/>
              </a:rPr>
              <a:t>Hilary Tellesen, Valley Vision </a:t>
            </a:r>
          </a:p>
          <a:p>
            <a:pPr>
              <a:lnSpc>
                <a:spcPts val="4680"/>
              </a:lnSpc>
            </a:pPr>
            <a:r>
              <a:rPr lang="en-US" sz="3600">
                <a:solidFill>
                  <a:srgbClr val="FFFFFF"/>
                </a:solidFill>
                <a:latin typeface="Filson Soft 2"/>
              </a:rPr>
              <a:t>Senior Project Manager</a:t>
            </a:r>
          </a:p>
          <a:p>
            <a:pPr>
              <a:lnSpc>
                <a:spcPts val="4680"/>
              </a:lnSpc>
            </a:pPr>
            <a:r>
              <a:rPr lang="en-US" sz="3600">
                <a:solidFill>
                  <a:srgbClr val="FFFFFF"/>
                </a:solidFill>
                <a:latin typeface="Filson Soft 2"/>
              </a:rPr>
              <a:t>Diangelo Andrews, Valley Vision</a:t>
            </a:r>
          </a:p>
          <a:p>
            <a:pPr>
              <a:lnSpc>
                <a:spcPts val="4680"/>
              </a:lnSpc>
            </a:pPr>
            <a:r>
              <a:rPr lang="en-US" sz="3600">
                <a:solidFill>
                  <a:srgbClr val="FFFFFF"/>
                </a:solidFill>
                <a:latin typeface="Filson Soft 2"/>
              </a:rPr>
              <a:t>Project Associate </a:t>
            </a:r>
          </a:p>
        </p:txBody>
      </p:sp>
      <p:sp>
        <p:nvSpPr>
          <p:cNvPr name="TextBox 7" id="7"/>
          <p:cNvSpPr txBox="true"/>
          <p:nvPr/>
        </p:nvSpPr>
        <p:spPr>
          <a:xfrm rot="0">
            <a:off x="507868" y="2264793"/>
            <a:ext cx="9465763" cy="2816225"/>
          </a:xfrm>
          <a:prstGeom prst="rect">
            <a:avLst/>
          </a:prstGeom>
        </p:spPr>
        <p:txBody>
          <a:bodyPr anchor="t" rtlCol="false" tIns="0" lIns="0" bIns="0" rIns="0">
            <a:spAutoFit/>
          </a:bodyPr>
          <a:lstStyle/>
          <a:p>
            <a:pPr algn="l" marL="0" indent="0" lvl="0">
              <a:lnSpc>
                <a:spcPts val="11049"/>
              </a:lnSpc>
              <a:spcBef>
                <a:spcPct val="0"/>
              </a:spcBef>
            </a:pPr>
            <a:r>
              <a:rPr lang="en-US" sz="8499" spc="-169">
                <a:solidFill>
                  <a:srgbClr val="FFFFFF"/>
                </a:solidFill>
                <a:latin typeface="Filson Soft 1"/>
              </a:rPr>
              <a:t>Welcome &amp; Introduction</a:t>
            </a:r>
          </a:p>
        </p:txBody>
      </p:sp>
      <p:grpSp>
        <p:nvGrpSpPr>
          <p:cNvPr name="Group 8" id="8"/>
          <p:cNvGrpSpPr/>
          <p:nvPr/>
        </p:nvGrpSpPr>
        <p:grpSpPr>
          <a:xfrm rot="0">
            <a:off x="8756763" y="2817557"/>
            <a:ext cx="4117613" cy="4526921"/>
            <a:chOff x="0" y="0"/>
            <a:chExt cx="5490151" cy="6035895"/>
          </a:xfrm>
        </p:grpSpPr>
        <p:pic>
          <p:nvPicPr>
            <p:cNvPr name="Picture 9" id="9"/>
            <p:cNvPicPr>
              <a:picLocks noChangeAspect="true"/>
            </p:cNvPicPr>
            <p:nvPr/>
          </p:nvPicPr>
          <p:blipFill>
            <a:blip r:embed="rId4"/>
            <a:srcRect l="0" t="17991" r="0" b="8715"/>
            <a:stretch>
              <a:fillRect/>
            </a:stretch>
          </p:blipFill>
          <p:spPr>
            <a:xfrm flipH="false" flipV="false">
              <a:off x="0" y="0"/>
              <a:ext cx="5490151" cy="6035895"/>
            </a:xfrm>
            <a:prstGeom prst="rect">
              <a:avLst/>
            </a:prstGeom>
          </p:spPr>
        </p:pic>
      </p:grpSp>
      <p:grpSp>
        <p:nvGrpSpPr>
          <p:cNvPr name="Group 10" id="10"/>
          <p:cNvGrpSpPr/>
          <p:nvPr/>
        </p:nvGrpSpPr>
        <p:grpSpPr>
          <a:xfrm rot="0">
            <a:off x="13505497" y="2817557"/>
            <a:ext cx="4117613" cy="4526921"/>
            <a:chOff x="0" y="0"/>
            <a:chExt cx="5490151" cy="6035895"/>
          </a:xfrm>
        </p:grpSpPr>
        <p:pic>
          <p:nvPicPr>
            <p:cNvPr name="Picture 11" id="11"/>
            <p:cNvPicPr>
              <a:picLocks noChangeAspect="true"/>
            </p:cNvPicPr>
            <p:nvPr/>
          </p:nvPicPr>
          <p:blipFill>
            <a:blip r:embed="rId5"/>
            <a:srcRect l="4520" t="0" r="4520" b="0"/>
            <a:stretch>
              <a:fillRect/>
            </a:stretch>
          </p:blipFill>
          <p:spPr>
            <a:xfrm flipH="false" flipV="false">
              <a:off x="0" y="0"/>
              <a:ext cx="5490151" cy="6035895"/>
            </a:xfrm>
            <a:prstGeom prst="rect">
              <a:avLst/>
            </a:prstGeom>
          </p:spPr>
        </p:pic>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579977"/>
            <a:ext cx="18288000" cy="2902556"/>
          </a:xfrm>
          <a:prstGeom prst="rect">
            <a:avLst/>
          </a:prstGeom>
          <a:solidFill>
            <a:srgbClr val="10315E"/>
          </a:solidFill>
        </p:spPr>
      </p:sp>
      <p:sp>
        <p:nvSpPr>
          <p:cNvPr name="Freeform 3" id="3"/>
          <p:cNvSpPr/>
          <p:nvPr/>
        </p:nvSpPr>
        <p:spPr>
          <a:xfrm flipH="false" flipV="false" rot="5400000">
            <a:off x="1036876" y="667981"/>
            <a:ext cx="883019" cy="899371"/>
          </a:xfrm>
          <a:custGeom>
            <a:avLst/>
            <a:gdLst/>
            <a:ahLst/>
            <a:cxnLst/>
            <a:rect r="r" b="b" t="t" l="l"/>
            <a:pathLst>
              <a:path h="899371" w="883019">
                <a:moveTo>
                  <a:pt x="0" y="0"/>
                </a:moveTo>
                <a:lnTo>
                  <a:pt x="883019" y="0"/>
                </a:lnTo>
                <a:lnTo>
                  <a:pt x="883019" y="899371"/>
                </a:lnTo>
                <a:lnTo>
                  <a:pt x="0" y="89937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9731790"/>
            <a:ext cx="18288000" cy="1351547"/>
          </a:xfrm>
          <a:custGeom>
            <a:avLst/>
            <a:gdLst/>
            <a:ahLst/>
            <a:cxnLst/>
            <a:rect r="r" b="b" t="t" l="l"/>
            <a:pathLst>
              <a:path h="1351547" w="18288000">
                <a:moveTo>
                  <a:pt x="0" y="0"/>
                </a:moveTo>
                <a:lnTo>
                  <a:pt x="18288000" y="0"/>
                </a:lnTo>
                <a:lnTo>
                  <a:pt x="18288000" y="1351548"/>
                </a:lnTo>
                <a:lnTo>
                  <a:pt x="0" y="1351548"/>
                </a:lnTo>
                <a:lnTo>
                  <a:pt x="0" y="0"/>
                </a:lnTo>
                <a:close/>
              </a:path>
            </a:pathLst>
          </a:custGeom>
          <a:blipFill>
            <a:blip r:embed="rId4">
              <a:extLst>
                <a:ext uri="{96DAC541-7B7A-43D3-8B79-37D633B846F1}">
                  <asvg:svgBlip xmlns:asvg="http://schemas.microsoft.com/office/drawing/2016/SVG/main" r:embed="rId5"/>
                </a:ext>
              </a:extLst>
            </a:blip>
            <a:stretch>
              <a:fillRect l="-171" t="-308623" r="-7088" b="-1042730"/>
            </a:stretch>
          </a:blipFill>
        </p:spPr>
      </p:sp>
      <p:grpSp>
        <p:nvGrpSpPr>
          <p:cNvPr name="Group 5" id="5"/>
          <p:cNvGrpSpPr>
            <a:grpSpLocks noChangeAspect="true"/>
          </p:cNvGrpSpPr>
          <p:nvPr/>
        </p:nvGrpSpPr>
        <p:grpSpPr>
          <a:xfrm rot="0">
            <a:off x="6598684" y="2892481"/>
            <a:ext cx="2648166" cy="2648155"/>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0" r="0" b="0"/>
              </a:stretch>
            </a:blipFill>
          </p:spPr>
        </p:sp>
      </p:grpSp>
      <p:grpSp>
        <p:nvGrpSpPr>
          <p:cNvPr name="Group 7" id="7"/>
          <p:cNvGrpSpPr>
            <a:grpSpLocks noChangeAspect="true"/>
          </p:cNvGrpSpPr>
          <p:nvPr/>
        </p:nvGrpSpPr>
        <p:grpSpPr>
          <a:xfrm rot="0">
            <a:off x="333276" y="2892481"/>
            <a:ext cx="2691360" cy="2691349"/>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0" b="0"/>
              </a:stretch>
            </a:blipFill>
          </p:spPr>
        </p:sp>
      </p:grpSp>
      <p:sp>
        <p:nvSpPr>
          <p:cNvPr name="TextBox 9" id="9"/>
          <p:cNvSpPr txBox="true"/>
          <p:nvPr/>
        </p:nvSpPr>
        <p:spPr>
          <a:xfrm rot="0">
            <a:off x="3215136" y="3310607"/>
            <a:ext cx="2917617" cy="451469"/>
          </a:xfrm>
          <a:prstGeom prst="rect">
            <a:avLst/>
          </a:prstGeom>
        </p:spPr>
        <p:txBody>
          <a:bodyPr anchor="t" rtlCol="false" tIns="0" lIns="0" bIns="0" rIns="0">
            <a:spAutoFit/>
          </a:bodyPr>
          <a:lstStyle/>
          <a:p>
            <a:pPr algn="ctr" marL="0" indent="0" lvl="0">
              <a:lnSpc>
                <a:spcPts val="3509"/>
              </a:lnSpc>
              <a:spcBef>
                <a:spcPct val="0"/>
              </a:spcBef>
            </a:pPr>
            <a:r>
              <a:rPr lang="en-US" sz="2699">
                <a:solidFill>
                  <a:srgbClr val="000000"/>
                </a:solidFill>
                <a:latin typeface="Filson Soft 2"/>
              </a:rPr>
              <a:t>Jose Alvarez</a:t>
            </a:r>
          </a:p>
        </p:txBody>
      </p:sp>
      <p:sp>
        <p:nvSpPr>
          <p:cNvPr name="TextBox 10" id="10"/>
          <p:cNvSpPr txBox="true"/>
          <p:nvPr/>
        </p:nvSpPr>
        <p:spPr>
          <a:xfrm rot="0">
            <a:off x="3307485" y="3841831"/>
            <a:ext cx="2732919" cy="944880"/>
          </a:xfrm>
          <a:prstGeom prst="rect">
            <a:avLst/>
          </a:prstGeom>
        </p:spPr>
        <p:txBody>
          <a:bodyPr anchor="t" rtlCol="false" tIns="0" lIns="0" bIns="0" rIns="0">
            <a:spAutoFit/>
          </a:bodyPr>
          <a:lstStyle/>
          <a:p>
            <a:pPr algn="ctr">
              <a:lnSpc>
                <a:spcPts val="2520"/>
              </a:lnSpc>
            </a:pPr>
            <a:r>
              <a:rPr lang="en-US" sz="1800">
                <a:solidFill>
                  <a:srgbClr val="000000"/>
                </a:solidFill>
                <a:latin typeface="Filson Soft 2"/>
              </a:rPr>
              <a:t>Organizational Effectiveness Director at</a:t>
            </a:r>
          </a:p>
          <a:p>
            <a:pPr algn="ctr">
              <a:lnSpc>
                <a:spcPts val="2520"/>
              </a:lnSpc>
            </a:pPr>
            <a:r>
              <a:rPr lang="en-US" sz="1800">
                <a:solidFill>
                  <a:srgbClr val="000000"/>
                </a:solidFill>
                <a:latin typeface="Filson Soft 2"/>
              </a:rPr>
              <a:t>Del Monte Foods</a:t>
            </a:r>
          </a:p>
        </p:txBody>
      </p:sp>
      <p:sp>
        <p:nvSpPr>
          <p:cNvPr name="TextBox 11" id="11"/>
          <p:cNvSpPr txBox="true"/>
          <p:nvPr/>
        </p:nvSpPr>
        <p:spPr>
          <a:xfrm rot="0">
            <a:off x="9126121" y="3310607"/>
            <a:ext cx="2917617" cy="451469"/>
          </a:xfrm>
          <a:prstGeom prst="rect">
            <a:avLst/>
          </a:prstGeom>
        </p:spPr>
        <p:txBody>
          <a:bodyPr anchor="t" rtlCol="false" tIns="0" lIns="0" bIns="0" rIns="0">
            <a:spAutoFit/>
          </a:bodyPr>
          <a:lstStyle/>
          <a:p>
            <a:pPr algn="ctr" marL="0" indent="0" lvl="0">
              <a:lnSpc>
                <a:spcPts val="3509"/>
              </a:lnSpc>
              <a:spcBef>
                <a:spcPct val="0"/>
              </a:spcBef>
            </a:pPr>
            <a:r>
              <a:rPr lang="en-US" sz="2699">
                <a:solidFill>
                  <a:srgbClr val="000000"/>
                </a:solidFill>
                <a:latin typeface="Filson Soft 2"/>
              </a:rPr>
              <a:t>Trudi Hughes</a:t>
            </a:r>
          </a:p>
        </p:txBody>
      </p:sp>
      <p:sp>
        <p:nvSpPr>
          <p:cNvPr name="TextBox 12" id="12"/>
          <p:cNvSpPr txBox="true"/>
          <p:nvPr/>
        </p:nvSpPr>
        <p:spPr>
          <a:xfrm rot="0">
            <a:off x="9424969" y="3845903"/>
            <a:ext cx="2595354" cy="972621"/>
          </a:xfrm>
          <a:prstGeom prst="rect">
            <a:avLst/>
          </a:prstGeom>
        </p:spPr>
        <p:txBody>
          <a:bodyPr anchor="t" rtlCol="false" tIns="0" lIns="0" bIns="0" rIns="0">
            <a:spAutoFit/>
          </a:bodyPr>
          <a:lstStyle/>
          <a:p>
            <a:pPr algn="ctr">
              <a:lnSpc>
                <a:spcPts val="2555"/>
              </a:lnSpc>
            </a:pPr>
            <a:r>
              <a:rPr lang="en-US" sz="1825">
                <a:solidFill>
                  <a:srgbClr val="000000"/>
                </a:solidFill>
                <a:latin typeface="Filson Soft 2"/>
              </a:rPr>
              <a:t>President/CEO at</a:t>
            </a:r>
          </a:p>
          <a:p>
            <a:pPr algn="ctr">
              <a:lnSpc>
                <a:spcPts val="2555"/>
              </a:lnSpc>
            </a:pPr>
            <a:r>
              <a:rPr lang="en-US" sz="1825">
                <a:solidFill>
                  <a:srgbClr val="000000"/>
                </a:solidFill>
                <a:latin typeface="Filson Soft 2"/>
              </a:rPr>
              <a:t>California League of Food Producers </a:t>
            </a:r>
          </a:p>
        </p:txBody>
      </p:sp>
      <p:grpSp>
        <p:nvGrpSpPr>
          <p:cNvPr name="Group 13" id="13"/>
          <p:cNvGrpSpPr>
            <a:grpSpLocks noChangeAspect="true"/>
          </p:cNvGrpSpPr>
          <p:nvPr/>
        </p:nvGrpSpPr>
        <p:grpSpPr>
          <a:xfrm rot="0">
            <a:off x="12198441" y="2892481"/>
            <a:ext cx="2648166" cy="2648155"/>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1993" t="0" r="-1993" b="0"/>
              </a:stretch>
            </a:blipFill>
          </p:spPr>
        </p:sp>
      </p:grpSp>
      <p:sp>
        <p:nvSpPr>
          <p:cNvPr name="TextBox 15" id="15"/>
          <p:cNvSpPr txBox="true"/>
          <p:nvPr/>
        </p:nvSpPr>
        <p:spPr>
          <a:xfrm rot="0">
            <a:off x="15037107" y="3310607"/>
            <a:ext cx="2917617" cy="451469"/>
          </a:xfrm>
          <a:prstGeom prst="rect">
            <a:avLst/>
          </a:prstGeom>
        </p:spPr>
        <p:txBody>
          <a:bodyPr anchor="t" rtlCol="false" tIns="0" lIns="0" bIns="0" rIns="0">
            <a:spAutoFit/>
          </a:bodyPr>
          <a:lstStyle/>
          <a:p>
            <a:pPr algn="ctr" marL="0" indent="0" lvl="0">
              <a:lnSpc>
                <a:spcPts val="3509"/>
              </a:lnSpc>
              <a:spcBef>
                <a:spcPct val="0"/>
              </a:spcBef>
            </a:pPr>
            <a:r>
              <a:rPr lang="en-US" sz="2699">
                <a:solidFill>
                  <a:srgbClr val="000000"/>
                </a:solidFill>
                <a:latin typeface="Filson Soft 2"/>
              </a:rPr>
              <a:t>Amy Vedmore</a:t>
            </a:r>
          </a:p>
        </p:txBody>
      </p:sp>
      <p:sp>
        <p:nvSpPr>
          <p:cNvPr name="TextBox 16" id="16"/>
          <p:cNvSpPr txBox="true"/>
          <p:nvPr/>
        </p:nvSpPr>
        <p:spPr>
          <a:xfrm rot="0">
            <a:off x="15313332" y="3845903"/>
            <a:ext cx="2595354" cy="944731"/>
          </a:xfrm>
          <a:prstGeom prst="rect">
            <a:avLst/>
          </a:prstGeom>
        </p:spPr>
        <p:txBody>
          <a:bodyPr anchor="t" rtlCol="false" tIns="0" lIns="0" bIns="0" rIns="0">
            <a:spAutoFit/>
          </a:bodyPr>
          <a:lstStyle/>
          <a:p>
            <a:pPr algn="ctr">
              <a:lnSpc>
                <a:spcPts val="2520"/>
              </a:lnSpc>
            </a:pPr>
            <a:r>
              <a:rPr lang="en-US" sz="1800">
                <a:solidFill>
                  <a:srgbClr val="000000"/>
                </a:solidFill>
                <a:latin typeface="Filson Soft 2"/>
              </a:rPr>
              <a:t>Director Supply Chain Integration at Blue Diamond Growers</a:t>
            </a:r>
          </a:p>
        </p:txBody>
      </p:sp>
      <p:grpSp>
        <p:nvGrpSpPr>
          <p:cNvPr name="Group 17" id="17"/>
          <p:cNvGrpSpPr>
            <a:grpSpLocks noChangeAspect="true"/>
          </p:cNvGrpSpPr>
          <p:nvPr/>
        </p:nvGrpSpPr>
        <p:grpSpPr>
          <a:xfrm rot="0">
            <a:off x="9196370" y="6155330"/>
            <a:ext cx="2691360" cy="2691349"/>
            <a:chOff x="0" y="0"/>
            <a:chExt cx="6350000" cy="6349975"/>
          </a:xfrm>
        </p:grpSpPr>
        <p:sp>
          <p:nvSpPr>
            <p:cNvPr name="Freeform 18" id="1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0" r="0" b="0"/>
              </a:stretch>
            </a:blipFill>
          </p:spPr>
        </p:sp>
      </p:grpSp>
      <p:grpSp>
        <p:nvGrpSpPr>
          <p:cNvPr name="Group 19" id="19"/>
          <p:cNvGrpSpPr>
            <a:grpSpLocks noChangeAspect="true"/>
          </p:cNvGrpSpPr>
          <p:nvPr/>
        </p:nvGrpSpPr>
        <p:grpSpPr>
          <a:xfrm rot="0">
            <a:off x="2844478" y="6155330"/>
            <a:ext cx="2691360" cy="2691349"/>
            <a:chOff x="0" y="0"/>
            <a:chExt cx="6350000" cy="6349975"/>
          </a:xfrm>
        </p:grpSpPr>
        <p:sp>
          <p:nvSpPr>
            <p:cNvPr name="Freeform 20" id="2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0" t="0" r="0" b="0"/>
              </a:stretch>
            </a:blipFill>
          </p:spPr>
        </p:sp>
      </p:grpSp>
      <p:sp>
        <p:nvSpPr>
          <p:cNvPr name="TextBox 21" id="21"/>
          <p:cNvSpPr txBox="true"/>
          <p:nvPr/>
        </p:nvSpPr>
        <p:spPr>
          <a:xfrm rot="0">
            <a:off x="5602994" y="7004752"/>
            <a:ext cx="3247231" cy="451468"/>
          </a:xfrm>
          <a:prstGeom prst="rect">
            <a:avLst/>
          </a:prstGeom>
        </p:spPr>
        <p:txBody>
          <a:bodyPr anchor="t" rtlCol="false" tIns="0" lIns="0" bIns="0" rIns="0">
            <a:spAutoFit/>
          </a:bodyPr>
          <a:lstStyle/>
          <a:p>
            <a:pPr algn="ctr" marL="0" indent="0" lvl="0">
              <a:lnSpc>
                <a:spcPts val="3510"/>
              </a:lnSpc>
              <a:spcBef>
                <a:spcPct val="0"/>
              </a:spcBef>
            </a:pPr>
            <a:r>
              <a:rPr lang="en-US" sz="2700">
                <a:solidFill>
                  <a:srgbClr val="000000"/>
                </a:solidFill>
                <a:latin typeface="Filson Soft 2"/>
              </a:rPr>
              <a:t>Diane Robinson</a:t>
            </a:r>
          </a:p>
        </p:txBody>
      </p:sp>
      <p:sp>
        <p:nvSpPr>
          <p:cNvPr name="TextBox 22" id="22"/>
          <p:cNvSpPr txBox="true"/>
          <p:nvPr/>
        </p:nvSpPr>
        <p:spPr>
          <a:xfrm rot="0">
            <a:off x="5891244" y="7550836"/>
            <a:ext cx="2666951" cy="944731"/>
          </a:xfrm>
          <a:prstGeom prst="rect">
            <a:avLst/>
          </a:prstGeom>
        </p:spPr>
        <p:txBody>
          <a:bodyPr anchor="t" rtlCol="false" tIns="0" lIns="0" bIns="0" rIns="0">
            <a:spAutoFit/>
          </a:bodyPr>
          <a:lstStyle/>
          <a:p>
            <a:pPr algn="ctr">
              <a:lnSpc>
                <a:spcPts val="2520"/>
              </a:lnSpc>
            </a:pPr>
            <a:r>
              <a:rPr lang="en-US" sz="1800">
                <a:solidFill>
                  <a:srgbClr val="000000"/>
                </a:solidFill>
                <a:latin typeface="Filson Soft 2"/>
              </a:rPr>
              <a:t>Human Resources Manager at TOMRA Foods</a:t>
            </a:r>
          </a:p>
        </p:txBody>
      </p:sp>
      <p:sp>
        <p:nvSpPr>
          <p:cNvPr name="TextBox 23" id="23"/>
          <p:cNvSpPr txBox="true"/>
          <p:nvPr/>
        </p:nvSpPr>
        <p:spPr>
          <a:xfrm rot="0">
            <a:off x="12749708" y="7004752"/>
            <a:ext cx="2470012" cy="451469"/>
          </a:xfrm>
          <a:prstGeom prst="rect">
            <a:avLst/>
          </a:prstGeom>
        </p:spPr>
        <p:txBody>
          <a:bodyPr anchor="t" rtlCol="false" tIns="0" lIns="0" bIns="0" rIns="0">
            <a:spAutoFit/>
          </a:bodyPr>
          <a:lstStyle/>
          <a:p>
            <a:pPr algn="ctr" marL="0" indent="0" lvl="0">
              <a:lnSpc>
                <a:spcPts val="3509"/>
              </a:lnSpc>
              <a:spcBef>
                <a:spcPct val="0"/>
              </a:spcBef>
            </a:pPr>
            <a:r>
              <a:rPr lang="en-US" sz="2699">
                <a:solidFill>
                  <a:srgbClr val="000000"/>
                </a:solidFill>
                <a:latin typeface="Filson Soft 2"/>
              </a:rPr>
              <a:t>Greg Ahart</a:t>
            </a:r>
          </a:p>
        </p:txBody>
      </p:sp>
      <p:sp>
        <p:nvSpPr>
          <p:cNvPr name="TextBox 24" id="24"/>
          <p:cNvSpPr txBox="true"/>
          <p:nvPr/>
        </p:nvSpPr>
        <p:spPr>
          <a:xfrm rot="0">
            <a:off x="12525905" y="7550836"/>
            <a:ext cx="2917617" cy="944880"/>
          </a:xfrm>
          <a:prstGeom prst="rect">
            <a:avLst/>
          </a:prstGeom>
        </p:spPr>
        <p:txBody>
          <a:bodyPr anchor="t" rtlCol="false" tIns="0" lIns="0" bIns="0" rIns="0">
            <a:spAutoFit/>
          </a:bodyPr>
          <a:lstStyle/>
          <a:p>
            <a:pPr algn="ctr">
              <a:lnSpc>
                <a:spcPts val="2520"/>
              </a:lnSpc>
            </a:pPr>
            <a:r>
              <a:rPr lang="en-US" sz="1800">
                <a:solidFill>
                  <a:srgbClr val="000000"/>
                </a:solidFill>
                <a:latin typeface="Filson Soft 2"/>
              </a:rPr>
              <a:t>Vice President of Operations at Superior Farms </a:t>
            </a:r>
          </a:p>
        </p:txBody>
      </p:sp>
      <p:sp>
        <p:nvSpPr>
          <p:cNvPr name="TextBox 25" id="25"/>
          <p:cNvSpPr txBox="true"/>
          <p:nvPr/>
        </p:nvSpPr>
        <p:spPr>
          <a:xfrm rot="0">
            <a:off x="2410398" y="550929"/>
            <a:ext cx="11692965" cy="1095375"/>
          </a:xfrm>
          <a:prstGeom prst="rect">
            <a:avLst/>
          </a:prstGeom>
        </p:spPr>
        <p:txBody>
          <a:bodyPr anchor="t" rtlCol="false" tIns="0" lIns="0" bIns="0" rIns="0">
            <a:spAutoFit/>
          </a:bodyPr>
          <a:lstStyle/>
          <a:p>
            <a:pPr>
              <a:lnSpc>
                <a:spcPts val="8399"/>
              </a:lnSpc>
            </a:pPr>
            <a:r>
              <a:rPr lang="en-US" sz="6999" spc="-139">
                <a:solidFill>
                  <a:srgbClr val="FFFFFF"/>
                </a:solidFill>
                <a:latin typeface="Filson Soft 1"/>
              </a:rPr>
              <a:t>Industry Panel Discussion</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10315E"/>
        </a:solidFill>
      </p:bgPr>
    </p:bg>
    <p:spTree>
      <p:nvGrpSpPr>
        <p:cNvPr id="1" name=""/>
        <p:cNvGrpSpPr/>
        <p:nvPr/>
      </p:nvGrpSpPr>
      <p:grpSpPr>
        <a:xfrm>
          <a:off x="0" y="0"/>
          <a:ext cx="0" cy="0"/>
          <a:chOff x="0" y="0"/>
          <a:chExt cx="0" cy="0"/>
        </a:xfrm>
      </p:grpSpPr>
      <p:grpSp>
        <p:nvGrpSpPr>
          <p:cNvPr name="Group 2" id="2"/>
          <p:cNvGrpSpPr/>
          <p:nvPr/>
        </p:nvGrpSpPr>
        <p:grpSpPr>
          <a:xfrm rot="0">
            <a:off x="9144000" y="1688622"/>
            <a:ext cx="10287000" cy="6224005"/>
            <a:chOff x="0" y="0"/>
            <a:chExt cx="13716000" cy="8298674"/>
          </a:xfrm>
        </p:grpSpPr>
        <p:sp>
          <p:nvSpPr>
            <p:cNvPr name="AutoShape 3" id="3"/>
            <p:cNvSpPr/>
            <p:nvPr/>
          </p:nvSpPr>
          <p:spPr>
            <a:xfrm rot="-10800000">
              <a:off x="0" y="6810020"/>
              <a:ext cx="13716000" cy="12700"/>
            </a:xfrm>
            <a:prstGeom prst="rect">
              <a:avLst/>
            </a:prstGeom>
            <a:solidFill>
              <a:srgbClr val="FFFFFF"/>
            </a:solidFill>
          </p:spPr>
        </p:sp>
        <p:sp>
          <p:nvSpPr>
            <p:cNvPr name="TextBox 4" id="4"/>
            <p:cNvSpPr txBox="true"/>
            <p:nvPr/>
          </p:nvSpPr>
          <p:spPr>
            <a:xfrm rot="0">
              <a:off x="0" y="-19050"/>
              <a:ext cx="9508740" cy="6115050"/>
            </a:xfrm>
            <a:prstGeom prst="rect">
              <a:avLst/>
            </a:prstGeom>
          </p:spPr>
          <p:txBody>
            <a:bodyPr anchor="t" rtlCol="false" tIns="0" lIns="0" bIns="0" rIns="0">
              <a:spAutoFit/>
            </a:bodyPr>
            <a:lstStyle/>
            <a:p>
              <a:pPr algn="l" marL="0" indent="0" lvl="0">
                <a:lnSpc>
                  <a:spcPts val="9000"/>
                </a:lnSpc>
                <a:spcBef>
                  <a:spcPct val="0"/>
                </a:spcBef>
              </a:pPr>
              <a:r>
                <a:rPr lang="en-US" sz="7500" u="none">
                  <a:solidFill>
                    <a:srgbClr val="FFFFFF"/>
                  </a:solidFill>
                  <a:latin typeface="Georgia Pro Bold"/>
                </a:rPr>
                <a:t>Program Offerings and College Partnerships</a:t>
              </a:r>
            </a:p>
          </p:txBody>
        </p:sp>
        <p:sp>
          <p:nvSpPr>
            <p:cNvPr name="TextBox 5" id="5"/>
            <p:cNvSpPr txBox="true"/>
            <p:nvPr/>
          </p:nvSpPr>
          <p:spPr>
            <a:xfrm rot="0">
              <a:off x="0" y="7734860"/>
              <a:ext cx="9508740" cy="563814"/>
            </a:xfrm>
            <a:prstGeom prst="rect">
              <a:avLst/>
            </a:prstGeom>
          </p:spPr>
          <p:txBody>
            <a:bodyPr anchor="t" rtlCol="false" tIns="0" lIns="0" bIns="0" rIns="0">
              <a:spAutoFit/>
            </a:bodyPr>
            <a:lstStyle/>
            <a:p>
              <a:pPr algn="l" marL="0" indent="0" lvl="0">
                <a:lnSpc>
                  <a:spcPts val="3600"/>
                </a:lnSpc>
                <a:spcBef>
                  <a:spcPct val="0"/>
                </a:spcBef>
              </a:pPr>
            </a:p>
          </p:txBody>
        </p:sp>
      </p:grpSp>
      <p:grpSp>
        <p:nvGrpSpPr>
          <p:cNvPr name="Group 6" id="6"/>
          <p:cNvGrpSpPr/>
          <p:nvPr/>
        </p:nvGrpSpPr>
        <p:grpSpPr>
          <a:xfrm rot="0">
            <a:off x="-2691096" y="1103095"/>
            <a:ext cx="9331676" cy="8080810"/>
            <a:chOff x="0" y="0"/>
            <a:chExt cx="4282440" cy="3708400"/>
          </a:xfrm>
        </p:grpSpPr>
        <p:sp>
          <p:nvSpPr>
            <p:cNvPr name="Freeform 7" id="7"/>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alphaModFix amt="80000"/>
              </a:blip>
              <a:stretch>
                <a:fillRect l="-22788" t="0" r="-4826" b="0"/>
              </a:stretch>
            </a:blipFill>
          </p:spPr>
        </p:sp>
      </p:grpSp>
      <p:sp>
        <p:nvSpPr>
          <p:cNvPr name="TextBox 8" id="8"/>
          <p:cNvSpPr txBox="true"/>
          <p:nvPr/>
        </p:nvSpPr>
        <p:spPr>
          <a:xfrm rot="0">
            <a:off x="9393211" y="6960790"/>
            <a:ext cx="5194598" cy="387317"/>
          </a:xfrm>
          <a:prstGeom prst="rect">
            <a:avLst/>
          </a:prstGeom>
        </p:spPr>
        <p:txBody>
          <a:bodyPr anchor="t" rtlCol="false" tIns="0" lIns="0" bIns="0" rIns="0">
            <a:spAutoFit/>
          </a:bodyPr>
          <a:lstStyle/>
          <a:p>
            <a:pPr algn="ctr">
              <a:lnSpc>
                <a:spcPts val="2800"/>
              </a:lnSpc>
            </a:pPr>
            <a:r>
              <a:rPr lang="en-US" sz="2000">
                <a:solidFill>
                  <a:srgbClr val="FFFFFF"/>
                </a:solidFill>
                <a:latin typeface="Arial Bold"/>
              </a:rPr>
              <a:t>Presented By Julie Muir and Josh Sweigert</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674813"/>
            <a:chOff x="0" y="0"/>
            <a:chExt cx="24384000" cy="2233084"/>
          </a:xfrm>
        </p:grpSpPr>
        <p:sp>
          <p:nvSpPr>
            <p:cNvPr name="Freeform 3" id="3"/>
            <p:cNvSpPr/>
            <p:nvPr/>
          </p:nvSpPr>
          <p:spPr>
            <a:xfrm flipH="false" flipV="false" rot="0">
              <a:off x="0" y="0"/>
              <a:ext cx="24384000" cy="2233041"/>
            </a:xfrm>
            <a:custGeom>
              <a:avLst/>
              <a:gdLst/>
              <a:ahLst/>
              <a:cxnLst/>
              <a:rect r="r" b="b" t="t" l="l"/>
              <a:pathLst>
                <a:path h="2233041" w="24384000">
                  <a:moveTo>
                    <a:pt x="0" y="0"/>
                  </a:moveTo>
                  <a:lnTo>
                    <a:pt x="24384000" y="0"/>
                  </a:lnTo>
                  <a:lnTo>
                    <a:pt x="24384000" y="2233041"/>
                  </a:lnTo>
                  <a:lnTo>
                    <a:pt x="0" y="2233041"/>
                  </a:lnTo>
                  <a:close/>
                </a:path>
              </a:pathLst>
            </a:custGeom>
            <a:solidFill>
              <a:srgbClr val="10315E"/>
            </a:solidFill>
          </p:spPr>
        </p:sp>
      </p:grpSp>
      <p:grpSp>
        <p:nvGrpSpPr>
          <p:cNvPr name="Group 4" id="4"/>
          <p:cNvGrpSpPr/>
          <p:nvPr/>
        </p:nvGrpSpPr>
        <p:grpSpPr>
          <a:xfrm rot="0">
            <a:off x="0" y="9985944"/>
            <a:ext cx="18288000" cy="1351547"/>
            <a:chOff x="0" y="0"/>
            <a:chExt cx="24384000" cy="1802063"/>
          </a:xfrm>
        </p:grpSpPr>
        <p:sp>
          <p:nvSpPr>
            <p:cNvPr name="Freeform 5" id="5"/>
            <p:cNvSpPr/>
            <p:nvPr/>
          </p:nvSpPr>
          <p:spPr>
            <a:xfrm flipH="false" flipV="false" rot="0">
              <a:off x="0" y="0"/>
              <a:ext cx="24384000" cy="1802003"/>
            </a:xfrm>
            <a:custGeom>
              <a:avLst/>
              <a:gdLst/>
              <a:ahLst/>
              <a:cxnLst/>
              <a:rect r="r" b="b" t="t" l="l"/>
              <a:pathLst>
                <a:path h="1802003" w="24384000">
                  <a:moveTo>
                    <a:pt x="0" y="0"/>
                  </a:moveTo>
                  <a:lnTo>
                    <a:pt x="24384000" y="0"/>
                  </a:lnTo>
                  <a:lnTo>
                    <a:pt x="24384000" y="1802003"/>
                  </a:lnTo>
                  <a:lnTo>
                    <a:pt x="0" y="1802003"/>
                  </a:lnTo>
                  <a:lnTo>
                    <a:pt x="0" y="0"/>
                  </a:lnTo>
                  <a:close/>
                </a:path>
              </a:pathLst>
            </a:custGeom>
            <a:solidFill>
              <a:srgbClr val="00AC7C">
                <a:alpha val="49804"/>
              </a:srgbClr>
            </a:solidFill>
            <a:ln w="12700">
              <a:solidFill>
                <a:srgbClr val="000000"/>
              </a:solidFill>
            </a:ln>
          </p:spPr>
        </p:sp>
      </p:grpSp>
      <p:sp>
        <p:nvSpPr>
          <p:cNvPr name="TextBox 6" id="6"/>
          <p:cNvSpPr txBox="true"/>
          <p:nvPr/>
        </p:nvSpPr>
        <p:spPr>
          <a:xfrm rot="0">
            <a:off x="2108685" y="388740"/>
            <a:ext cx="15786443" cy="956260"/>
          </a:xfrm>
          <a:prstGeom prst="rect">
            <a:avLst/>
          </a:prstGeom>
        </p:spPr>
        <p:txBody>
          <a:bodyPr anchor="t" rtlCol="false" tIns="0" lIns="0" bIns="0" rIns="0">
            <a:spAutoFit/>
          </a:bodyPr>
          <a:lstStyle/>
          <a:p>
            <a:pPr algn="l">
              <a:lnSpc>
                <a:spcPts val="7410"/>
              </a:lnSpc>
            </a:pPr>
            <a:r>
              <a:rPr lang="en-US" sz="5700" spc="-114">
                <a:solidFill>
                  <a:srgbClr val="FFFFFF"/>
                </a:solidFill>
                <a:latin typeface="Filson Soft 1"/>
              </a:rPr>
              <a:t>Program Offerings and College Partnerships</a:t>
            </a:r>
          </a:p>
        </p:txBody>
      </p:sp>
      <p:sp>
        <p:nvSpPr>
          <p:cNvPr name="TextBox 7" id="7"/>
          <p:cNvSpPr txBox="true"/>
          <p:nvPr/>
        </p:nvSpPr>
        <p:spPr>
          <a:xfrm rot="0">
            <a:off x="2209800" y="1781092"/>
            <a:ext cx="13868400" cy="704850"/>
          </a:xfrm>
          <a:prstGeom prst="rect">
            <a:avLst/>
          </a:prstGeom>
        </p:spPr>
        <p:txBody>
          <a:bodyPr anchor="t" rtlCol="false" tIns="0" lIns="0" bIns="0" rIns="0">
            <a:spAutoFit/>
          </a:bodyPr>
          <a:lstStyle/>
          <a:p>
            <a:pPr algn="ctr">
              <a:lnSpc>
                <a:spcPts val="5280"/>
              </a:lnSpc>
            </a:pPr>
            <a:r>
              <a:rPr lang="en-US" sz="4400" spc="-83">
                <a:solidFill>
                  <a:srgbClr val="000000"/>
                </a:solidFill>
                <a:latin typeface="Filson Soft 1"/>
              </a:rPr>
              <a:t>Manufacturing Technology/Machining &amp; Welding</a:t>
            </a:r>
          </a:p>
        </p:txBody>
      </p:sp>
      <p:sp>
        <p:nvSpPr>
          <p:cNvPr name="TextBox 8" id="8"/>
          <p:cNvSpPr txBox="true"/>
          <p:nvPr/>
        </p:nvSpPr>
        <p:spPr>
          <a:xfrm rot="0">
            <a:off x="4179537" y="4804513"/>
            <a:ext cx="13265836" cy="4701268"/>
          </a:xfrm>
          <a:prstGeom prst="rect">
            <a:avLst/>
          </a:prstGeom>
        </p:spPr>
        <p:txBody>
          <a:bodyPr anchor="t" rtlCol="false" tIns="0" lIns="0" bIns="0" rIns="0">
            <a:spAutoFit/>
          </a:bodyPr>
          <a:lstStyle/>
          <a:p>
            <a:pPr algn="l">
              <a:lnSpc>
                <a:spcPts val="5759"/>
              </a:lnSpc>
            </a:pPr>
            <a:r>
              <a:rPr lang="en-US" sz="2400" spc="-91">
                <a:solidFill>
                  <a:srgbClr val="000000"/>
                </a:solidFill>
                <a:latin typeface="Filson Soft 2"/>
              </a:rPr>
              <a:t>Certificates: </a:t>
            </a:r>
          </a:p>
          <a:p>
            <a:pPr algn="l" marL="518160" indent="-259080" lvl="1">
              <a:lnSpc>
                <a:spcPts val="3200"/>
              </a:lnSpc>
              <a:buFont typeface="Arial"/>
              <a:buChar char="•"/>
            </a:pPr>
            <a:r>
              <a:rPr lang="en-US" sz="2400" spc="-50">
                <a:solidFill>
                  <a:srgbClr val="000000"/>
                </a:solidFill>
                <a:latin typeface="Filson Soft 2"/>
              </a:rPr>
              <a:t>Advanced Welding Technologies</a:t>
            </a:r>
          </a:p>
          <a:p>
            <a:pPr algn="l" marL="518160" indent="-259080" lvl="1">
              <a:lnSpc>
                <a:spcPts val="3200"/>
              </a:lnSpc>
              <a:buFont typeface="Arial"/>
              <a:buChar char="•"/>
            </a:pPr>
            <a:r>
              <a:rPr lang="en-US" sz="2400" spc="-50">
                <a:solidFill>
                  <a:srgbClr val="000000"/>
                </a:solidFill>
                <a:latin typeface="Filson Soft 2"/>
              </a:rPr>
              <a:t>Fabrication and Manufacturing Methods </a:t>
            </a:r>
          </a:p>
          <a:p>
            <a:pPr algn="l" marL="518160" indent="-259080" lvl="1">
              <a:lnSpc>
                <a:spcPts val="3200"/>
              </a:lnSpc>
              <a:buFont typeface="Arial"/>
              <a:buChar char="•"/>
            </a:pPr>
            <a:r>
              <a:rPr lang="en-US" sz="2400" spc="-50">
                <a:solidFill>
                  <a:srgbClr val="000000"/>
                </a:solidFill>
                <a:latin typeface="Filson Soft 2"/>
              </a:rPr>
              <a:t>Introductory Welding Technologies</a:t>
            </a:r>
          </a:p>
          <a:p>
            <a:pPr algn="l">
              <a:lnSpc>
                <a:spcPts val="3200"/>
              </a:lnSpc>
            </a:pPr>
            <a:r>
              <a:rPr lang="en-US" sz="2400" spc="-50">
                <a:solidFill>
                  <a:srgbClr val="000000"/>
                </a:solidFill>
                <a:latin typeface="Filson Soft 2"/>
              </a:rPr>
              <a:t>Program Highlights:</a:t>
            </a:r>
          </a:p>
          <a:p>
            <a:pPr algn="l" marL="518160" indent="-259080" lvl="1">
              <a:lnSpc>
                <a:spcPts val="3200"/>
              </a:lnSpc>
              <a:buFont typeface="Arial"/>
              <a:buChar char="•"/>
            </a:pPr>
            <a:r>
              <a:rPr lang="en-US" sz="2400" spc="-50">
                <a:solidFill>
                  <a:srgbClr val="000000"/>
                </a:solidFill>
                <a:latin typeface="Filson Soft 2"/>
              </a:rPr>
              <a:t>Weld Camp 2024: 10 High Schools attended</a:t>
            </a:r>
          </a:p>
          <a:p>
            <a:pPr algn="l" marL="518160" indent="-259080" lvl="1">
              <a:lnSpc>
                <a:spcPts val="3200"/>
              </a:lnSpc>
              <a:buFont typeface="Arial"/>
              <a:buChar char="•"/>
            </a:pPr>
            <a:r>
              <a:rPr lang="en-US" sz="2400" spc="-50">
                <a:solidFill>
                  <a:srgbClr val="000000"/>
                </a:solidFill>
                <a:latin typeface="Filson Soft 2"/>
              </a:rPr>
              <a:t>Project MFG Advanced Manufacturing Regional Competition</a:t>
            </a:r>
          </a:p>
          <a:p>
            <a:pPr algn="l" marL="518160" indent="-259080" lvl="1">
              <a:lnSpc>
                <a:spcPts val="4114"/>
              </a:lnSpc>
              <a:buFont typeface="Arial"/>
              <a:buChar char="•"/>
            </a:pPr>
            <a:r>
              <a:rPr lang="en-US" sz="2400" spc="-65">
                <a:solidFill>
                  <a:srgbClr val="000000"/>
                </a:solidFill>
                <a:latin typeface="Filson Soft 2"/>
              </a:rPr>
              <a:t>Our manufacturing team traveled to the College of Southern Nevada, competing with 80 schools. Yuba College ranked 15ᵗʰ, and we are possibly moving into the Final Four. We are still waiting for the results!</a:t>
            </a:r>
          </a:p>
        </p:txBody>
      </p:sp>
      <p:sp>
        <p:nvSpPr>
          <p:cNvPr name="Freeform 9" id="9"/>
          <p:cNvSpPr/>
          <p:nvPr/>
        </p:nvSpPr>
        <p:spPr>
          <a:xfrm flipH="false" flipV="false" rot="0">
            <a:off x="829127" y="2762167"/>
            <a:ext cx="2447473" cy="1857457"/>
          </a:xfrm>
          <a:custGeom>
            <a:avLst/>
            <a:gdLst/>
            <a:ahLst/>
            <a:cxnLst/>
            <a:rect r="r" b="b" t="t" l="l"/>
            <a:pathLst>
              <a:path h="1857457" w="2447473">
                <a:moveTo>
                  <a:pt x="0" y="0"/>
                </a:moveTo>
                <a:lnTo>
                  <a:pt x="2447473" y="0"/>
                </a:lnTo>
                <a:lnTo>
                  <a:pt x="2447473" y="1857457"/>
                </a:lnTo>
                <a:lnTo>
                  <a:pt x="0" y="1857457"/>
                </a:lnTo>
                <a:lnTo>
                  <a:pt x="0" y="0"/>
                </a:lnTo>
                <a:close/>
              </a:path>
            </a:pathLst>
          </a:custGeom>
          <a:blipFill>
            <a:blip r:embed="rId2"/>
            <a:stretch>
              <a:fillRect l="0" t="0" r="0" b="0"/>
            </a:stretch>
          </a:blipFill>
        </p:spPr>
      </p:sp>
      <p:sp>
        <p:nvSpPr>
          <p:cNvPr name="Freeform 10" id="10" descr="A group of men posing for a picture  Description automatically generated"/>
          <p:cNvSpPr/>
          <p:nvPr/>
        </p:nvSpPr>
        <p:spPr>
          <a:xfrm flipH="false" flipV="false" rot="0">
            <a:off x="320179" y="4895849"/>
            <a:ext cx="3577012" cy="4813870"/>
          </a:xfrm>
          <a:custGeom>
            <a:avLst/>
            <a:gdLst/>
            <a:ahLst/>
            <a:cxnLst/>
            <a:rect r="r" b="b" t="t" l="l"/>
            <a:pathLst>
              <a:path h="4813870" w="3577012">
                <a:moveTo>
                  <a:pt x="0" y="0"/>
                </a:moveTo>
                <a:lnTo>
                  <a:pt x="3577012" y="0"/>
                </a:lnTo>
                <a:lnTo>
                  <a:pt x="3577012" y="4813870"/>
                </a:lnTo>
                <a:lnTo>
                  <a:pt x="0" y="4813870"/>
                </a:lnTo>
                <a:lnTo>
                  <a:pt x="0" y="0"/>
                </a:lnTo>
                <a:close/>
              </a:path>
            </a:pathLst>
          </a:custGeom>
          <a:blipFill>
            <a:blip r:embed="rId3"/>
            <a:stretch>
              <a:fillRect l="0" t="-15815" r="-6561" b="-51434"/>
            </a:stretch>
          </a:blipFill>
        </p:spPr>
      </p:sp>
      <p:sp>
        <p:nvSpPr>
          <p:cNvPr name="Freeform 11" id="11" descr="A couple of women wearing welding gear  Description automatically generated"/>
          <p:cNvSpPr/>
          <p:nvPr/>
        </p:nvSpPr>
        <p:spPr>
          <a:xfrm flipH="false" flipV="false" rot="0">
            <a:off x="12419364" y="4605170"/>
            <a:ext cx="5203372" cy="2697614"/>
          </a:xfrm>
          <a:custGeom>
            <a:avLst/>
            <a:gdLst/>
            <a:ahLst/>
            <a:cxnLst/>
            <a:rect r="r" b="b" t="t" l="l"/>
            <a:pathLst>
              <a:path h="2697614" w="5203372">
                <a:moveTo>
                  <a:pt x="0" y="0"/>
                </a:moveTo>
                <a:lnTo>
                  <a:pt x="5203372" y="0"/>
                </a:lnTo>
                <a:lnTo>
                  <a:pt x="5203372" y="2697614"/>
                </a:lnTo>
                <a:lnTo>
                  <a:pt x="0" y="2697614"/>
                </a:lnTo>
                <a:lnTo>
                  <a:pt x="0" y="0"/>
                </a:lnTo>
                <a:close/>
              </a:path>
            </a:pathLst>
          </a:custGeom>
          <a:blipFill>
            <a:blip r:embed="rId4"/>
            <a:stretch>
              <a:fillRect l="0" t="-102533" r="0" b="-226602"/>
            </a:stretch>
          </a:blipFill>
        </p:spPr>
      </p:sp>
      <p:sp>
        <p:nvSpPr>
          <p:cNvPr name="Freeform 12" id="12"/>
          <p:cNvSpPr/>
          <p:nvPr/>
        </p:nvSpPr>
        <p:spPr>
          <a:xfrm flipH="false" flipV="false" rot="5400000">
            <a:off x="587191" y="453855"/>
            <a:ext cx="883019" cy="899371"/>
          </a:xfrm>
          <a:custGeom>
            <a:avLst/>
            <a:gdLst/>
            <a:ahLst/>
            <a:cxnLst/>
            <a:rect r="r" b="b" t="t" l="l"/>
            <a:pathLst>
              <a:path h="899371" w="883019">
                <a:moveTo>
                  <a:pt x="0" y="0"/>
                </a:moveTo>
                <a:lnTo>
                  <a:pt x="883018" y="0"/>
                </a:lnTo>
                <a:lnTo>
                  <a:pt x="883018" y="899371"/>
                </a:lnTo>
                <a:lnTo>
                  <a:pt x="0" y="89937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4179537" y="2609767"/>
            <a:ext cx="13265836" cy="2163419"/>
          </a:xfrm>
          <a:prstGeom prst="rect">
            <a:avLst/>
          </a:prstGeom>
        </p:spPr>
        <p:txBody>
          <a:bodyPr anchor="t" rtlCol="false" tIns="0" lIns="0" bIns="0" rIns="0">
            <a:spAutoFit/>
          </a:bodyPr>
          <a:lstStyle/>
          <a:p>
            <a:pPr algn="l">
              <a:lnSpc>
                <a:spcPts val="2879"/>
              </a:lnSpc>
            </a:pPr>
            <a:r>
              <a:rPr lang="en-US" sz="2400" spc="-45">
                <a:solidFill>
                  <a:srgbClr val="000000"/>
                </a:solidFill>
                <a:latin typeface="Filson Soft 2"/>
              </a:rPr>
              <a:t>AS Degrees: </a:t>
            </a:r>
          </a:p>
          <a:p>
            <a:pPr algn="l" marL="518160" indent="-259080" lvl="1">
              <a:lnSpc>
                <a:spcPts val="3600"/>
              </a:lnSpc>
              <a:buFont typeface="Arial"/>
              <a:buChar char="•"/>
            </a:pPr>
            <a:r>
              <a:rPr lang="en-US" sz="2400" spc="-91">
                <a:solidFill>
                  <a:srgbClr val="000000"/>
                </a:solidFill>
                <a:latin typeface="Filson Soft 2"/>
              </a:rPr>
              <a:t> </a:t>
            </a:r>
            <a:r>
              <a:rPr lang="en-US" sz="2400" spc="-91">
                <a:solidFill>
                  <a:srgbClr val="000000"/>
                </a:solidFill>
                <a:latin typeface="Filson Soft 2"/>
              </a:rPr>
              <a:t>Manufacturing Technology and Machining</a:t>
            </a:r>
          </a:p>
          <a:p>
            <a:pPr algn="l" marL="1036320" indent="-345440" lvl="2">
              <a:lnSpc>
                <a:spcPts val="3600"/>
              </a:lnSpc>
              <a:buFont typeface="Arial"/>
              <a:buChar char="⚬"/>
            </a:pPr>
            <a:r>
              <a:rPr lang="en-US" sz="2400" spc="-91" u="sng">
                <a:solidFill>
                  <a:srgbClr val="0000FF"/>
                </a:solidFill>
                <a:latin typeface="Filson Soft 2"/>
                <a:hlinkClick r:id="rId7" tooltip="https://yc.yccd.edu/programs/manufacturing-technology-machining/"/>
              </a:rPr>
              <a:t>https://yc.yccd.edu/programs/manufacturing-technology-machining/</a:t>
            </a:r>
            <a:r>
              <a:rPr lang="en-US" sz="2400" spc="-91">
                <a:solidFill>
                  <a:srgbClr val="000000"/>
                </a:solidFill>
                <a:latin typeface="Filson Soft 2"/>
              </a:rPr>
              <a:t> </a:t>
            </a:r>
          </a:p>
          <a:p>
            <a:pPr algn="l" marL="518160" indent="-259080" lvl="1">
              <a:lnSpc>
                <a:spcPts val="3600"/>
              </a:lnSpc>
              <a:buFont typeface="Arial"/>
              <a:buChar char="•"/>
            </a:pPr>
            <a:r>
              <a:rPr lang="en-US" sz="2400" spc="-91">
                <a:solidFill>
                  <a:srgbClr val="000000"/>
                </a:solidFill>
                <a:latin typeface="Filson Soft 2"/>
              </a:rPr>
              <a:t> </a:t>
            </a:r>
            <a:r>
              <a:rPr lang="en-US" sz="2400" spc="-91">
                <a:solidFill>
                  <a:srgbClr val="000000"/>
                </a:solidFill>
                <a:latin typeface="Filson Soft 2"/>
              </a:rPr>
              <a:t>Welding</a:t>
            </a:r>
          </a:p>
          <a:p>
            <a:pPr algn="l" marL="1036320" indent="-345440" lvl="2">
              <a:lnSpc>
                <a:spcPts val="3600"/>
              </a:lnSpc>
              <a:buFont typeface="Arial"/>
              <a:buChar char="⚬"/>
            </a:pPr>
            <a:r>
              <a:rPr lang="en-US" sz="2400" spc="-91" u="sng">
                <a:solidFill>
                  <a:srgbClr val="0000FF"/>
                </a:solidFill>
                <a:latin typeface="Filson Soft 2"/>
                <a:hlinkClick r:id="rId8" tooltip="https://yc.yccd.edu/programs/welding/"/>
              </a:rPr>
              <a:t>https://yc.yccd.edu/programs/welding/</a:t>
            </a:r>
            <a:r>
              <a:rPr lang="en-US" sz="2400" spc="-91">
                <a:solidFill>
                  <a:srgbClr val="000000"/>
                </a:solidFill>
                <a:latin typeface="Filson Soft 2"/>
              </a:rPr>
              <a:t> </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0" t="0" r="-2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30" t="-1221" r="-2802" b="-867"/>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0" t="0" r="-20" b="0"/>
            </a:stretch>
          </a:blipFill>
        </p:spPr>
      </p:sp>
      <p:sp>
        <p:nvSpPr>
          <p:cNvPr name="Freeform 3" id="3"/>
          <p:cNvSpPr/>
          <p:nvPr/>
        </p:nvSpPr>
        <p:spPr>
          <a:xfrm flipH="false" flipV="false" rot="0">
            <a:off x="-64110" y="9989772"/>
            <a:ext cx="18288000" cy="1351547"/>
          </a:xfrm>
          <a:custGeom>
            <a:avLst/>
            <a:gdLst/>
            <a:ahLst/>
            <a:cxnLst/>
            <a:rect r="r" b="b" t="t" l="l"/>
            <a:pathLst>
              <a:path h="1351547" w="18288000">
                <a:moveTo>
                  <a:pt x="0" y="0"/>
                </a:moveTo>
                <a:lnTo>
                  <a:pt x="18288000" y="0"/>
                </a:lnTo>
                <a:lnTo>
                  <a:pt x="18288000" y="1351548"/>
                </a:lnTo>
                <a:lnTo>
                  <a:pt x="0" y="1351548"/>
                </a:lnTo>
                <a:lnTo>
                  <a:pt x="0" y="0"/>
                </a:lnTo>
                <a:close/>
              </a:path>
            </a:pathLst>
          </a:custGeom>
          <a:blipFill>
            <a:blip r:embed="rId3">
              <a:extLst>
                <a:ext uri="{96DAC541-7B7A-43D3-8B79-37D633B846F1}">
                  <asvg:svgBlip xmlns:asvg="http://schemas.microsoft.com/office/drawing/2016/SVG/main" r:embed="rId4"/>
                </a:ext>
              </a:extLst>
            </a:blip>
            <a:stretch>
              <a:fillRect l="-171" t="-308623" r="-7088" b="-104273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0" t="0" r="-2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0" t="0" r="-2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5" r="0" b="-5"/>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626" r="0" b="-4626"/>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18288000" cy="2902556"/>
          </a:xfrm>
          <a:prstGeom prst="rect">
            <a:avLst/>
          </a:prstGeom>
          <a:solidFill>
            <a:srgbClr val="10315E"/>
          </a:solidFill>
        </p:spPr>
      </p:sp>
      <p:sp>
        <p:nvSpPr>
          <p:cNvPr name="Freeform 3" id="3"/>
          <p:cNvSpPr/>
          <p:nvPr/>
        </p:nvSpPr>
        <p:spPr>
          <a:xfrm flipH="false" flipV="false" rot="5400000">
            <a:off x="5396720" y="1107652"/>
            <a:ext cx="883019" cy="899371"/>
          </a:xfrm>
          <a:custGeom>
            <a:avLst/>
            <a:gdLst/>
            <a:ahLst/>
            <a:cxnLst/>
            <a:rect r="r" b="b" t="t" l="l"/>
            <a:pathLst>
              <a:path h="899371" w="883019">
                <a:moveTo>
                  <a:pt x="0" y="0"/>
                </a:moveTo>
                <a:lnTo>
                  <a:pt x="883019" y="0"/>
                </a:lnTo>
                <a:lnTo>
                  <a:pt x="883019" y="899371"/>
                </a:lnTo>
                <a:lnTo>
                  <a:pt x="0" y="89937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a:grpSpLocks noChangeAspect="true"/>
          </p:cNvGrpSpPr>
          <p:nvPr/>
        </p:nvGrpSpPr>
        <p:grpSpPr>
          <a:xfrm rot="0">
            <a:off x="10994926" y="3188546"/>
            <a:ext cx="3434206" cy="3434192"/>
            <a:chOff x="0" y="0"/>
            <a:chExt cx="6350000" cy="6349975"/>
          </a:xfrm>
        </p:grpSpPr>
        <p:sp>
          <p:nvSpPr>
            <p:cNvPr name="Freeform 5" id="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0" r="0" b="0"/>
              </a:stretch>
            </a:blipFill>
          </p:spPr>
        </p:sp>
      </p:grpSp>
      <p:sp>
        <p:nvSpPr>
          <p:cNvPr name="Freeform 6" id="6"/>
          <p:cNvSpPr/>
          <p:nvPr/>
        </p:nvSpPr>
        <p:spPr>
          <a:xfrm flipH="false" flipV="false" rot="0">
            <a:off x="0" y="9731790"/>
            <a:ext cx="18288000" cy="1351547"/>
          </a:xfrm>
          <a:custGeom>
            <a:avLst/>
            <a:gdLst/>
            <a:ahLst/>
            <a:cxnLst/>
            <a:rect r="r" b="b" t="t" l="l"/>
            <a:pathLst>
              <a:path h="1351547" w="18288000">
                <a:moveTo>
                  <a:pt x="0" y="0"/>
                </a:moveTo>
                <a:lnTo>
                  <a:pt x="18288000" y="0"/>
                </a:lnTo>
                <a:lnTo>
                  <a:pt x="18288000" y="1351548"/>
                </a:lnTo>
                <a:lnTo>
                  <a:pt x="0" y="1351548"/>
                </a:lnTo>
                <a:lnTo>
                  <a:pt x="0" y="0"/>
                </a:lnTo>
                <a:close/>
              </a:path>
            </a:pathLst>
          </a:custGeom>
          <a:blipFill>
            <a:blip r:embed="rId5">
              <a:extLst>
                <a:ext uri="{96DAC541-7B7A-43D3-8B79-37D633B846F1}">
                  <asvg:svgBlip xmlns:asvg="http://schemas.microsoft.com/office/drawing/2016/SVG/main" r:embed="rId6"/>
                </a:ext>
              </a:extLst>
            </a:blip>
            <a:stretch>
              <a:fillRect l="-171" t="-308623" r="-7088" b="-1042730"/>
            </a:stretch>
          </a:blipFill>
        </p:spPr>
      </p:sp>
      <p:sp>
        <p:nvSpPr>
          <p:cNvPr name="TextBox 7" id="7"/>
          <p:cNvSpPr txBox="true"/>
          <p:nvPr/>
        </p:nvSpPr>
        <p:spPr>
          <a:xfrm rot="0">
            <a:off x="3150034" y="6753807"/>
            <a:ext cx="3285596" cy="511834"/>
          </a:xfrm>
          <a:prstGeom prst="rect">
            <a:avLst/>
          </a:prstGeom>
        </p:spPr>
        <p:txBody>
          <a:bodyPr anchor="t" rtlCol="false" tIns="0" lIns="0" bIns="0" rIns="0">
            <a:spAutoFit/>
          </a:bodyPr>
          <a:lstStyle/>
          <a:p>
            <a:pPr algn="ctr" marL="0" indent="0" lvl="0">
              <a:lnSpc>
                <a:spcPts val="3952"/>
              </a:lnSpc>
              <a:spcBef>
                <a:spcPct val="0"/>
              </a:spcBef>
            </a:pPr>
            <a:r>
              <a:rPr lang="en-US" sz="3040">
                <a:solidFill>
                  <a:srgbClr val="000000"/>
                </a:solidFill>
                <a:latin typeface="Filson Soft 2"/>
              </a:rPr>
              <a:t>Josh Sweigert</a:t>
            </a:r>
          </a:p>
        </p:txBody>
      </p:sp>
      <p:sp>
        <p:nvSpPr>
          <p:cNvPr name="TextBox 8" id="8"/>
          <p:cNvSpPr txBox="true"/>
          <p:nvPr/>
        </p:nvSpPr>
        <p:spPr>
          <a:xfrm rot="0">
            <a:off x="11072276" y="6722651"/>
            <a:ext cx="3279507" cy="511085"/>
          </a:xfrm>
          <a:prstGeom prst="rect">
            <a:avLst/>
          </a:prstGeom>
        </p:spPr>
        <p:txBody>
          <a:bodyPr anchor="t" rtlCol="false" tIns="0" lIns="0" bIns="0" rIns="0">
            <a:spAutoFit/>
          </a:bodyPr>
          <a:lstStyle/>
          <a:p>
            <a:pPr algn="ctr" marL="0" indent="0" lvl="0">
              <a:lnSpc>
                <a:spcPts val="3945"/>
              </a:lnSpc>
              <a:spcBef>
                <a:spcPct val="0"/>
              </a:spcBef>
            </a:pPr>
            <a:r>
              <a:rPr lang="en-US" sz="3034">
                <a:solidFill>
                  <a:srgbClr val="000000"/>
                </a:solidFill>
                <a:latin typeface="Filson Soft 2"/>
              </a:rPr>
              <a:t>Julie Muir</a:t>
            </a:r>
          </a:p>
        </p:txBody>
      </p:sp>
      <p:sp>
        <p:nvSpPr>
          <p:cNvPr name="TextBox 9" id="9"/>
          <p:cNvSpPr txBox="true"/>
          <p:nvPr/>
        </p:nvSpPr>
        <p:spPr>
          <a:xfrm rot="0">
            <a:off x="6509935" y="1077728"/>
            <a:ext cx="13848715" cy="1095359"/>
          </a:xfrm>
          <a:prstGeom prst="rect">
            <a:avLst/>
          </a:prstGeom>
        </p:spPr>
        <p:txBody>
          <a:bodyPr anchor="t" rtlCol="false" tIns="0" lIns="0" bIns="0" rIns="0">
            <a:spAutoFit/>
          </a:bodyPr>
          <a:lstStyle/>
          <a:p>
            <a:pPr>
              <a:lnSpc>
                <a:spcPts val="8399"/>
              </a:lnSpc>
            </a:pPr>
            <a:r>
              <a:rPr lang="en-US" sz="6999" spc="-139">
                <a:solidFill>
                  <a:srgbClr val="FFFFFF"/>
                </a:solidFill>
                <a:latin typeface="Filson Soft 1"/>
              </a:rPr>
              <a:t>Thank You!</a:t>
            </a:r>
          </a:p>
        </p:txBody>
      </p:sp>
      <p:grpSp>
        <p:nvGrpSpPr>
          <p:cNvPr name="Group 10" id="10"/>
          <p:cNvGrpSpPr>
            <a:grpSpLocks noChangeAspect="true"/>
          </p:cNvGrpSpPr>
          <p:nvPr/>
        </p:nvGrpSpPr>
        <p:grpSpPr>
          <a:xfrm rot="0">
            <a:off x="3075728" y="3188546"/>
            <a:ext cx="3434206" cy="3434192"/>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0" b="0"/>
              </a:stretch>
            </a:blipFill>
          </p:spPr>
        </p:sp>
      </p:grpSp>
      <p:sp>
        <p:nvSpPr>
          <p:cNvPr name="TextBox 12" id="12"/>
          <p:cNvSpPr txBox="true"/>
          <p:nvPr/>
        </p:nvSpPr>
        <p:spPr>
          <a:xfrm rot="0">
            <a:off x="10138134" y="7324122"/>
            <a:ext cx="5147790" cy="1137877"/>
          </a:xfrm>
          <a:prstGeom prst="rect">
            <a:avLst/>
          </a:prstGeom>
        </p:spPr>
        <p:txBody>
          <a:bodyPr anchor="t" rtlCol="false" tIns="0" lIns="0" bIns="0" rIns="0">
            <a:spAutoFit/>
          </a:bodyPr>
          <a:lstStyle/>
          <a:p>
            <a:pPr algn="ctr">
              <a:lnSpc>
                <a:spcPts val="3034"/>
              </a:lnSpc>
            </a:pPr>
            <a:r>
              <a:rPr lang="en-US" sz="2167">
                <a:solidFill>
                  <a:srgbClr val="000000"/>
                </a:solidFill>
                <a:latin typeface="Filson Soft 2"/>
              </a:rPr>
              <a:t>Director of Employer Partnership</a:t>
            </a:r>
          </a:p>
          <a:p>
            <a:pPr algn="ctr">
              <a:lnSpc>
                <a:spcPts val="3034"/>
              </a:lnSpc>
            </a:pPr>
          </a:p>
          <a:p>
            <a:pPr algn="ctr">
              <a:lnSpc>
                <a:spcPts val="3034"/>
              </a:lnSpc>
            </a:pPr>
            <a:r>
              <a:rPr lang="en-US" sz="2167">
                <a:solidFill>
                  <a:srgbClr val="000000"/>
                </a:solidFill>
                <a:latin typeface="Filson Soft 2"/>
              </a:rPr>
              <a:t>Manufacturing and Automation</a:t>
            </a:r>
          </a:p>
        </p:txBody>
      </p:sp>
      <p:sp>
        <p:nvSpPr>
          <p:cNvPr name="TextBox 13" id="13"/>
          <p:cNvSpPr txBox="true"/>
          <p:nvPr/>
        </p:nvSpPr>
        <p:spPr>
          <a:xfrm rot="0">
            <a:off x="1729779" y="7387278"/>
            <a:ext cx="6126105" cy="1137877"/>
          </a:xfrm>
          <a:prstGeom prst="rect">
            <a:avLst/>
          </a:prstGeom>
        </p:spPr>
        <p:txBody>
          <a:bodyPr anchor="t" rtlCol="false" tIns="0" lIns="0" bIns="0" rIns="0">
            <a:spAutoFit/>
          </a:bodyPr>
          <a:lstStyle/>
          <a:p>
            <a:pPr algn="ctr">
              <a:lnSpc>
                <a:spcPts val="3034"/>
              </a:lnSpc>
            </a:pPr>
            <a:r>
              <a:rPr lang="en-US" sz="2167">
                <a:solidFill>
                  <a:srgbClr val="000000"/>
                </a:solidFill>
                <a:latin typeface="Filson Soft 2"/>
              </a:rPr>
              <a:t>Director of Employer Partnership</a:t>
            </a:r>
          </a:p>
          <a:p>
            <a:pPr algn="ctr">
              <a:lnSpc>
                <a:spcPts val="3034"/>
              </a:lnSpc>
            </a:pPr>
          </a:p>
          <a:p>
            <a:pPr algn="ctr">
              <a:lnSpc>
                <a:spcPts val="3034"/>
              </a:lnSpc>
            </a:pPr>
            <a:r>
              <a:rPr lang="en-US" sz="2167">
                <a:solidFill>
                  <a:srgbClr val="000000"/>
                </a:solidFill>
                <a:latin typeface="Filson Soft 2"/>
              </a:rPr>
              <a:t>Agriculture, Water, Environmental Technology</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0" t="0" r="-20" b="0"/>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0" t="0" r="-2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0" t="0" r="-2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0" t="0" r="-20" b="0"/>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3" t="0" r="-223" b="0"/>
            </a:stretch>
          </a:blipFill>
        </p:spPr>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10315E"/>
        </a:solidFill>
      </p:bgPr>
    </p:bg>
    <p:spTree>
      <p:nvGrpSpPr>
        <p:cNvPr id="1" name=""/>
        <p:cNvGrpSpPr/>
        <p:nvPr/>
      </p:nvGrpSpPr>
      <p:grpSpPr>
        <a:xfrm>
          <a:off x="0" y="0"/>
          <a:ext cx="0" cy="0"/>
          <a:chOff x="0" y="0"/>
          <a:chExt cx="0" cy="0"/>
        </a:xfrm>
      </p:grpSpPr>
      <p:grpSp>
        <p:nvGrpSpPr>
          <p:cNvPr name="Group 2" id="2"/>
          <p:cNvGrpSpPr/>
          <p:nvPr/>
        </p:nvGrpSpPr>
        <p:grpSpPr>
          <a:xfrm rot="0">
            <a:off x="3430906" y="0"/>
            <a:ext cx="14857094" cy="10287000"/>
            <a:chOff x="0" y="0"/>
            <a:chExt cx="19809458" cy="13716000"/>
          </a:xfrm>
        </p:grpSpPr>
        <p:pic>
          <p:nvPicPr>
            <p:cNvPr name="Picture 3" id="3"/>
            <p:cNvPicPr>
              <a:picLocks noChangeAspect="true"/>
            </p:cNvPicPr>
            <p:nvPr/>
          </p:nvPicPr>
          <p:blipFill>
            <a:blip r:embed="rId2">
              <a:alphaModFix amt="74000"/>
            </a:blip>
            <a:srcRect l="1858" t="0" r="1858" b="0"/>
            <a:stretch>
              <a:fillRect/>
            </a:stretch>
          </p:blipFill>
          <p:spPr>
            <a:xfrm flipH="false" flipV="false">
              <a:off x="0" y="0"/>
              <a:ext cx="19809458" cy="13716000"/>
            </a:xfrm>
            <a:prstGeom prst="rect">
              <a:avLst/>
            </a:prstGeom>
          </p:spPr>
        </p:pic>
      </p:grpSp>
      <p:sp>
        <p:nvSpPr>
          <p:cNvPr name="Freeform 4" id="4"/>
          <p:cNvSpPr/>
          <p:nvPr/>
        </p:nvSpPr>
        <p:spPr>
          <a:xfrm flipH="false" flipV="false" rot="0">
            <a:off x="3430906" y="-622125"/>
            <a:ext cx="14958989" cy="12373352"/>
          </a:xfrm>
          <a:custGeom>
            <a:avLst/>
            <a:gdLst/>
            <a:ahLst/>
            <a:cxnLst/>
            <a:rect r="r" b="b" t="t" l="l"/>
            <a:pathLst>
              <a:path h="12373352" w="14958989">
                <a:moveTo>
                  <a:pt x="0" y="0"/>
                </a:moveTo>
                <a:lnTo>
                  <a:pt x="14958990" y="0"/>
                </a:lnTo>
                <a:lnTo>
                  <a:pt x="14958990" y="12373352"/>
                </a:lnTo>
                <a:lnTo>
                  <a:pt x="0" y="12373352"/>
                </a:lnTo>
                <a:lnTo>
                  <a:pt x="0" y="0"/>
                </a:lnTo>
                <a:close/>
              </a:path>
            </a:pathLst>
          </a:custGeom>
          <a:blipFill>
            <a:blip r:embed="rId3">
              <a:alphaModFix amt="89000"/>
              <a:extLst>
                <a:ext uri="{96DAC541-7B7A-43D3-8B79-37D633B846F1}">
                  <asvg:svgBlip xmlns:asvg="http://schemas.microsoft.com/office/drawing/2016/SVG/main" r:embed="rId4"/>
                </a:ext>
              </a:extLst>
            </a:blip>
            <a:stretch>
              <a:fillRect l="0" t="0" r="0" b="-20896"/>
            </a:stretch>
          </a:blipFill>
        </p:spPr>
      </p:sp>
      <p:sp>
        <p:nvSpPr>
          <p:cNvPr name="Freeform 5" id="5"/>
          <p:cNvSpPr/>
          <p:nvPr/>
        </p:nvSpPr>
        <p:spPr>
          <a:xfrm flipH="false" flipV="false" rot="5400000">
            <a:off x="1038597" y="1018803"/>
            <a:ext cx="1068868" cy="1088661"/>
          </a:xfrm>
          <a:custGeom>
            <a:avLst/>
            <a:gdLst/>
            <a:ahLst/>
            <a:cxnLst/>
            <a:rect r="r" b="b" t="t" l="l"/>
            <a:pathLst>
              <a:path h="1088661" w="1068868">
                <a:moveTo>
                  <a:pt x="0" y="0"/>
                </a:moveTo>
                <a:lnTo>
                  <a:pt x="1068867" y="0"/>
                </a:lnTo>
                <a:lnTo>
                  <a:pt x="1068867" y="1088661"/>
                </a:lnTo>
                <a:lnTo>
                  <a:pt x="0" y="10886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11896304" y="4992688"/>
            <a:ext cx="4864221" cy="4864221"/>
            <a:chOff x="0" y="0"/>
            <a:chExt cx="6485628" cy="6485628"/>
          </a:xfrm>
        </p:grpSpPr>
        <p:sp>
          <p:nvSpPr>
            <p:cNvPr name="Freeform 7" id="7"/>
            <p:cNvSpPr/>
            <p:nvPr/>
          </p:nvSpPr>
          <p:spPr>
            <a:xfrm flipH="false" flipV="false" rot="0">
              <a:off x="0" y="0"/>
              <a:ext cx="6485628" cy="6485628"/>
            </a:xfrm>
            <a:custGeom>
              <a:avLst/>
              <a:gdLst/>
              <a:ahLst/>
              <a:cxnLst/>
              <a:rect r="r" b="b" t="t" l="l"/>
              <a:pathLst>
                <a:path h="6485628" w="6485628">
                  <a:moveTo>
                    <a:pt x="0" y="0"/>
                  </a:moveTo>
                  <a:lnTo>
                    <a:pt x="6485628" y="0"/>
                  </a:lnTo>
                  <a:lnTo>
                    <a:pt x="6485628" y="6485628"/>
                  </a:lnTo>
                  <a:lnTo>
                    <a:pt x="0" y="648562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8" id="8"/>
          <p:cNvSpPr/>
          <p:nvPr/>
        </p:nvSpPr>
        <p:spPr>
          <a:xfrm flipH="false" flipV="false" rot="0">
            <a:off x="3723712" y="6072653"/>
            <a:ext cx="7315200" cy="1636776"/>
          </a:xfrm>
          <a:custGeom>
            <a:avLst/>
            <a:gdLst/>
            <a:ahLst/>
            <a:cxnLst/>
            <a:rect r="r" b="b" t="t" l="l"/>
            <a:pathLst>
              <a:path h="1636776" w="7315200">
                <a:moveTo>
                  <a:pt x="0" y="0"/>
                </a:moveTo>
                <a:lnTo>
                  <a:pt x="7315200" y="0"/>
                </a:lnTo>
                <a:lnTo>
                  <a:pt x="7315200" y="1636776"/>
                </a:lnTo>
                <a:lnTo>
                  <a:pt x="0" y="163677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9" id="9"/>
          <p:cNvSpPr txBox="true"/>
          <p:nvPr/>
        </p:nvSpPr>
        <p:spPr>
          <a:xfrm rot="0">
            <a:off x="2385447" y="904875"/>
            <a:ext cx="11344458" cy="1416050"/>
          </a:xfrm>
          <a:prstGeom prst="rect">
            <a:avLst/>
          </a:prstGeom>
        </p:spPr>
        <p:txBody>
          <a:bodyPr anchor="t" rtlCol="false" tIns="0" lIns="0" bIns="0" rIns="0">
            <a:spAutoFit/>
          </a:bodyPr>
          <a:lstStyle/>
          <a:p>
            <a:pPr algn="l" marL="0" indent="0" lvl="0">
              <a:lnSpc>
                <a:spcPts val="11049"/>
              </a:lnSpc>
              <a:spcBef>
                <a:spcPct val="0"/>
              </a:spcBef>
            </a:pPr>
            <a:r>
              <a:rPr lang="en-US" sz="8499" spc="-169">
                <a:solidFill>
                  <a:srgbClr val="FFFFFF"/>
                </a:solidFill>
                <a:latin typeface="Filson Soft 1"/>
              </a:rPr>
              <a:t>Upcoming Events</a:t>
            </a:r>
          </a:p>
        </p:txBody>
      </p:sp>
      <p:sp>
        <p:nvSpPr>
          <p:cNvPr name="TextBox 10" id="10"/>
          <p:cNvSpPr txBox="true"/>
          <p:nvPr/>
        </p:nvSpPr>
        <p:spPr>
          <a:xfrm rot="0">
            <a:off x="9139238" y="4935538"/>
            <a:ext cx="9525" cy="358775"/>
          </a:xfrm>
          <a:prstGeom prst="rect">
            <a:avLst/>
          </a:prstGeom>
        </p:spPr>
        <p:txBody>
          <a:bodyPr anchor="t" rtlCol="false" tIns="0" lIns="0" bIns="0" rIns="0">
            <a:spAutoFit/>
          </a:bodyPr>
          <a:lstStyle/>
          <a:p>
            <a:pPr algn="ctr">
              <a:lnSpc>
                <a:spcPts val="2800"/>
              </a:lnSpc>
            </a:pPr>
          </a:p>
        </p:txBody>
      </p:sp>
      <p:sp>
        <p:nvSpPr>
          <p:cNvPr name="TextBox 11" id="11"/>
          <p:cNvSpPr txBox="true"/>
          <p:nvPr/>
        </p:nvSpPr>
        <p:spPr>
          <a:xfrm rot="0">
            <a:off x="1028700" y="3143040"/>
            <a:ext cx="10867604" cy="2263927"/>
          </a:xfrm>
          <a:prstGeom prst="rect">
            <a:avLst/>
          </a:prstGeom>
        </p:spPr>
        <p:txBody>
          <a:bodyPr anchor="t" rtlCol="false" tIns="0" lIns="0" bIns="0" rIns="0">
            <a:spAutoFit/>
          </a:bodyPr>
          <a:lstStyle/>
          <a:p>
            <a:pPr algn="ctr">
              <a:lnSpc>
                <a:spcPts val="5930"/>
              </a:lnSpc>
            </a:pPr>
            <a:r>
              <a:rPr lang="en-US" sz="4236">
                <a:solidFill>
                  <a:srgbClr val="FFFFFF"/>
                </a:solidFill>
                <a:latin typeface="Filson Soft 1"/>
              </a:rPr>
              <a:t>Hospitality, Culinary, and Tourism Advisory on Point of Sales Systems </a:t>
            </a:r>
          </a:p>
          <a:p>
            <a:pPr algn="ctr">
              <a:lnSpc>
                <a:spcPts val="5930"/>
              </a:lnSpc>
            </a:pPr>
            <a:r>
              <a:rPr lang="en-US" sz="4236">
                <a:solidFill>
                  <a:srgbClr val="FFFFFF"/>
                </a:solidFill>
                <a:latin typeface="Filson Soft 1"/>
              </a:rPr>
              <a:t>May 10 from 9-11 am</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00AC7C"/>
        </a:solidFill>
      </p:bgPr>
    </p:bg>
    <p:spTree>
      <p:nvGrpSpPr>
        <p:cNvPr id="1" name=""/>
        <p:cNvGrpSpPr/>
        <p:nvPr/>
      </p:nvGrpSpPr>
      <p:grpSpPr>
        <a:xfrm>
          <a:off x="0" y="0"/>
          <a:ext cx="0" cy="0"/>
          <a:chOff x="0" y="0"/>
          <a:chExt cx="0" cy="0"/>
        </a:xfrm>
      </p:grpSpPr>
      <p:grpSp>
        <p:nvGrpSpPr>
          <p:cNvPr name="Group 2" id="2"/>
          <p:cNvGrpSpPr/>
          <p:nvPr/>
        </p:nvGrpSpPr>
        <p:grpSpPr>
          <a:xfrm rot="0">
            <a:off x="3430906" y="0"/>
            <a:ext cx="14857094" cy="10287000"/>
            <a:chOff x="0" y="0"/>
            <a:chExt cx="19809458" cy="13716000"/>
          </a:xfrm>
        </p:grpSpPr>
        <p:pic>
          <p:nvPicPr>
            <p:cNvPr name="Picture 3" id="3"/>
            <p:cNvPicPr>
              <a:picLocks noChangeAspect="true"/>
            </p:cNvPicPr>
            <p:nvPr/>
          </p:nvPicPr>
          <p:blipFill>
            <a:blip r:embed="rId2">
              <a:alphaModFix amt="74000"/>
            </a:blip>
            <a:srcRect l="1842" t="0" r="1842" b="0"/>
            <a:stretch>
              <a:fillRect/>
            </a:stretch>
          </p:blipFill>
          <p:spPr>
            <a:xfrm flipH="false" flipV="false">
              <a:off x="0" y="0"/>
              <a:ext cx="19809458" cy="13716000"/>
            </a:xfrm>
            <a:prstGeom prst="rect">
              <a:avLst/>
            </a:prstGeom>
          </p:spPr>
        </p:pic>
      </p:grpSp>
      <p:sp>
        <p:nvSpPr>
          <p:cNvPr name="Freeform 4" id="4"/>
          <p:cNvSpPr/>
          <p:nvPr/>
        </p:nvSpPr>
        <p:spPr>
          <a:xfrm flipH="false" flipV="false" rot="0">
            <a:off x="3421381" y="0"/>
            <a:ext cx="12470376" cy="10314892"/>
          </a:xfrm>
          <a:custGeom>
            <a:avLst/>
            <a:gdLst/>
            <a:ahLst/>
            <a:cxnLst/>
            <a:rect r="r" b="b" t="t" l="l"/>
            <a:pathLst>
              <a:path h="10314892" w="12470376">
                <a:moveTo>
                  <a:pt x="0" y="0"/>
                </a:moveTo>
                <a:lnTo>
                  <a:pt x="12470376" y="0"/>
                </a:lnTo>
                <a:lnTo>
                  <a:pt x="12470376" y="10314892"/>
                </a:lnTo>
                <a:lnTo>
                  <a:pt x="0" y="10314892"/>
                </a:lnTo>
                <a:lnTo>
                  <a:pt x="0" y="0"/>
                </a:lnTo>
                <a:close/>
              </a:path>
            </a:pathLst>
          </a:custGeom>
          <a:blipFill>
            <a:blip r:embed="rId3">
              <a:extLst>
                <a:ext uri="{96DAC541-7B7A-43D3-8B79-37D633B846F1}">
                  <asvg:svgBlip xmlns:asvg="http://schemas.microsoft.com/office/drawing/2016/SVG/main" r:embed="rId4"/>
                </a:ext>
              </a:extLst>
            </a:blip>
            <a:stretch>
              <a:fillRect l="0" t="0" r="0" b="-20896"/>
            </a:stretch>
          </a:blipFill>
        </p:spPr>
      </p:sp>
      <p:sp>
        <p:nvSpPr>
          <p:cNvPr name="Freeform 5" id="5"/>
          <p:cNvSpPr/>
          <p:nvPr/>
        </p:nvSpPr>
        <p:spPr>
          <a:xfrm flipH="false" flipV="false" rot="5400000">
            <a:off x="494266" y="1018803"/>
            <a:ext cx="1068868" cy="1088661"/>
          </a:xfrm>
          <a:custGeom>
            <a:avLst/>
            <a:gdLst/>
            <a:ahLst/>
            <a:cxnLst/>
            <a:rect r="r" b="b" t="t" l="l"/>
            <a:pathLst>
              <a:path h="1088661" w="1068868">
                <a:moveTo>
                  <a:pt x="0" y="0"/>
                </a:moveTo>
                <a:lnTo>
                  <a:pt x="1068868" y="0"/>
                </a:lnTo>
                <a:lnTo>
                  <a:pt x="1068868" y="1088661"/>
                </a:lnTo>
                <a:lnTo>
                  <a:pt x="0" y="10886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869483" y="4833011"/>
            <a:ext cx="13354906" cy="5093970"/>
          </a:xfrm>
          <a:prstGeom prst="rect">
            <a:avLst/>
          </a:prstGeom>
        </p:spPr>
        <p:txBody>
          <a:bodyPr anchor="t" rtlCol="false" tIns="0" lIns="0" bIns="0" rIns="0">
            <a:spAutoFit/>
          </a:bodyPr>
          <a:lstStyle/>
          <a:p>
            <a:pPr>
              <a:lnSpc>
                <a:spcPts val="3120"/>
              </a:lnSpc>
            </a:pPr>
            <a:r>
              <a:rPr lang="en-US" sz="2400">
                <a:solidFill>
                  <a:srgbClr val="FFFFFF"/>
                </a:solidFill>
                <a:latin typeface="Filson Soft 2"/>
              </a:rPr>
              <a:t>For more information, please contact: </a:t>
            </a:r>
          </a:p>
          <a:p>
            <a:pPr>
              <a:lnSpc>
                <a:spcPts val="3120"/>
              </a:lnSpc>
            </a:pPr>
          </a:p>
          <a:p>
            <a:pPr>
              <a:lnSpc>
                <a:spcPts val="3120"/>
              </a:lnSpc>
            </a:pPr>
            <a:r>
              <a:rPr lang="en-US" sz="2400">
                <a:solidFill>
                  <a:srgbClr val="FFFFFF"/>
                </a:solidFill>
                <a:latin typeface="Filson Soft 2"/>
              </a:rPr>
              <a:t>Julie Muir, Director of Employer Partnership</a:t>
            </a:r>
          </a:p>
          <a:p>
            <a:pPr>
              <a:lnSpc>
                <a:spcPts val="3120"/>
              </a:lnSpc>
            </a:pPr>
            <a:r>
              <a:rPr lang="en-US" sz="2400">
                <a:solidFill>
                  <a:srgbClr val="FFFFFF"/>
                </a:solidFill>
                <a:latin typeface="Filson Soft 2"/>
              </a:rPr>
              <a:t>MuirJ@scc.losrios.edu</a:t>
            </a:r>
          </a:p>
          <a:p>
            <a:pPr>
              <a:lnSpc>
                <a:spcPts val="3120"/>
              </a:lnSpc>
            </a:pPr>
          </a:p>
          <a:p>
            <a:pPr>
              <a:lnSpc>
                <a:spcPts val="3120"/>
              </a:lnSpc>
            </a:pPr>
            <a:r>
              <a:rPr lang="en-US" sz="2400">
                <a:solidFill>
                  <a:srgbClr val="FFFFFF"/>
                </a:solidFill>
                <a:latin typeface="Filson Soft 2"/>
              </a:rPr>
              <a:t>Josh Sweigert, Director of Employer Partnership</a:t>
            </a:r>
          </a:p>
          <a:p>
            <a:pPr>
              <a:lnSpc>
                <a:spcPts val="3120"/>
              </a:lnSpc>
            </a:pPr>
            <a:r>
              <a:rPr lang="en-US" sz="2400">
                <a:solidFill>
                  <a:srgbClr val="FFFFFF"/>
                </a:solidFill>
                <a:latin typeface="Filson Soft 2"/>
              </a:rPr>
              <a:t>jsweigert@shastacollege.edu</a:t>
            </a:r>
          </a:p>
          <a:p>
            <a:pPr>
              <a:lnSpc>
                <a:spcPts val="3120"/>
              </a:lnSpc>
            </a:pPr>
          </a:p>
          <a:p>
            <a:pPr>
              <a:lnSpc>
                <a:spcPts val="3120"/>
              </a:lnSpc>
            </a:pPr>
            <a:r>
              <a:rPr lang="en-US" sz="2400">
                <a:solidFill>
                  <a:srgbClr val="FFFFFF"/>
                </a:solidFill>
                <a:latin typeface="Filson Soft 2"/>
              </a:rPr>
              <a:t>Hilary Tellesen, Project Leader</a:t>
            </a:r>
          </a:p>
          <a:p>
            <a:pPr>
              <a:lnSpc>
                <a:spcPts val="3120"/>
              </a:lnSpc>
            </a:pPr>
            <a:r>
              <a:rPr lang="en-US" sz="2400">
                <a:solidFill>
                  <a:srgbClr val="FFFFFF"/>
                </a:solidFill>
                <a:latin typeface="Filson Soft 2"/>
              </a:rPr>
              <a:t>hilary.tellesen@valleyvision.org</a:t>
            </a:r>
          </a:p>
          <a:p>
            <a:pPr>
              <a:lnSpc>
                <a:spcPts val="3120"/>
              </a:lnSpc>
            </a:pPr>
          </a:p>
          <a:p>
            <a:pPr>
              <a:lnSpc>
                <a:spcPts val="3120"/>
              </a:lnSpc>
            </a:pPr>
            <a:r>
              <a:rPr lang="en-US" sz="2400">
                <a:solidFill>
                  <a:srgbClr val="FFFFFF"/>
                </a:solidFill>
                <a:latin typeface="Filson Soft 2"/>
              </a:rPr>
              <a:t>DiAngelo Andrews, Project Associate </a:t>
            </a:r>
          </a:p>
          <a:p>
            <a:pPr>
              <a:lnSpc>
                <a:spcPts val="3120"/>
              </a:lnSpc>
            </a:pPr>
            <a:r>
              <a:rPr lang="en-US" sz="2400">
                <a:solidFill>
                  <a:srgbClr val="FFFFFF"/>
                </a:solidFill>
                <a:latin typeface="Filson Soft 2"/>
              </a:rPr>
              <a:t>diangelo.andrews@valleyvision.org</a:t>
            </a:r>
          </a:p>
        </p:txBody>
      </p:sp>
      <p:sp>
        <p:nvSpPr>
          <p:cNvPr name="TextBox 7" id="7"/>
          <p:cNvSpPr txBox="true"/>
          <p:nvPr/>
        </p:nvSpPr>
        <p:spPr>
          <a:xfrm rot="0">
            <a:off x="1869483" y="572453"/>
            <a:ext cx="14873853" cy="2109470"/>
          </a:xfrm>
          <a:prstGeom prst="rect">
            <a:avLst/>
          </a:prstGeom>
        </p:spPr>
        <p:txBody>
          <a:bodyPr anchor="t" rtlCol="false" tIns="0" lIns="0" bIns="0" rIns="0">
            <a:spAutoFit/>
          </a:bodyPr>
          <a:lstStyle/>
          <a:p>
            <a:pPr algn="l" marL="0" indent="0" lvl="0">
              <a:lnSpc>
                <a:spcPts val="8319"/>
              </a:lnSpc>
              <a:spcBef>
                <a:spcPct val="0"/>
              </a:spcBef>
            </a:pPr>
            <a:r>
              <a:rPr lang="en-US" sz="6399" spc="-127">
                <a:solidFill>
                  <a:srgbClr val="FFFFFF"/>
                </a:solidFill>
                <a:latin typeface="Filson Soft 1"/>
              </a:rPr>
              <a:t>Please Join Your Networking Breakout Room </a:t>
            </a:r>
          </a:p>
        </p:txBody>
      </p:sp>
      <p:sp>
        <p:nvSpPr>
          <p:cNvPr name="TextBox 8" id="8"/>
          <p:cNvSpPr txBox="true"/>
          <p:nvPr/>
        </p:nvSpPr>
        <p:spPr>
          <a:xfrm rot="0">
            <a:off x="9139238" y="4935538"/>
            <a:ext cx="9525" cy="358775"/>
          </a:xfrm>
          <a:prstGeom prst="rect">
            <a:avLst/>
          </a:prstGeom>
        </p:spPr>
        <p:txBody>
          <a:bodyPr anchor="t" rtlCol="false" tIns="0" lIns="0" bIns="0" rIns="0">
            <a:spAutoFit/>
          </a:bodyPr>
          <a:lstStyle/>
          <a:p>
            <a:pPr algn="ctr">
              <a:lnSpc>
                <a:spcPts val="2800"/>
              </a:lnSpc>
            </a:pPr>
          </a:p>
        </p:txBody>
      </p:sp>
      <p:sp>
        <p:nvSpPr>
          <p:cNvPr name="TextBox 9" id="9"/>
          <p:cNvSpPr txBox="true"/>
          <p:nvPr/>
        </p:nvSpPr>
        <p:spPr>
          <a:xfrm rot="0">
            <a:off x="12579661" y="8093706"/>
            <a:ext cx="3905693" cy="1435555"/>
          </a:xfrm>
          <a:prstGeom prst="rect">
            <a:avLst/>
          </a:prstGeom>
        </p:spPr>
        <p:txBody>
          <a:bodyPr anchor="t" rtlCol="false" tIns="0" lIns="0" bIns="0" rIns="0">
            <a:spAutoFit/>
          </a:bodyPr>
          <a:lstStyle/>
          <a:p>
            <a:pPr algn="ctr">
              <a:lnSpc>
                <a:spcPts val="3824"/>
              </a:lnSpc>
              <a:spcBef>
                <a:spcPct val="0"/>
              </a:spcBef>
            </a:pPr>
            <a:r>
              <a:rPr lang="en-US" sz="2732">
                <a:solidFill>
                  <a:srgbClr val="FFFFFF"/>
                </a:solidFill>
                <a:latin typeface="Filson Soft 2"/>
              </a:rPr>
              <a:t>Fill out our survey and let us know what you think</a:t>
            </a:r>
          </a:p>
        </p:txBody>
      </p:sp>
      <p:grpSp>
        <p:nvGrpSpPr>
          <p:cNvPr name="Group 10" id="10"/>
          <p:cNvGrpSpPr/>
          <p:nvPr/>
        </p:nvGrpSpPr>
        <p:grpSpPr>
          <a:xfrm rot="0">
            <a:off x="12991071" y="4880979"/>
            <a:ext cx="3082872" cy="3082872"/>
            <a:chOff x="0" y="0"/>
            <a:chExt cx="4110496" cy="4110496"/>
          </a:xfrm>
        </p:grpSpPr>
        <p:sp>
          <p:nvSpPr>
            <p:cNvPr name="Freeform 11" id="11"/>
            <p:cNvSpPr/>
            <p:nvPr/>
          </p:nvSpPr>
          <p:spPr>
            <a:xfrm flipH="false" flipV="false" rot="0">
              <a:off x="0" y="0"/>
              <a:ext cx="4110496" cy="4110496"/>
            </a:xfrm>
            <a:custGeom>
              <a:avLst/>
              <a:gdLst/>
              <a:ahLst/>
              <a:cxnLst/>
              <a:rect r="r" b="b" t="t" l="l"/>
              <a:pathLst>
                <a:path h="4110496" w="4110496">
                  <a:moveTo>
                    <a:pt x="0" y="0"/>
                  </a:moveTo>
                  <a:lnTo>
                    <a:pt x="4110496" y="0"/>
                  </a:lnTo>
                  <a:lnTo>
                    <a:pt x="4110496" y="4110496"/>
                  </a:lnTo>
                  <a:lnTo>
                    <a:pt x="0" y="411049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TextBox 12" id="12"/>
          <p:cNvSpPr txBox="true"/>
          <p:nvPr/>
        </p:nvSpPr>
        <p:spPr>
          <a:xfrm rot="0">
            <a:off x="1869483" y="3158344"/>
            <a:ext cx="7585352" cy="1198245"/>
          </a:xfrm>
          <a:prstGeom prst="rect">
            <a:avLst/>
          </a:prstGeom>
        </p:spPr>
        <p:txBody>
          <a:bodyPr anchor="t" rtlCol="false" tIns="0" lIns="0" bIns="0" rIns="0">
            <a:spAutoFit/>
          </a:bodyPr>
          <a:lstStyle/>
          <a:p>
            <a:pPr marL="690881" indent="-345440" lvl="1">
              <a:lnSpc>
                <a:spcPts val="4160"/>
              </a:lnSpc>
              <a:buFont typeface="Arial"/>
              <a:buChar char="•"/>
            </a:pPr>
            <a:r>
              <a:rPr lang="en-US" sz="3200">
                <a:solidFill>
                  <a:srgbClr val="FFFFFF"/>
                </a:solidFill>
                <a:latin typeface="Filson Soft 2"/>
              </a:rPr>
              <a:t>Manufacturing Discussion Group</a:t>
            </a:r>
          </a:p>
          <a:p>
            <a:pPr marL="690881" indent="-345440" lvl="1">
              <a:lnSpc>
                <a:spcPts val="6400"/>
              </a:lnSpc>
              <a:buFont typeface="Arial"/>
              <a:buChar char="•"/>
            </a:pPr>
            <a:r>
              <a:rPr lang="en-US" sz="3200" spc="73">
                <a:solidFill>
                  <a:srgbClr val="FFFFFF"/>
                </a:solidFill>
                <a:latin typeface="Filson Soft 2"/>
              </a:rPr>
              <a:t>Agriculture Discussion Group</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6744315" cy="10287000"/>
          </a:xfrm>
          <a:prstGeom prst="rect">
            <a:avLst/>
          </a:prstGeom>
          <a:solidFill>
            <a:srgbClr val="10315E"/>
          </a:solidFill>
        </p:spPr>
      </p:sp>
      <p:sp>
        <p:nvSpPr>
          <p:cNvPr name="TextBox 3" id="3"/>
          <p:cNvSpPr txBox="true"/>
          <p:nvPr/>
        </p:nvSpPr>
        <p:spPr>
          <a:xfrm rot="0">
            <a:off x="1956387" y="4456024"/>
            <a:ext cx="5679420" cy="1416050"/>
          </a:xfrm>
          <a:prstGeom prst="rect">
            <a:avLst/>
          </a:prstGeom>
        </p:spPr>
        <p:txBody>
          <a:bodyPr anchor="t" rtlCol="false" tIns="0" lIns="0" bIns="0" rIns="0">
            <a:spAutoFit/>
          </a:bodyPr>
          <a:lstStyle/>
          <a:p>
            <a:pPr algn="l" marL="0" indent="0" lvl="0">
              <a:lnSpc>
                <a:spcPts val="11049"/>
              </a:lnSpc>
              <a:spcBef>
                <a:spcPct val="0"/>
              </a:spcBef>
            </a:pPr>
            <a:r>
              <a:rPr lang="en-US" sz="8499" spc="-169">
                <a:solidFill>
                  <a:srgbClr val="FFFFFF"/>
                </a:solidFill>
                <a:latin typeface="Filson Soft 1"/>
              </a:rPr>
              <a:t>Agenda</a:t>
            </a:r>
          </a:p>
        </p:txBody>
      </p:sp>
      <p:sp>
        <p:nvSpPr>
          <p:cNvPr name="Freeform 4" id="4"/>
          <p:cNvSpPr/>
          <p:nvPr/>
        </p:nvSpPr>
        <p:spPr>
          <a:xfrm flipH="false" flipV="false" rot="5400000">
            <a:off x="851339" y="4693815"/>
            <a:ext cx="883019" cy="899371"/>
          </a:xfrm>
          <a:custGeom>
            <a:avLst/>
            <a:gdLst/>
            <a:ahLst/>
            <a:cxnLst/>
            <a:rect r="r" b="b" t="t" l="l"/>
            <a:pathLst>
              <a:path h="899371" w="883019">
                <a:moveTo>
                  <a:pt x="0" y="0"/>
                </a:moveTo>
                <a:lnTo>
                  <a:pt x="883018" y="0"/>
                </a:lnTo>
                <a:lnTo>
                  <a:pt x="883018" y="899370"/>
                </a:lnTo>
                <a:lnTo>
                  <a:pt x="0" y="89937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6931964" y="3375254"/>
            <a:ext cx="11356036" cy="4575472"/>
          </a:xfrm>
          <a:prstGeom prst="rect">
            <a:avLst/>
          </a:prstGeom>
        </p:spPr>
        <p:txBody>
          <a:bodyPr anchor="t" rtlCol="false" tIns="0" lIns="0" bIns="0" rIns="0">
            <a:spAutoFit/>
          </a:bodyPr>
          <a:lstStyle/>
          <a:p>
            <a:pPr>
              <a:lnSpc>
                <a:spcPts val="6117"/>
              </a:lnSpc>
            </a:pPr>
            <a:r>
              <a:rPr lang="en-US" sz="3058">
                <a:solidFill>
                  <a:srgbClr val="000000"/>
                </a:solidFill>
                <a:latin typeface="Filson Soft 2"/>
              </a:rPr>
              <a:t>9:00 PM: Welcome and Introduction</a:t>
            </a:r>
          </a:p>
          <a:p>
            <a:pPr>
              <a:lnSpc>
                <a:spcPts val="6117"/>
              </a:lnSpc>
            </a:pPr>
            <a:r>
              <a:rPr lang="en-US" sz="3058">
                <a:solidFill>
                  <a:srgbClr val="000000"/>
                </a:solidFill>
                <a:latin typeface="Filson Soft 2"/>
              </a:rPr>
              <a:t>9:10 PM</a:t>
            </a:r>
            <a:r>
              <a:rPr lang="en-US" sz="3058">
                <a:solidFill>
                  <a:srgbClr val="000000"/>
                </a:solidFill>
                <a:latin typeface="Filson Soft 2"/>
              </a:rPr>
              <a:t>: Agriculture in Greater Sacramento: A Labor Market Assessment</a:t>
            </a:r>
          </a:p>
          <a:p>
            <a:pPr>
              <a:lnSpc>
                <a:spcPts val="6117"/>
              </a:lnSpc>
            </a:pPr>
            <a:r>
              <a:rPr lang="en-US" sz="3058">
                <a:solidFill>
                  <a:srgbClr val="000000"/>
                </a:solidFill>
                <a:latin typeface="Filson Soft 2"/>
              </a:rPr>
              <a:t>9:40 PM: Industry Panel Discussion</a:t>
            </a:r>
          </a:p>
          <a:p>
            <a:pPr>
              <a:lnSpc>
                <a:spcPts val="6117"/>
              </a:lnSpc>
            </a:pPr>
            <a:r>
              <a:rPr lang="en-US" sz="3058">
                <a:solidFill>
                  <a:srgbClr val="000000"/>
                </a:solidFill>
                <a:latin typeface="Filson Soft 2"/>
              </a:rPr>
              <a:t>10:30 PM: Regional Programs</a:t>
            </a:r>
          </a:p>
          <a:p>
            <a:pPr>
              <a:lnSpc>
                <a:spcPts val="6117"/>
              </a:lnSpc>
            </a:pPr>
            <a:r>
              <a:rPr lang="en-US" sz="3058">
                <a:solidFill>
                  <a:srgbClr val="000000"/>
                </a:solidFill>
                <a:latin typeface="Filson Soft 2"/>
              </a:rPr>
              <a:t>10:45PM: Networking Breakout Rooms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18288000" cy="3298423"/>
          </a:xfrm>
          <a:prstGeom prst="rect">
            <a:avLst/>
          </a:prstGeom>
          <a:solidFill>
            <a:srgbClr val="10315E"/>
          </a:solidFill>
        </p:spPr>
      </p:sp>
      <p:sp>
        <p:nvSpPr>
          <p:cNvPr name="Freeform 3" id="3"/>
          <p:cNvSpPr/>
          <p:nvPr/>
        </p:nvSpPr>
        <p:spPr>
          <a:xfrm flipH="false" flipV="false" rot="0">
            <a:off x="7309099" y="5779491"/>
            <a:ext cx="2547510" cy="2109338"/>
          </a:xfrm>
          <a:custGeom>
            <a:avLst/>
            <a:gdLst/>
            <a:ahLst/>
            <a:cxnLst/>
            <a:rect r="r" b="b" t="t" l="l"/>
            <a:pathLst>
              <a:path h="2109338" w="2547510">
                <a:moveTo>
                  <a:pt x="0" y="0"/>
                </a:moveTo>
                <a:lnTo>
                  <a:pt x="2547509" y="0"/>
                </a:lnTo>
                <a:lnTo>
                  <a:pt x="2547509" y="2109338"/>
                </a:lnTo>
                <a:lnTo>
                  <a:pt x="0" y="2109338"/>
                </a:lnTo>
                <a:lnTo>
                  <a:pt x="0" y="0"/>
                </a:lnTo>
                <a:close/>
              </a:path>
            </a:pathLst>
          </a:custGeom>
          <a:blipFill>
            <a:blip r:embed="rId2"/>
            <a:stretch>
              <a:fillRect l="0" t="0" r="0" b="0"/>
            </a:stretch>
          </a:blipFill>
        </p:spPr>
      </p:sp>
      <p:sp>
        <p:nvSpPr>
          <p:cNvPr name="Freeform 4" id="4"/>
          <p:cNvSpPr/>
          <p:nvPr/>
        </p:nvSpPr>
        <p:spPr>
          <a:xfrm flipH="false" flipV="false" rot="0">
            <a:off x="8582853" y="8392068"/>
            <a:ext cx="3164007" cy="1339948"/>
          </a:xfrm>
          <a:custGeom>
            <a:avLst/>
            <a:gdLst/>
            <a:ahLst/>
            <a:cxnLst/>
            <a:rect r="r" b="b" t="t" l="l"/>
            <a:pathLst>
              <a:path h="1339948" w="3164007">
                <a:moveTo>
                  <a:pt x="0" y="0"/>
                </a:moveTo>
                <a:lnTo>
                  <a:pt x="3164007" y="0"/>
                </a:lnTo>
                <a:lnTo>
                  <a:pt x="3164007" y="1339948"/>
                </a:lnTo>
                <a:lnTo>
                  <a:pt x="0" y="1339948"/>
                </a:lnTo>
                <a:lnTo>
                  <a:pt x="0" y="0"/>
                </a:lnTo>
                <a:close/>
              </a:path>
            </a:pathLst>
          </a:custGeom>
          <a:blipFill>
            <a:blip r:embed="rId3"/>
            <a:stretch>
              <a:fillRect l="0" t="0" r="0" b="0"/>
            </a:stretch>
          </a:blipFill>
        </p:spPr>
      </p:sp>
      <p:sp>
        <p:nvSpPr>
          <p:cNvPr name="Freeform 5" id="5"/>
          <p:cNvSpPr/>
          <p:nvPr/>
        </p:nvSpPr>
        <p:spPr>
          <a:xfrm flipH="false" flipV="false" rot="0">
            <a:off x="1360107" y="8055615"/>
            <a:ext cx="2754690" cy="1676402"/>
          </a:xfrm>
          <a:custGeom>
            <a:avLst/>
            <a:gdLst/>
            <a:ahLst/>
            <a:cxnLst/>
            <a:rect r="r" b="b" t="t" l="l"/>
            <a:pathLst>
              <a:path h="1676402" w="2754690">
                <a:moveTo>
                  <a:pt x="0" y="0"/>
                </a:moveTo>
                <a:lnTo>
                  <a:pt x="2754691" y="0"/>
                </a:lnTo>
                <a:lnTo>
                  <a:pt x="2754691" y="1676401"/>
                </a:lnTo>
                <a:lnTo>
                  <a:pt x="0" y="1676401"/>
                </a:lnTo>
                <a:lnTo>
                  <a:pt x="0" y="0"/>
                </a:lnTo>
                <a:close/>
              </a:path>
            </a:pathLst>
          </a:custGeom>
          <a:blipFill>
            <a:blip r:embed="rId4"/>
            <a:stretch>
              <a:fillRect l="0" t="0" r="0" b="0"/>
            </a:stretch>
          </a:blipFill>
        </p:spPr>
      </p:sp>
      <p:sp>
        <p:nvSpPr>
          <p:cNvPr name="Freeform 6" id="6"/>
          <p:cNvSpPr/>
          <p:nvPr/>
        </p:nvSpPr>
        <p:spPr>
          <a:xfrm flipH="false" flipV="false" rot="0">
            <a:off x="7462666" y="3637932"/>
            <a:ext cx="5404382" cy="2041997"/>
          </a:xfrm>
          <a:custGeom>
            <a:avLst/>
            <a:gdLst/>
            <a:ahLst/>
            <a:cxnLst/>
            <a:rect r="r" b="b" t="t" l="l"/>
            <a:pathLst>
              <a:path h="2041997" w="5404382">
                <a:moveTo>
                  <a:pt x="0" y="0"/>
                </a:moveTo>
                <a:lnTo>
                  <a:pt x="5404382" y="0"/>
                </a:lnTo>
                <a:lnTo>
                  <a:pt x="5404382" y="2041997"/>
                </a:lnTo>
                <a:lnTo>
                  <a:pt x="0" y="2041997"/>
                </a:lnTo>
                <a:lnTo>
                  <a:pt x="0" y="0"/>
                </a:lnTo>
                <a:close/>
              </a:path>
            </a:pathLst>
          </a:custGeom>
          <a:blipFill>
            <a:blip r:embed="rId5"/>
            <a:stretch>
              <a:fillRect l="0" t="0" r="0" b="0"/>
            </a:stretch>
          </a:blipFill>
        </p:spPr>
      </p:sp>
      <p:sp>
        <p:nvSpPr>
          <p:cNvPr name="Freeform 7" id="7"/>
          <p:cNvSpPr/>
          <p:nvPr/>
        </p:nvSpPr>
        <p:spPr>
          <a:xfrm flipH="false" flipV="false" rot="0">
            <a:off x="4983040" y="7834965"/>
            <a:ext cx="1955723" cy="1897052"/>
          </a:xfrm>
          <a:custGeom>
            <a:avLst/>
            <a:gdLst/>
            <a:ahLst/>
            <a:cxnLst/>
            <a:rect r="r" b="b" t="t" l="l"/>
            <a:pathLst>
              <a:path h="1897052" w="1955723">
                <a:moveTo>
                  <a:pt x="0" y="0"/>
                </a:moveTo>
                <a:lnTo>
                  <a:pt x="1955724" y="0"/>
                </a:lnTo>
                <a:lnTo>
                  <a:pt x="1955724" y="1897051"/>
                </a:lnTo>
                <a:lnTo>
                  <a:pt x="0" y="1897051"/>
                </a:lnTo>
                <a:lnTo>
                  <a:pt x="0" y="0"/>
                </a:lnTo>
                <a:close/>
              </a:path>
            </a:pathLst>
          </a:custGeom>
          <a:blipFill>
            <a:blip r:embed="rId6"/>
            <a:stretch>
              <a:fillRect l="0" t="0" r="0" b="0"/>
            </a:stretch>
          </a:blipFill>
        </p:spPr>
      </p:sp>
      <p:sp>
        <p:nvSpPr>
          <p:cNvPr name="Freeform 8" id="8"/>
          <p:cNvSpPr/>
          <p:nvPr/>
        </p:nvSpPr>
        <p:spPr>
          <a:xfrm flipH="false" flipV="false" rot="0">
            <a:off x="895468" y="3182268"/>
            <a:ext cx="5625380" cy="2953324"/>
          </a:xfrm>
          <a:custGeom>
            <a:avLst/>
            <a:gdLst/>
            <a:ahLst/>
            <a:cxnLst/>
            <a:rect r="r" b="b" t="t" l="l"/>
            <a:pathLst>
              <a:path h="2953324" w="5625380">
                <a:moveTo>
                  <a:pt x="0" y="0"/>
                </a:moveTo>
                <a:lnTo>
                  <a:pt x="5625380" y="0"/>
                </a:lnTo>
                <a:lnTo>
                  <a:pt x="5625380" y="2953325"/>
                </a:lnTo>
                <a:lnTo>
                  <a:pt x="0" y="2953325"/>
                </a:lnTo>
                <a:lnTo>
                  <a:pt x="0" y="0"/>
                </a:lnTo>
                <a:close/>
              </a:path>
            </a:pathLst>
          </a:custGeom>
          <a:blipFill>
            <a:blip r:embed="rId7"/>
            <a:stretch>
              <a:fillRect l="0" t="0" r="0" b="0"/>
            </a:stretch>
          </a:blipFill>
        </p:spPr>
      </p:sp>
      <p:sp>
        <p:nvSpPr>
          <p:cNvPr name="Freeform 9" id="9"/>
          <p:cNvSpPr/>
          <p:nvPr/>
        </p:nvSpPr>
        <p:spPr>
          <a:xfrm flipH="false" flipV="false" rot="0">
            <a:off x="4315612" y="5779491"/>
            <a:ext cx="2205236" cy="2205236"/>
          </a:xfrm>
          <a:custGeom>
            <a:avLst/>
            <a:gdLst/>
            <a:ahLst/>
            <a:cxnLst/>
            <a:rect r="r" b="b" t="t" l="l"/>
            <a:pathLst>
              <a:path h="2205236" w="2205236">
                <a:moveTo>
                  <a:pt x="0" y="0"/>
                </a:moveTo>
                <a:lnTo>
                  <a:pt x="2205236" y="0"/>
                </a:lnTo>
                <a:lnTo>
                  <a:pt x="2205236" y="2205236"/>
                </a:lnTo>
                <a:lnTo>
                  <a:pt x="0" y="2205236"/>
                </a:lnTo>
                <a:lnTo>
                  <a:pt x="0" y="0"/>
                </a:lnTo>
                <a:close/>
              </a:path>
            </a:pathLst>
          </a:custGeom>
          <a:blipFill>
            <a:blip r:embed="rId8"/>
            <a:stretch>
              <a:fillRect l="0" t="0" r="0" b="0"/>
            </a:stretch>
          </a:blipFill>
        </p:spPr>
      </p:sp>
      <p:sp>
        <p:nvSpPr>
          <p:cNvPr name="Freeform 10" id="10"/>
          <p:cNvSpPr/>
          <p:nvPr/>
        </p:nvSpPr>
        <p:spPr>
          <a:xfrm flipH="false" flipV="false" rot="0">
            <a:off x="12136676" y="5861223"/>
            <a:ext cx="1145775" cy="2250812"/>
          </a:xfrm>
          <a:custGeom>
            <a:avLst/>
            <a:gdLst/>
            <a:ahLst/>
            <a:cxnLst/>
            <a:rect r="r" b="b" t="t" l="l"/>
            <a:pathLst>
              <a:path h="2250812" w="1145775">
                <a:moveTo>
                  <a:pt x="0" y="0"/>
                </a:moveTo>
                <a:lnTo>
                  <a:pt x="1145775" y="0"/>
                </a:lnTo>
                <a:lnTo>
                  <a:pt x="1145775" y="2250812"/>
                </a:lnTo>
                <a:lnTo>
                  <a:pt x="0" y="2250812"/>
                </a:lnTo>
                <a:lnTo>
                  <a:pt x="0" y="0"/>
                </a:lnTo>
                <a:close/>
              </a:path>
            </a:pathLst>
          </a:custGeom>
          <a:blipFill>
            <a:blip r:embed="rId9"/>
            <a:stretch>
              <a:fillRect l="0" t="0" r="0" b="0"/>
            </a:stretch>
          </a:blipFill>
        </p:spPr>
      </p:sp>
      <p:sp>
        <p:nvSpPr>
          <p:cNvPr name="Freeform 11" id="11"/>
          <p:cNvSpPr/>
          <p:nvPr/>
        </p:nvSpPr>
        <p:spPr>
          <a:xfrm flipH="false" flipV="false" rot="0">
            <a:off x="14496865" y="3509965"/>
            <a:ext cx="2746810" cy="2625627"/>
          </a:xfrm>
          <a:custGeom>
            <a:avLst/>
            <a:gdLst/>
            <a:ahLst/>
            <a:cxnLst/>
            <a:rect r="r" b="b" t="t" l="l"/>
            <a:pathLst>
              <a:path h="2625627" w="2746810">
                <a:moveTo>
                  <a:pt x="0" y="0"/>
                </a:moveTo>
                <a:lnTo>
                  <a:pt x="2746810" y="0"/>
                </a:lnTo>
                <a:lnTo>
                  <a:pt x="2746810" y="2625628"/>
                </a:lnTo>
                <a:lnTo>
                  <a:pt x="0" y="2625628"/>
                </a:lnTo>
                <a:lnTo>
                  <a:pt x="0" y="0"/>
                </a:lnTo>
                <a:close/>
              </a:path>
            </a:pathLst>
          </a:custGeom>
          <a:blipFill>
            <a:blip r:embed="rId10"/>
            <a:stretch>
              <a:fillRect l="0" t="0" r="0" b="0"/>
            </a:stretch>
          </a:blipFill>
        </p:spPr>
      </p:sp>
      <p:sp>
        <p:nvSpPr>
          <p:cNvPr name="Freeform 12" id="12"/>
          <p:cNvSpPr/>
          <p:nvPr/>
        </p:nvSpPr>
        <p:spPr>
          <a:xfrm flipH="false" flipV="false" rot="0">
            <a:off x="14161341" y="8204418"/>
            <a:ext cx="3417857" cy="1378795"/>
          </a:xfrm>
          <a:custGeom>
            <a:avLst/>
            <a:gdLst/>
            <a:ahLst/>
            <a:cxnLst/>
            <a:rect r="r" b="b" t="t" l="l"/>
            <a:pathLst>
              <a:path h="1378795" w="3417857">
                <a:moveTo>
                  <a:pt x="0" y="0"/>
                </a:moveTo>
                <a:lnTo>
                  <a:pt x="3417857" y="0"/>
                </a:lnTo>
                <a:lnTo>
                  <a:pt x="3417857" y="1378795"/>
                </a:lnTo>
                <a:lnTo>
                  <a:pt x="0" y="1378795"/>
                </a:lnTo>
                <a:lnTo>
                  <a:pt x="0" y="0"/>
                </a:lnTo>
                <a:close/>
              </a:path>
            </a:pathLst>
          </a:custGeom>
          <a:blipFill>
            <a:blip r:embed="rId11"/>
            <a:stretch>
              <a:fillRect l="0" t="0" r="0" b="0"/>
            </a:stretch>
          </a:blipFill>
        </p:spPr>
      </p:sp>
      <p:sp>
        <p:nvSpPr>
          <p:cNvPr name="Freeform 13" id="13"/>
          <p:cNvSpPr/>
          <p:nvPr/>
        </p:nvSpPr>
        <p:spPr>
          <a:xfrm flipH="false" flipV="false" rot="0">
            <a:off x="14073026" y="6506877"/>
            <a:ext cx="4151602" cy="750465"/>
          </a:xfrm>
          <a:custGeom>
            <a:avLst/>
            <a:gdLst/>
            <a:ahLst/>
            <a:cxnLst/>
            <a:rect r="r" b="b" t="t" l="l"/>
            <a:pathLst>
              <a:path h="750465" w="4151602">
                <a:moveTo>
                  <a:pt x="0" y="0"/>
                </a:moveTo>
                <a:lnTo>
                  <a:pt x="4151602" y="0"/>
                </a:lnTo>
                <a:lnTo>
                  <a:pt x="4151602" y="750465"/>
                </a:lnTo>
                <a:lnTo>
                  <a:pt x="0" y="750465"/>
                </a:lnTo>
                <a:lnTo>
                  <a:pt x="0" y="0"/>
                </a:lnTo>
                <a:close/>
              </a:path>
            </a:pathLst>
          </a:custGeom>
          <a:blipFill>
            <a:blip r:embed="rId12"/>
            <a:stretch>
              <a:fillRect l="0" t="-4392" r="0" b="0"/>
            </a:stretch>
          </a:blipFill>
        </p:spPr>
      </p:sp>
      <p:grpSp>
        <p:nvGrpSpPr>
          <p:cNvPr name="Group 14" id="14"/>
          <p:cNvGrpSpPr/>
          <p:nvPr/>
        </p:nvGrpSpPr>
        <p:grpSpPr>
          <a:xfrm rot="0">
            <a:off x="5005549" y="337708"/>
            <a:ext cx="8276903" cy="2499316"/>
            <a:chOff x="0" y="0"/>
            <a:chExt cx="11035870" cy="3332421"/>
          </a:xfrm>
        </p:grpSpPr>
        <p:sp>
          <p:nvSpPr>
            <p:cNvPr name="TextBox 15" id="15"/>
            <p:cNvSpPr txBox="true"/>
            <p:nvPr/>
          </p:nvSpPr>
          <p:spPr>
            <a:xfrm rot="0">
              <a:off x="0" y="2353571"/>
              <a:ext cx="11035870" cy="978849"/>
            </a:xfrm>
            <a:prstGeom prst="rect">
              <a:avLst/>
            </a:prstGeom>
          </p:spPr>
          <p:txBody>
            <a:bodyPr anchor="t" rtlCol="false" tIns="0" lIns="0" bIns="0" rIns="0">
              <a:spAutoFit/>
            </a:bodyPr>
            <a:lstStyle/>
            <a:p>
              <a:pPr algn="ctr">
                <a:lnSpc>
                  <a:spcPts val="5777"/>
                </a:lnSpc>
              </a:pPr>
              <a:r>
                <a:rPr lang="en-US" sz="4443">
                  <a:solidFill>
                    <a:srgbClr val="FFFFFF"/>
                  </a:solidFill>
                  <a:latin typeface="Filson Soft 2"/>
                </a:rPr>
                <a:t>to all of our supporters</a:t>
              </a:r>
            </a:p>
          </p:txBody>
        </p:sp>
        <p:sp>
          <p:nvSpPr>
            <p:cNvPr name="TextBox 16" id="16"/>
            <p:cNvSpPr txBox="true"/>
            <p:nvPr/>
          </p:nvSpPr>
          <p:spPr>
            <a:xfrm rot="0">
              <a:off x="0" y="-161925"/>
              <a:ext cx="11035870" cy="2354074"/>
            </a:xfrm>
            <a:prstGeom prst="rect">
              <a:avLst/>
            </a:prstGeom>
          </p:spPr>
          <p:txBody>
            <a:bodyPr anchor="t" rtlCol="false" tIns="0" lIns="0" bIns="0" rIns="0">
              <a:spAutoFit/>
            </a:bodyPr>
            <a:lstStyle/>
            <a:p>
              <a:pPr algn="ctr" marL="0" indent="0" lvl="0">
                <a:lnSpc>
                  <a:spcPts val="14030"/>
                </a:lnSpc>
                <a:spcBef>
                  <a:spcPct val="0"/>
                </a:spcBef>
              </a:pPr>
              <a:r>
                <a:rPr lang="en-US" sz="10792" spc="-215">
                  <a:solidFill>
                    <a:srgbClr val="FFFFFF"/>
                  </a:solidFill>
                  <a:latin typeface="Filson Soft 1"/>
                </a:rPr>
                <a:t>Thank you</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946848"/>
            <a:ext cx="18288000" cy="6326613"/>
            <a:chOff x="0" y="0"/>
            <a:chExt cx="6186311" cy="2140114"/>
          </a:xfrm>
        </p:grpSpPr>
        <p:sp>
          <p:nvSpPr>
            <p:cNvPr name="Freeform 3" id="3"/>
            <p:cNvSpPr/>
            <p:nvPr/>
          </p:nvSpPr>
          <p:spPr>
            <a:xfrm flipH="false" flipV="false" rot="0">
              <a:off x="0" y="0"/>
              <a:ext cx="6186311" cy="2140114"/>
            </a:xfrm>
            <a:custGeom>
              <a:avLst/>
              <a:gdLst/>
              <a:ahLst/>
              <a:cxnLst/>
              <a:rect r="r" b="b" t="t" l="l"/>
              <a:pathLst>
                <a:path h="2140114" w="6186311">
                  <a:moveTo>
                    <a:pt x="0" y="0"/>
                  </a:moveTo>
                  <a:lnTo>
                    <a:pt x="6186311" y="0"/>
                  </a:lnTo>
                  <a:lnTo>
                    <a:pt x="6186311" y="2140114"/>
                  </a:lnTo>
                  <a:lnTo>
                    <a:pt x="0" y="2140114"/>
                  </a:lnTo>
                  <a:close/>
                </a:path>
              </a:pathLst>
            </a:custGeom>
            <a:solidFill>
              <a:srgbClr val="10315E"/>
            </a:solidFill>
          </p:spPr>
        </p:sp>
      </p:grpSp>
      <p:sp>
        <p:nvSpPr>
          <p:cNvPr name="Freeform 4" id="4"/>
          <p:cNvSpPr/>
          <p:nvPr/>
        </p:nvSpPr>
        <p:spPr>
          <a:xfrm flipH="false" flipV="false" rot="0">
            <a:off x="0" y="762029"/>
            <a:ext cx="18288000" cy="1351547"/>
          </a:xfrm>
          <a:custGeom>
            <a:avLst/>
            <a:gdLst/>
            <a:ahLst/>
            <a:cxnLst/>
            <a:rect r="r" b="b" t="t" l="l"/>
            <a:pathLst>
              <a:path h="1351547" w="18288000">
                <a:moveTo>
                  <a:pt x="0" y="0"/>
                </a:moveTo>
                <a:lnTo>
                  <a:pt x="18288000" y="0"/>
                </a:lnTo>
                <a:lnTo>
                  <a:pt x="18288000" y="1351547"/>
                </a:lnTo>
                <a:lnTo>
                  <a:pt x="0" y="1351547"/>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sp>
      <p:sp>
        <p:nvSpPr>
          <p:cNvPr name="Freeform 5" id="5"/>
          <p:cNvSpPr/>
          <p:nvPr/>
        </p:nvSpPr>
        <p:spPr>
          <a:xfrm flipH="false" flipV="false" rot="0">
            <a:off x="0" y="8173424"/>
            <a:ext cx="18288000" cy="1351547"/>
          </a:xfrm>
          <a:custGeom>
            <a:avLst/>
            <a:gdLst/>
            <a:ahLst/>
            <a:cxnLst/>
            <a:rect r="r" b="b" t="t" l="l"/>
            <a:pathLst>
              <a:path h="1351547" w="18288000">
                <a:moveTo>
                  <a:pt x="0" y="0"/>
                </a:moveTo>
                <a:lnTo>
                  <a:pt x="18288000" y="0"/>
                </a:lnTo>
                <a:lnTo>
                  <a:pt x="18288000" y="1351547"/>
                </a:lnTo>
                <a:lnTo>
                  <a:pt x="0" y="1351547"/>
                </a:lnTo>
                <a:lnTo>
                  <a:pt x="0" y="0"/>
                </a:lnTo>
                <a:close/>
              </a:path>
            </a:pathLst>
          </a:custGeom>
          <a:blipFill>
            <a:blip r:embed="rId2">
              <a:extLst>
                <a:ext uri="{96DAC541-7B7A-43D3-8B79-37D633B846F1}">
                  <asvg:svgBlip xmlns:asvg="http://schemas.microsoft.com/office/drawing/2016/SVG/main" r:embed="rId3"/>
                </a:ext>
              </a:extLst>
            </a:blip>
            <a:stretch>
              <a:fillRect l="-171" t="-308623" r="-7088" b="-1042730"/>
            </a:stretch>
          </a:blipFill>
        </p:spPr>
      </p:sp>
      <p:sp>
        <p:nvSpPr>
          <p:cNvPr name="TextBox 6" id="6"/>
          <p:cNvSpPr txBox="true"/>
          <p:nvPr/>
        </p:nvSpPr>
        <p:spPr>
          <a:xfrm rot="0">
            <a:off x="326552" y="4675556"/>
            <a:ext cx="16932748" cy="1183005"/>
          </a:xfrm>
          <a:prstGeom prst="rect">
            <a:avLst/>
          </a:prstGeom>
        </p:spPr>
        <p:txBody>
          <a:bodyPr anchor="t" rtlCol="false" tIns="0" lIns="0" bIns="0" rIns="0">
            <a:spAutoFit/>
          </a:bodyPr>
          <a:lstStyle/>
          <a:p>
            <a:pPr>
              <a:lnSpc>
                <a:spcPts val="4679"/>
              </a:lnSpc>
            </a:pPr>
            <a:r>
              <a:rPr lang="en-US" sz="3599">
                <a:solidFill>
                  <a:srgbClr val="FFFFFF"/>
                </a:solidFill>
                <a:latin typeface="Filson Soft 2"/>
              </a:rPr>
              <a:t>Ebony Benzing, Director North (Greater Sacramento) Center of Excellence for Labor Market Research,  Hosted By Los Rios Community College District</a:t>
            </a:r>
          </a:p>
        </p:txBody>
      </p:sp>
      <p:sp>
        <p:nvSpPr>
          <p:cNvPr name="TextBox 7" id="7"/>
          <p:cNvSpPr txBox="true"/>
          <p:nvPr/>
        </p:nvSpPr>
        <p:spPr>
          <a:xfrm rot="0">
            <a:off x="180888" y="2762083"/>
            <a:ext cx="11603824" cy="1715491"/>
          </a:xfrm>
          <a:prstGeom prst="rect">
            <a:avLst/>
          </a:prstGeom>
        </p:spPr>
        <p:txBody>
          <a:bodyPr anchor="t" rtlCol="false" tIns="0" lIns="0" bIns="0" rIns="0">
            <a:spAutoFit/>
          </a:bodyPr>
          <a:lstStyle/>
          <a:p>
            <a:pPr algn="l" marL="0" indent="0" lvl="0">
              <a:lnSpc>
                <a:spcPts val="6710"/>
              </a:lnSpc>
              <a:spcBef>
                <a:spcPct val="0"/>
              </a:spcBef>
            </a:pPr>
            <a:r>
              <a:rPr lang="en-US" sz="5161" spc="-103">
                <a:solidFill>
                  <a:srgbClr val="FFFFFF"/>
                </a:solidFill>
                <a:latin typeface="Filson Soft 1"/>
              </a:rPr>
              <a:t>Agriculture in Greater Sacramento: A Labor Market Assessment</a:t>
            </a:r>
          </a:p>
        </p:txBody>
      </p:sp>
      <p:grpSp>
        <p:nvGrpSpPr>
          <p:cNvPr name="Group 8" id="8"/>
          <p:cNvGrpSpPr>
            <a:grpSpLocks noChangeAspect="true"/>
          </p:cNvGrpSpPr>
          <p:nvPr/>
        </p:nvGrpSpPr>
        <p:grpSpPr>
          <a:xfrm rot="0">
            <a:off x="12132840" y="2343891"/>
            <a:ext cx="3688351" cy="5532527"/>
            <a:chOff x="0" y="0"/>
            <a:chExt cx="6350000" cy="9525000"/>
          </a:xfrm>
        </p:grpSpPr>
        <p:sp>
          <p:nvSpPr>
            <p:cNvPr name="Freeform 9" id="9"/>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1761" t="0" r="-37863" b="0"/>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412"/>
            <a:ext cx="18295850" cy="10282588"/>
          </a:xfrm>
          <a:custGeom>
            <a:avLst/>
            <a:gdLst/>
            <a:ahLst/>
            <a:cxnLst/>
            <a:rect r="r" b="b" t="t" l="l"/>
            <a:pathLst>
              <a:path h="10282588" w="18295850">
                <a:moveTo>
                  <a:pt x="0" y="0"/>
                </a:moveTo>
                <a:lnTo>
                  <a:pt x="18295850" y="0"/>
                </a:lnTo>
                <a:lnTo>
                  <a:pt x="18295850" y="10282588"/>
                </a:lnTo>
                <a:lnTo>
                  <a:pt x="0" y="10282588"/>
                </a:lnTo>
                <a:lnTo>
                  <a:pt x="0" y="0"/>
                </a:lnTo>
                <a:close/>
              </a:path>
            </a:pathLst>
          </a:custGeom>
          <a:blipFill>
            <a:blip r:embed="rId2"/>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424" r="0" b="-424"/>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DAGBP6RCPYE</dc:identifier>
  <dcterms:modified xsi:type="dcterms:W3CDTF">2011-08-01T06:04:30Z</dcterms:modified>
  <cp:revision>1</cp:revision>
  <dc:title>Agricultural Technology PPT </dc:title>
</cp:coreProperties>
</file>