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Agrandir" panose="020B0604020202020204" charset="0"/>
      <p:regular r:id="rId24"/>
    </p:embeddedFont>
    <p:embeddedFont>
      <p:font typeface="Agrandir Bold" panose="020B0604020202020204" charset="0"/>
      <p:regular r:id="rId25"/>
    </p:embeddedFont>
    <p:embeddedFont>
      <p:font typeface="Calibri" panose="020F0502020204030204" pitchFamily="34" charset="0"/>
      <p:regular r:id="rId26"/>
      <p:bold r:id="rId27"/>
      <p:italic r:id="rId28"/>
      <p:boldItalic r:id="rId29"/>
    </p:embeddedFont>
    <p:embeddedFont>
      <p:font typeface="Manrope"/>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2" d="100"/>
          <a:sy n="62" d="100"/>
        </p:scale>
        <p:origin x="2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29.10.2023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CERF came about as a response to the COVID crisis. People had very different experiences. The recovery needed to be different and the approach to economic development overall.</a:t>
            </a:r>
          </a:p>
          <a:p>
            <a:endParaRPr lang="en-US"/>
          </a:p>
          <a:p>
            <a:r>
              <a:rPr lang="en-US"/>
              <a:t>No longer business as usual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 Ebony and our research partners for this information.  </a:t>
            </a:r>
          </a:p>
          <a:p>
            <a:r>
              <a:rPr lang="en-US"/>
              <a:t>Let's bring it back home, what does this mean for us in our region.</a:t>
            </a:r>
          </a:p>
          <a:p>
            <a:r>
              <a:rPr lang="en-US"/>
              <a:t>We need to make this effort our own.  We can view CERF as an opportunity to build a strong regional foundation to benefit our communities long after the September 2026 sunset of this state program.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It's important to own our unique regional identity.  We Prosper Together will be how we refer to our regional effort moving forward.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What's next?</a:t>
            </a:r>
          </a:p>
          <a:p>
            <a:endParaRPr lang="en-US"/>
          </a:p>
          <a:p>
            <a:r>
              <a:rPr lang="en-US"/>
              <a:t>Stay engaged. </a:t>
            </a:r>
          </a:p>
          <a:p>
            <a:r>
              <a:rPr lang="en-US"/>
              <a:t>   Newsletter</a:t>
            </a:r>
          </a:p>
          <a:p>
            <a:r>
              <a:rPr lang="en-US"/>
              <a:t>   Join sub-regional tables</a:t>
            </a:r>
          </a:p>
          <a:p>
            <a:r>
              <a:rPr lang="en-US"/>
              <a:t>   Full collaborative webinar to review initial research - Nov 13</a:t>
            </a:r>
          </a:p>
          <a:p>
            <a:r>
              <a:rPr lang="en-US"/>
              <a:t>   SWOT  surveys on your tables</a:t>
            </a:r>
          </a:p>
          <a:p>
            <a:endParaRPr lang="en-US"/>
          </a:p>
          <a:p>
            <a:r>
              <a:rPr lang="en-US"/>
              <a:t>Openness and Humility</a:t>
            </a:r>
          </a:p>
          <a:p>
            <a:r>
              <a:rPr lang="en-US"/>
              <a:t>Be an Active Champion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Capital Region </a:t>
            </a:r>
          </a:p>
          <a:p>
            <a:r>
              <a:rPr lang="en-US"/>
              <a:t>  - eight county region encompassing Colusa, El Dorado, Nevada, Placer, Sacramento, Sutter, Yolo and Yuba counties</a:t>
            </a:r>
          </a:p>
          <a:p>
            <a:endParaRPr lang="en-US"/>
          </a:p>
          <a:p>
            <a:r>
              <a:rPr lang="en-US"/>
              <a:t>High quality jobs</a:t>
            </a:r>
          </a:p>
          <a:p>
            <a:r>
              <a:rPr lang="en-US"/>
              <a:t>Equity-centered</a:t>
            </a:r>
          </a:p>
          <a:p>
            <a:r>
              <a:rPr lang="en-US"/>
              <a:t>Low carbon transition</a:t>
            </a:r>
          </a:p>
          <a:p>
            <a:r>
              <a:rPr lang="en-US"/>
              <a:t>Catalyze investments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We’re at a pivotal moment. </a:t>
            </a:r>
          </a:p>
          <a:p>
            <a:endParaRPr lang="en-US"/>
          </a:p>
          <a:p>
            <a:r>
              <a:rPr lang="en-US"/>
              <a:t>As economic disparities continue to deepen and economies shift to climate resilient jobs, transforming entire sectors of industries, we cannot leave people behind. </a:t>
            </a:r>
          </a:p>
          <a:p>
            <a:endParaRPr lang="en-US"/>
          </a:p>
          <a:p>
            <a:r>
              <a:rPr lang="en-US"/>
              <a:t>Increasing disparities</a:t>
            </a:r>
          </a:p>
          <a:p>
            <a:r>
              <a:rPr lang="en-US"/>
              <a:t>Negative impacts to environment and health due to climate crisis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Solution</a:t>
            </a:r>
          </a:p>
          <a:p>
            <a:endParaRPr lang="en-US"/>
          </a:p>
          <a:p>
            <a:r>
              <a:rPr lang="en-US"/>
              <a:t>Create a shared regional vision</a:t>
            </a:r>
          </a:p>
          <a:p>
            <a:endParaRPr lang="en-US"/>
          </a:p>
          <a:p>
            <a:r>
              <a:rPr lang="en-US"/>
              <a:t>Center the voices of those who are experience disparities</a:t>
            </a:r>
          </a:p>
          <a:p>
            <a:endParaRPr lang="en-US"/>
          </a:p>
          <a:p>
            <a:r>
              <a:rPr lang="en-US"/>
              <a:t>Create more high quality jobs in sustainable industries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leverage this opportunity to set our region and communities up to thrive for years to come.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Goals for our region</a:t>
            </a:r>
          </a:p>
          <a:p>
            <a:endParaRPr lang="en-US"/>
          </a:p>
          <a:p>
            <a:r>
              <a:rPr lang="en-US"/>
              <a:t>Create a collaborative for collective decision making</a:t>
            </a:r>
          </a:p>
          <a:p>
            <a:endParaRPr lang="en-US"/>
          </a:p>
          <a:p>
            <a:r>
              <a:rPr lang="en-US"/>
              <a:t>Produce a regional roadmap for economic development - a priority list of industry sectors projects that maximize opportunity to uplift our region</a:t>
            </a:r>
          </a:p>
          <a:p>
            <a:endParaRPr lang="en-US"/>
          </a:p>
          <a:p>
            <a:r>
              <a:rPr lang="en-US"/>
              <a:t>Attract investment into the region from diverse sources to maximize impact</a:t>
            </a:r>
          </a:p>
          <a:p>
            <a:endParaRPr lang="en-US"/>
          </a:p>
          <a:p>
            <a:r>
              <a:rPr lang="en-US"/>
              <a:t>Enable the creation of accessible high quality jobs to support economic growth and equity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Regional progress so far</a:t>
            </a:r>
          </a:p>
          <a:p>
            <a:endParaRPr lang="en-US"/>
          </a:p>
          <a:p>
            <a:r>
              <a:rPr lang="en-US"/>
              <a:t>Secured $5 million in planning dollars</a:t>
            </a:r>
          </a:p>
          <a:p>
            <a:endParaRPr lang="en-US"/>
          </a:p>
          <a:p>
            <a:r>
              <a:rPr lang="en-US"/>
              <a:t>Established a collaborative of over 130 orgs</a:t>
            </a:r>
          </a:p>
          <a:p>
            <a:endParaRPr lang="en-US"/>
          </a:p>
          <a:p>
            <a:r>
              <a:rPr lang="en-US"/>
              <a:t>Funded 18 other orgs with $2.2 million to conduct this work</a:t>
            </a:r>
          </a:p>
          <a:p>
            <a:endParaRPr lang="en-US"/>
          </a:p>
          <a:p>
            <a:r>
              <a:rPr lang="en-US"/>
              <a:t>Begun intensive research with partners including Cities GPS, a Brookings affiliated research partners, to inform decision making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and/or transition to Ebony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Economic similarities indicate how much the counties can benefit from shared strategies for economic and workforce development. These findings suggest that common strategies are particularly worth exploring among counties that share a border with Sacramento County.​</a:t>
            </a:r>
          </a:p>
          <a:p>
            <a:endParaRPr lang="en-US"/>
          </a:p>
          <a:p>
            <a:endParaRPr lang="en-US"/>
          </a:p>
          <a:p>
            <a:r>
              <a:rPr lang="en-US"/>
              <a:t>Capital region counties have similar industrial structures despite differences in size and level of prosperity. Normalized measures of industrial similarity, where a value of 100 indicates identical economic structures, reveal that all eight counties are relatively similar to their neighbors.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2.pn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3.png"/><Relationship Id="rId9"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image" Target="../media/image3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svg"/><Relationship Id="rId4" Type="http://schemas.openxmlformats.org/officeDocument/2006/relationships/image" Target="../media/image3.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325F"/>
        </a:solidFill>
        <a:effectLst/>
      </p:bgPr>
    </p:bg>
    <p:spTree>
      <p:nvGrpSpPr>
        <p:cNvPr id="1" name=""/>
        <p:cNvGrpSpPr/>
        <p:nvPr/>
      </p:nvGrpSpPr>
      <p:grpSpPr>
        <a:xfrm>
          <a:off x="0" y="0"/>
          <a:ext cx="0" cy="0"/>
          <a:chOff x="0" y="0"/>
          <a:chExt cx="0" cy="0"/>
        </a:xfrm>
      </p:grpSpPr>
      <p:sp>
        <p:nvSpPr>
          <p:cNvPr id="2" name="TextBox 2"/>
          <p:cNvSpPr txBox="1"/>
          <p:nvPr/>
        </p:nvSpPr>
        <p:spPr>
          <a:xfrm>
            <a:off x="1784589" y="7249249"/>
            <a:ext cx="9583306" cy="1391920"/>
          </a:xfrm>
          <a:prstGeom prst="rect">
            <a:avLst/>
          </a:prstGeom>
        </p:spPr>
        <p:txBody>
          <a:bodyPr lIns="0" tIns="0" rIns="0" bIns="0" rtlCol="0" anchor="t">
            <a:spAutoFit/>
          </a:bodyPr>
          <a:lstStyle/>
          <a:p>
            <a:pPr algn="ctr">
              <a:lnSpc>
                <a:spcPts val="5179"/>
              </a:lnSpc>
            </a:pPr>
            <a:r>
              <a:rPr lang="en-US" sz="3699">
                <a:solidFill>
                  <a:srgbClr val="FFFFFF"/>
                </a:solidFill>
                <a:latin typeface="Agrandir Bold"/>
              </a:rPr>
              <a:t>$600M program statewide advancing regional economies</a:t>
            </a:r>
          </a:p>
        </p:txBody>
      </p:sp>
      <p:sp>
        <p:nvSpPr>
          <p:cNvPr id="3" name="Freeform 3"/>
          <p:cNvSpPr/>
          <p:nvPr/>
        </p:nvSpPr>
        <p:spPr>
          <a:xfrm>
            <a:off x="11967239" y="3010599"/>
            <a:ext cx="5826056" cy="6499873"/>
          </a:xfrm>
          <a:custGeom>
            <a:avLst/>
            <a:gdLst/>
            <a:ahLst/>
            <a:cxnLst/>
            <a:rect l="l" t="t" r="r" b="b"/>
            <a:pathLst>
              <a:path w="5826056" h="6499873">
                <a:moveTo>
                  <a:pt x="0" y="0"/>
                </a:moveTo>
                <a:lnTo>
                  <a:pt x="5826056" y="0"/>
                </a:lnTo>
                <a:lnTo>
                  <a:pt x="5826056" y="6499873"/>
                </a:lnTo>
                <a:lnTo>
                  <a:pt x="0" y="6499873"/>
                </a:lnTo>
                <a:lnTo>
                  <a:pt x="0" y="0"/>
                </a:lnTo>
                <a:close/>
              </a:path>
            </a:pathLst>
          </a:custGeom>
          <a:blipFill>
            <a:blip r:embed="rId3"/>
            <a:stretch>
              <a:fillRect/>
            </a:stretch>
          </a:blipFill>
        </p:spPr>
      </p:sp>
      <p:sp>
        <p:nvSpPr>
          <p:cNvPr id="4" name="Freeform 4"/>
          <p:cNvSpPr/>
          <p:nvPr/>
        </p:nvSpPr>
        <p:spPr>
          <a:xfrm>
            <a:off x="1028700" y="139175"/>
            <a:ext cx="1895506" cy="1585088"/>
          </a:xfrm>
          <a:custGeom>
            <a:avLst/>
            <a:gdLst/>
            <a:ahLst/>
            <a:cxnLst/>
            <a:rect l="l" t="t" r="r" b="b"/>
            <a:pathLst>
              <a:path w="1895506" h="1585088">
                <a:moveTo>
                  <a:pt x="0" y="0"/>
                </a:moveTo>
                <a:lnTo>
                  <a:pt x="1895506" y="0"/>
                </a:lnTo>
                <a:lnTo>
                  <a:pt x="1895506" y="1585088"/>
                </a:lnTo>
                <a:lnTo>
                  <a:pt x="0" y="1585088"/>
                </a:lnTo>
                <a:lnTo>
                  <a:pt x="0" y="0"/>
                </a:lnTo>
                <a:close/>
              </a:path>
            </a:pathLst>
          </a:custGeom>
          <a:blipFill>
            <a:blip r:embed="rId4"/>
            <a:stretch>
              <a:fillRect/>
            </a:stretch>
          </a:blipFill>
        </p:spPr>
      </p:sp>
      <p:sp>
        <p:nvSpPr>
          <p:cNvPr id="5" name="Freeform 5"/>
          <p:cNvSpPr/>
          <p:nvPr/>
        </p:nvSpPr>
        <p:spPr>
          <a:xfrm>
            <a:off x="14461167" y="448020"/>
            <a:ext cx="3374975" cy="1161361"/>
          </a:xfrm>
          <a:custGeom>
            <a:avLst/>
            <a:gdLst/>
            <a:ahLst/>
            <a:cxnLst/>
            <a:rect l="l" t="t" r="r" b="b"/>
            <a:pathLst>
              <a:path w="3374975" h="1161361">
                <a:moveTo>
                  <a:pt x="0" y="0"/>
                </a:moveTo>
                <a:lnTo>
                  <a:pt x="3374975" y="0"/>
                </a:lnTo>
                <a:lnTo>
                  <a:pt x="3374975" y="1161360"/>
                </a:lnTo>
                <a:lnTo>
                  <a:pt x="0" y="1161360"/>
                </a:lnTo>
                <a:lnTo>
                  <a:pt x="0" y="0"/>
                </a:lnTo>
                <a:close/>
              </a:path>
            </a:pathLst>
          </a:custGeom>
          <a:blipFill>
            <a:blip r:embed="rId5"/>
            <a:stretch>
              <a:fillRect/>
            </a:stretch>
          </a:blipFill>
        </p:spPr>
      </p:sp>
      <p:sp>
        <p:nvSpPr>
          <p:cNvPr id="6" name="TextBox 6"/>
          <p:cNvSpPr txBox="1"/>
          <p:nvPr/>
        </p:nvSpPr>
        <p:spPr>
          <a:xfrm>
            <a:off x="2214529" y="3117028"/>
            <a:ext cx="8723428" cy="3362325"/>
          </a:xfrm>
          <a:prstGeom prst="rect">
            <a:avLst/>
          </a:prstGeom>
        </p:spPr>
        <p:txBody>
          <a:bodyPr lIns="0" tIns="0" rIns="0" bIns="0" rtlCol="0" anchor="t">
            <a:spAutoFit/>
          </a:bodyPr>
          <a:lstStyle/>
          <a:p>
            <a:pPr algn="ctr">
              <a:lnSpc>
                <a:spcPts val="8399"/>
              </a:lnSpc>
            </a:pPr>
            <a:r>
              <a:rPr lang="en-US" sz="6999">
                <a:solidFill>
                  <a:srgbClr val="FFFDFC"/>
                </a:solidFill>
                <a:latin typeface="Agrandir Bold"/>
              </a:rPr>
              <a:t>California Jobs First</a:t>
            </a:r>
          </a:p>
          <a:p>
            <a:pPr algn="ctr">
              <a:lnSpc>
                <a:spcPts val="8399"/>
              </a:lnSpc>
            </a:pPr>
            <a:r>
              <a:rPr lang="en-US" sz="6999">
                <a:solidFill>
                  <a:srgbClr val="FFFDFC"/>
                </a:solidFill>
                <a:latin typeface="Agrandir Bold"/>
              </a:rPr>
              <a:t> (CERF)</a:t>
            </a:r>
          </a:p>
        </p:txBody>
      </p:sp>
      <p:sp>
        <p:nvSpPr>
          <p:cNvPr id="7" name="AutoShape 7"/>
          <p:cNvSpPr/>
          <p:nvPr/>
        </p:nvSpPr>
        <p:spPr>
          <a:xfrm>
            <a:off x="1028700" y="1766055"/>
            <a:ext cx="16230600" cy="0"/>
          </a:xfrm>
          <a:prstGeom prst="line">
            <a:avLst/>
          </a:prstGeom>
          <a:ln w="28575" cap="flat">
            <a:solidFill>
              <a:srgbClr val="00AC7C"/>
            </a:solidFill>
            <a:prstDash val="solid"/>
            <a:headEnd type="none" w="sm" len="sm"/>
            <a:tailEnd type="none" w="sm" len="sm"/>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67034" y="1697668"/>
            <a:ext cx="10565817" cy="4160357"/>
          </a:xfrm>
          <a:custGeom>
            <a:avLst/>
            <a:gdLst/>
            <a:ahLst/>
            <a:cxnLst/>
            <a:rect l="l" t="t" r="r" b="b"/>
            <a:pathLst>
              <a:path w="10565817" h="4160357">
                <a:moveTo>
                  <a:pt x="0" y="0"/>
                </a:moveTo>
                <a:lnTo>
                  <a:pt x="10565818" y="0"/>
                </a:lnTo>
                <a:lnTo>
                  <a:pt x="10565818" y="4160357"/>
                </a:lnTo>
                <a:lnTo>
                  <a:pt x="0" y="4160357"/>
                </a:lnTo>
                <a:lnTo>
                  <a:pt x="0" y="0"/>
                </a:lnTo>
                <a:close/>
              </a:path>
            </a:pathLst>
          </a:custGeom>
          <a:blipFill>
            <a:blip r:embed="rId3"/>
            <a:stretch>
              <a:fillRect/>
            </a:stretch>
          </a:blipFill>
        </p:spPr>
      </p:sp>
      <p:sp>
        <p:nvSpPr>
          <p:cNvPr id="3" name="Freeform 3"/>
          <p:cNvSpPr/>
          <p:nvPr/>
        </p:nvSpPr>
        <p:spPr>
          <a:xfrm>
            <a:off x="6567034" y="5577148"/>
            <a:ext cx="10565817" cy="4170997"/>
          </a:xfrm>
          <a:custGeom>
            <a:avLst/>
            <a:gdLst/>
            <a:ahLst/>
            <a:cxnLst/>
            <a:rect l="l" t="t" r="r" b="b"/>
            <a:pathLst>
              <a:path w="10565817" h="4170997">
                <a:moveTo>
                  <a:pt x="0" y="0"/>
                </a:moveTo>
                <a:lnTo>
                  <a:pt x="10565818" y="0"/>
                </a:lnTo>
                <a:lnTo>
                  <a:pt x="10565818" y="4170998"/>
                </a:lnTo>
                <a:lnTo>
                  <a:pt x="0" y="4170998"/>
                </a:lnTo>
                <a:lnTo>
                  <a:pt x="0" y="0"/>
                </a:lnTo>
                <a:close/>
              </a:path>
            </a:pathLst>
          </a:custGeom>
          <a:blipFill>
            <a:blip r:embed="rId4"/>
            <a:stretch>
              <a:fillRect/>
            </a:stretch>
          </a:blipFill>
        </p:spPr>
      </p:sp>
      <p:sp>
        <p:nvSpPr>
          <p:cNvPr id="4" name="TextBox 4"/>
          <p:cNvSpPr txBox="1"/>
          <p:nvPr/>
        </p:nvSpPr>
        <p:spPr>
          <a:xfrm>
            <a:off x="1028700" y="2294184"/>
            <a:ext cx="3809013" cy="6148976"/>
          </a:xfrm>
          <a:prstGeom prst="rect">
            <a:avLst/>
          </a:prstGeom>
        </p:spPr>
        <p:txBody>
          <a:bodyPr lIns="0" tIns="0" rIns="0" bIns="0" rtlCol="0" anchor="t">
            <a:spAutoFit/>
          </a:bodyPr>
          <a:lstStyle/>
          <a:p>
            <a:pPr>
              <a:lnSpc>
                <a:spcPts val="4372"/>
              </a:lnSpc>
            </a:pPr>
            <a:r>
              <a:rPr lang="en-US" sz="3643">
                <a:solidFill>
                  <a:srgbClr val="FFFDFC"/>
                </a:solidFill>
                <a:latin typeface="Agrandir"/>
              </a:rPr>
              <a:t>Economic similarities indicate how much the counties can benefit from shared strategies for economic and workforce development.</a:t>
            </a:r>
          </a:p>
        </p:txBody>
      </p:sp>
      <p:sp>
        <p:nvSpPr>
          <p:cNvPr id="5" name="TextBox 5"/>
          <p:cNvSpPr txBox="1"/>
          <p:nvPr/>
        </p:nvSpPr>
        <p:spPr>
          <a:xfrm>
            <a:off x="7843570" y="1343338"/>
            <a:ext cx="8636794" cy="354330"/>
          </a:xfrm>
          <a:prstGeom prst="rect">
            <a:avLst/>
          </a:prstGeom>
        </p:spPr>
        <p:txBody>
          <a:bodyPr lIns="0" tIns="0" rIns="0" bIns="0" rtlCol="0" anchor="t">
            <a:spAutoFit/>
          </a:bodyPr>
          <a:lstStyle/>
          <a:p>
            <a:pPr algn="ctr">
              <a:lnSpc>
                <a:spcPts val="2520"/>
              </a:lnSpc>
            </a:pPr>
            <a:r>
              <a:rPr lang="en-US" sz="1800">
                <a:solidFill>
                  <a:srgbClr val="FFFDFC"/>
                </a:solidFill>
                <a:latin typeface="Agrandir Bold"/>
              </a:rPr>
              <a:t>Economic Similarity Measures for Contiguous Counties, Capital Region 2022</a:t>
            </a:r>
          </a:p>
        </p:txBody>
      </p:sp>
      <p:sp>
        <p:nvSpPr>
          <p:cNvPr id="6" name="TextBox 6"/>
          <p:cNvSpPr txBox="1"/>
          <p:nvPr/>
        </p:nvSpPr>
        <p:spPr>
          <a:xfrm>
            <a:off x="173176" y="152400"/>
            <a:ext cx="17941648" cy="762000"/>
          </a:xfrm>
          <a:prstGeom prst="rect">
            <a:avLst/>
          </a:prstGeom>
        </p:spPr>
        <p:txBody>
          <a:bodyPr lIns="0" tIns="0" rIns="0" bIns="0" rtlCol="0" anchor="t">
            <a:spAutoFit/>
          </a:bodyPr>
          <a:lstStyle/>
          <a:p>
            <a:pPr algn="ctr">
              <a:lnSpc>
                <a:spcPts val="5040"/>
              </a:lnSpc>
            </a:pPr>
            <a:r>
              <a:rPr lang="en-US" sz="4200">
                <a:solidFill>
                  <a:srgbClr val="FFFDFC"/>
                </a:solidFill>
                <a:latin typeface="Agrandir Bold"/>
              </a:rPr>
              <a:t>Our Connection Creates Economic Siimilarity</a:t>
            </a:r>
          </a:p>
        </p:txBody>
      </p:sp>
      <p:sp>
        <p:nvSpPr>
          <p:cNvPr id="7" name="TextBox 7"/>
          <p:cNvSpPr txBox="1"/>
          <p:nvPr/>
        </p:nvSpPr>
        <p:spPr>
          <a:xfrm>
            <a:off x="5022871" y="9700521"/>
            <a:ext cx="8242258" cy="226695"/>
          </a:xfrm>
          <a:prstGeom prst="rect">
            <a:avLst/>
          </a:prstGeom>
        </p:spPr>
        <p:txBody>
          <a:bodyPr lIns="0" tIns="0" rIns="0" bIns="0" rtlCol="0" anchor="t">
            <a:spAutoFit/>
          </a:bodyPr>
          <a:lstStyle/>
          <a:p>
            <a:pPr algn="ctr">
              <a:lnSpc>
                <a:spcPts val="1679"/>
              </a:lnSpc>
              <a:spcBef>
                <a:spcPct val="0"/>
              </a:spcBef>
            </a:pPr>
            <a:r>
              <a:rPr lang="en-US" sz="1200">
                <a:solidFill>
                  <a:srgbClr val="FFFDFC"/>
                </a:solidFill>
                <a:latin typeface="Agrandir"/>
              </a:rPr>
              <a:t>Source:  Brookings and Cities GPS analysis of Lightcast estimates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49293" y="1222219"/>
            <a:ext cx="16989415" cy="7773300"/>
          </a:xfrm>
          <a:custGeom>
            <a:avLst/>
            <a:gdLst/>
            <a:ahLst/>
            <a:cxnLst/>
            <a:rect l="l" t="t" r="r" b="b"/>
            <a:pathLst>
              <a:path w="16989415" h="7773300">
                <a:moveTo>
                  <a:pt x="0" y="0"/>
                </a:moveTo>
                <a:lnTo>
                  <a:pt x="16989414" y="0"/>
                </a:lnTo>
                <a:lnTo>
                  <a:pt x="16989414" y="7773299"/>
                </a:lnTo>
                <a:lnTo>
                  <a:pt x="0" y="7773299"/>
                </a:lnTo>
                <a:lnTo>
                  <a:pt x="0" y="0"/>
                </a:lnTo>
                <a:close/>
              </a:path>
            </a:pathLst>
          </a:custGeom>
          <a:blipFill>
            <a:blip r:embed="rId2"/>
            <a:stretch>
              <a:fillRect l="-2995" r="-2995"/>
            </a:stretch>
          </a:blipFill>
        </p:spPr>
      </p:sp>
      <p:sp>
        <p:nvSpPr>
          <p:cNvPr id="3" name="TextBox 3"/>
          <p:cNvSpPr txBox="1"/>
          <p:nvPr/>
        </p:nvSpPr>
        <p:spPr>
          <a:xfrm>
            <a:off x="2311193" y="180975"/>
            <a:ext cx="14053660" cy="762000"/>
          </a:xfrm>
          <a:prstGeom prst="rect">
            <a:avLst/>
          </a:prstGeom>
        </p:spPr>
        <p:txBody>
          <a:bodyPr lIns="0" tIns="0" rIns="0" bIns="0" rtlCol="0" anchor="t">
            <a:spAutoFit/>
          </a:bodyPr>
          <a:lstStyle/>
          <a:p>
            <a:pPr algn="ctr">
              <a:lnSpc>
                <a:spcPts val="5040"/>
              </a:lnSpc>
            </a:pPr>
            <a:r>
              <a:rPr lang="en-US" sz="4200">
                <a:solidFill>
                  <a:srgbClr val="FFFDFC"/>
                </a:solidFill>
                <a:latin typeface="Agrandir Bold"/>
              </a:rPr>
              <a:t>Our Region is Becoming More Diverse</a:t>
            </a:r>
          </a:p>
        </p:txBody>
      </p:sp>
      <p:sp>
        <p:nvSpPr>
          <p:cNvPr id="4" name="TextBox 4"/>
          <p:cNvSpPr txBox="1"/>
          <p:nvPr/>
        </p:nvSpPr>
        <p:spPr>
          <a:xfrm>
            <a:off x="5022871" y="9680936"/>
            <a:ext cx="8242258" cy="226695"/>
          </a:xfrm>
          <a:prstGeom prst="rect">
            <a:avLst/>
          </a:prstGeom>
        </p:spPr>
        <p:txBody>
          <a:bodyPr lIns="0" tIns="0" rIns="0" bIns="0" rtlCol="0" anchor="t">
            <a:spAutoFit/>
          </a:bodyPr>
          <a:lstStyle/>
          <a:p>
            <a:pPr algn="ctr">
              <a:lnSpc>
                <a:spcPts val="1679"/>
              </a:lnSpc>
              <a:spcBef>
                <a:spcPct val="0"/>
              </a:spcBef>
            </a:pPr>
            <a:r>
              <a:rPr lang="en-US" sz="1200">
                <a:solidFill>
                  <a:srgbClr val="FFFDFC"/>
                </a:solidFill>
                <a:latin typeface="Agrandir"/>
              </a:rPr>
              <a:t>Source:  USC Equity Research Institute analysis of Census data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189454" y="1352240"/>
            <a:ext cx="9908550" cy="7567948"/>
          </a:xfrm>
          <a:custGeom>
            <a:avLst/>
            <a:gdLst/>
            <a:ahLst/>
            <a:cxnLst/>
            <a:rect l="l" t="t" r="r" b="b"/>
            <a:pathLst>
              <a:path w="9908550" h="7567948">
                <a:moveTo>
                  <a:pt x="0" y="0"/>
                </a:moveTo>
                <a:lnTo>
                  <a:pt x="9908550" y="0"/>
                </a:lnTo>
                <a:lnTo>
                  <a:pt x="9908550" y="7567947"/>
                </a:lnTo>
                <a:lnTo>
                  <a:pt x="0" y="7567947"/>
                </a:lnTo>
                <a:lnTo>
                  <a:pt x="0" y="0"/>
                </a:lnTo>
                <a:close/>
              </a:path>
            </a:pathLst>
          </a:custGeom>
          <a:blipFill>
            <a:blip r:embed="rId2"/>
            <a:stretch>
              <a:fillRect/>
            </a:stretch>
          </a:blipFill>
        </p:spPr>
      </p:sp>
      <p:sp>
        <p:nvSpPr>
          <p:cNvPr id="3" name="TextBox 3"/>
          <p:cNvSpPr txBox="1"/>
          <p:nvPr/>
        </p:nvSpPr>
        <p:spPr>
          <a:xfrm>
            <a:off x="1328036" y="114300"/>
            <a:ext cx="15438825" cy="762000"/>
          </a:xfrm>
          <a:prstGeom prst="rect">
            <a:avLst/>
          </a:prstGeom>
        </p:spPr>
        <p:txBody>
          <a:bodyPr lIns="0" tIns="0" rIns="0" bIns="0" rtlCol="0" anchor="t">
            <a:spAutoFit/>
          </a:bodyPr>
          <a:lstStyle/>
          <a:p>
            <a:pPr algn="ctr">
              <a:lnSpc>
                <a:spcPts val="5040"/>
              </a:lnSpc>
            </a:pPr>
            <a:r>
              <a:rPr lang="en-US" sz="4200">
                <a:solidFill>
                  <a:srgbClr val="FFFDFC"/>
                </a:solidFill>
                <a:latin typeface="Agrandir Bold"/>
              </a:rPr>
              <a:t>But Families Are Struggling to Make Ends Meet</a:t>
            </a:r>
          </a:p>
        </p:txBody>
      </p:sp>
      <p:sp>
        <p:nvSpPr>
          <p:cNvPr id="4" name="TextBox 4"/>
          <p:cNvSpPr txBox="1"/>
          <p:nvPr/>
        </p:nvSpPr>
        <p:spPr>
          <a:xfrm>
            <a:off x="2704916" y="9587677"/>
            <a:ext cx="12878168" cy="226695"/>
          </a:xfrm>
          <a:prstGeom prst="rect">
            <a:avLst/>
          </a:prstGeom>
        </p:spPr>
        <p:txBody>
          <a:bodyPr lIns="0" tIns="0" rIns="0" bIns="0" rtlCol="0" anchor="t">
            <a:spAutoFit/>
          </a:bodyPr>
          <a:lstStyle/>
          <a:p>
            <a:pPr>
              <a:lnSpc>
                <a:spcPts val="1679"/>
              </a:lnSpc>
              <a:spcBef>
                <a:spcPct val="0"/>
              </a:spcBef>
            </a:pPr>
            <a:r>
              <a:rPr lang="en-US" sz="1200">
                <a:solidFill>
                  <a:srgbClr val="FFFDFC"/>
                </a:solidFill>
                <a:latin typeface="Agrandir"/>
              </a:rPr>
              <a:t>Source:  Brookings and Cities GPS analysis of University of Washington Sufficiency Standard and American Community Survey 1-year public-use microdata sample, 2019 – 2021.</a:t>
            </a:r>
          </a:p>
        </p:txBody>
      </p:sp>
      <p:sp>
        <p:nvSpPr>
          <p:cNvPr id="5" name="TextBox 5"/>
          <p:cNvSpPr txBox="1"/>
          <p:nvPr/>
        </p:nvSpPr>
        <p:spPr>
          <a:xfrm>
            <a:off x="11960289" y="1684972"/>
            <a:ext cx="4806572" cy="6891493"/>
          </a:xfrm>
          <a:prstGeom prst="rect">
            <a:avLst/>
          </a:prstGeom>
        </p:spPr>
        <p:txBody>
          <a:bodyPr lIns="0" tIns="0" rIns="0" bIns="0" rtlCol="0" anchor="t">
            <a:spAutoFit/>
          </a:bodyPr>
          <a:lstStyle/>
          <a:p>
            <a:pPr algn="r">
              <a:lnSpc>
                <a:spcPts val="4978"/>
              </a:lnSpc>
            </a:pPr>
            <a:r>
              <a:rPr lang="en-US" sz="3556">
                <a:solidFill>
                  <a:srgbClr val="FFFDFC"/>
                </a:solidFill>
                <a:latin typeface="Manrope"/>
              </a:rPr>
              <a:t>At least 38% of residents in the Capital region belong to families whose income does not cover basic costs.</a:t>
            </a:r>
          </a:p>
          <a:p>
            <a:pPr algn="r">
              <a:lnSpc>
                <a:spcPts val="4978"/>
              </a:lnSpc>
            </a:pPr>
            <a:endParaRPr lang="en-US" sz="3556">
              <a:solidFill>
                <a:srgbClr val="FFFDFC"/>
              </a:solidFill>
              <a:latin typeface="Manrope"/>
            </a:endParaRPr>
          </a:p>
          <a:p>
            <a:pPr algn="r">
              <a:lnSpc>
                <a:spcPts val="4978"/>
              </a:lnSpc>
            </a:pPr>
            <a:r>
              <a:rPr lang="en-US" sz="3556">
                <a:solidFill>
                  <a:srgbClr val="FFFDFC"/>
                </a:solidFill>
                <a:latin typeface="Manrope"/>
              </a:rPr>
              <a:t>Of that group, most residents belong to families with at least one adult worker.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219749" y="1180887"/>
            <a:ext cx="16888531" cy="8454415"/>
          </a:xfrm>
          <a:custGeom>
            <a:avLst/>
            <a:gdLst/>
            <a:ahLst/>
            <a:cxnLst/>
            <a:rect l="l" t="t" r="r" b="b"/>
            <a:pathLst>
              <a:path w="16888531" h="8454415">
                <a:moveTo>
                  <a:pt x="0" y="0"/>
                </a:moveTo>
                <a:lnTo>
                  <a:pt x="16888532" y="0"/>
                </a:lnTo>
                <a:lnTo>
                  <a:pt x="16888532" y="8454415"/>
                </a:lnTo>
                <a:lnTo>
                  <a:pt x="0" y="8454415"/>
                </a:lnTo>
                <a:lnTo>
                  <a:pt x="0" y="0"/>
                </a:lnTo>
                <a:close/>
              </a:path>
            </a:pathLst>
          </a:custGeom>
          <a:blipFill>
            <a:blip r:embed="rId2"/>
            <a:stretch>
              <a:fillRect/>
            </a:stretch>
          </a:blipFill>
        </p:spPr>
      </p:sp>
      <p:sp>
        <p:nvSpPr>
          <p:cNvPr id="3" name="TextBox 3"/>
          <p:cNvSpPr txBox="1"/>
          <p:nvPr/>
        </p:nvSpPr>
        <p:spPr>
          <a:xfrm>
            <a:off x="1521139" y="114300"/>
            <a:ext cx="15245722" cy="762000"/>
          </a:xfrm>
          <a:prstGeom prst="rect">
            <a:avLst/>
          </a:prstGeom>
        </p:spPr>
        <p:txBody>
          <a:bodyPr lIns="0" tIns="0" rIns="0" bIns="0" rtlCol="0" anchor="t">
            <a:spAutoFit/>
          </a:bodyPr>
          <a:lstStyle/>
          <a:p>
            <a:pPr algn="ctr">
              <a:lnSpc>
                <a:spcPts val="5040"/>
              </a:lnSpc>
            </a:pPr>
            <a:r>
              <a:rPr lang="en-US" sz="4200">
                <a:solidFill>
                  <a:srgbClr val="FFFDFC"/>
                </a:solidFill>
                <a:latin typeface="Agrandir Bold"/>
              </a:rPr>
              <a:t>Struggling Families Vary By Subregion</a:t>
            </a:r>
          </a:p>
        </p:txBody>
      </p:sp>
      <p:sp>
        <p:nvSpPr>
          <p:cNvPr id="4" name="TextBox 4"/>
          <p:cNvSpPr txBox="1"/>
          <p:nvPr/>
        </p:nvSpPr>
        <p:spPr>
          <a:xfrm>
            <a:off x="2704916" y="9587677"/>
            <a:ext cx="12878168" cy="226695"/>
          </a:xfrm>
          <a:prstGeom prst="rect">
            <a:avLst/>
          </a:prstGeom>
        </p:spPr>
        <p:txBody>
          <a:bodyPr lIns="0" tIns="0" rIns="0" bIns="0" rtlCol="0" anchor="t">
            <a:spAutoFit/>
          </a:bodyPr>
          <a:lstStyle/>
          <a:p>
            <a:pPr>
              <a:lnSpc>
                <a:spcPts val="1679"/>
              </a:lnSpc>
              <a:spcBef>
                <a:spcPct val="0"/>
              </a:spcBef>
            </a:pPr>
            <a:r>
              <a:rPr lang="en-US" sz="1200">
                <a:solidFill>
                  <a:srgbClr val="FFFDFC"/>
                </a:solidFill>
                <a:latin typeface="Agrandir"/>
              </a:rPr>
              <a:t>Source:  Brookings and Cities GPS analysis of University of Washington Sufficiency Standard and American Community Survey 1-year public-use microdata sample, 2019 – 2021.</a:t>
            </a:r>
          </a:p>
        </p:txBody>
      </p:sp>
      <p:sp>
        <p:nvSpPr>
          <p:cNvPr id="5" name="TextBox 5"/>
          <p:cNvSpPr txBox="1"/>
          <p:nvPr/>
        </p:nvSpPr>
        <p:spPr>
          <a:xfrm>
            <a:off x="439368" y="1315236"/>
            <a:ext cx="3034355" cy="4759429"/>
          </a:xfrm>
          <a:prstGeom prst="rect">
            <a:avLst/>
          </a:prstGeom>
        </p:spPr>
        <p:txBody>
          <a:bodyPr lIns="0" tIns="0" rIns="0" bIns="0" rtlCol="0" anchor="t">
            <a:spAutoFit/>
          </a:bodyPr>
          <a:lstStyle/>
          <a:p>
            <a:pPr>
              <a:lnSpc>
                <a:spcPts val="3786"/>
              </a:lnSpc>
            </a:pPr>
            <a:r>
              <a:rPr lang="en-US" sz="2704">
                <a:solidFill>
                  <a:srgbClr val="FFFDFC"/>
                </a:solidFill>
                <a:latin typeface="Manrope"/>
              </a:rPr>
              <a:t>The share of people who belong to struggling or "striving" working families ranges from 20% in Placer and El Dorado Counties to 36% in Yuba and Sutter Counties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331240" y="1751099"/>
            <a:ext cx="13630123" cy="7381461"/>
          </a:xfrm>
          <a:custGeom>
            <a:avLst/>
            <a:gdLst/>
            <a:ahLst/>
            <a:cxnLst/>
            <a:rect l="l" t="t" r="r" b="b"/>
            <a:pathLst>
              <a:path w="13630123" h="7381461">
                <a:moveTo>
                  <a:pt x="0" y="0"/>
                </a:moveTo>
                <a:lnTo>
                  <a:pt x="13630123" y="0"/>
                </a:lnTo>
                <a:lnTo>
                  <a:pt x="13630123" y="7381461"/>
                </a:lnTo>
                <a:lnTo>
                  <a:pt x="0" y="7381461"/>
                </a:lnTo>
                <a:lnTo>
                  <a:pt x="0" y="0"/>
                </a:lnTo>
                <a:close/>
              </a:path>
            </a:pathLst>
          </a:custGeom>
          <a:blipFill>
            <a:blip r:embed="rId2"/>
            <a:stretch>
              <a:fillRect/>
            </a:stretch>
          </a:blipFill>
        </p:spPr>
      </p:sp>
      <p:sp>
        <p:nvSpPr>
          <p:cNvPr id="3" name="TextBox 3"/>
          <p:cNvSpPr txBox="1"/>
          <p:nvPr/>
        </p:nvSpPr>
        <p:spPr>
          <a:xfrm>
            <a:off x="331240" y="114300"/>
            <a:ext cx="17625520" cy="762000"/>
          </a:xfrm>
          <a:prstGeom prst="rect">
            <a:avLst/>
          </a:prstGeom>
        </p:spPr>
        <p:txBody>
          <a:bodyPr lIns="0" tIns="0" rIns="0" bIns="0" rtlCol="0" anchor="t">
            <a:spAutoFit/>
          </a:bodyPr>
          <a:lstStyle/>
          <a:p>
            <a:pPr algn="ctr">
              <a:lnSpc>
                <a:spcPts val="5040"/>
              </a:lnSpc>
            </a:pPr>
            <a:r>
              <a:rPr lang="en-US" sz="4200">
                <a:solidFill>
                  <a:srgbClr val="FFFDFC"/>
                </a:solidFill>
                <a:latin typeface="Agrandir Bold"/>
              </a:rPr>
              <a:t>Nearly Half of Children Belong to Struggling Families</a:t>
            </a:r>
          </a:p>
        </p:txBody>
      </p:sp>
      <p:sp>
        <p:nvSpPr>
          <p:cNvPr id="4" name="TextBox 4"/>
          <p:cNvSpPr txBox="1"/>
          <p:nvPr/>
        </p:nvSpPr>
        <p:spPr>
          <a:xfrm>
            <a:off x="2704916" y="9633245"/>
            <a:ext cx="12878168" cy="226695"/>
          </a:xfrm>
          <a:prstGeom prst="rect">
            <a:avLst/>
          </a:prstGeom>
        </p:spPr>
        <p:txBody>
          <a:bodyPr lIns="0" tIns="0" rIns="0" bIns="0" rtlCol="0" anchor="t">
            <a:spAutoFit/>
          </a:bodyPr>
          <a:lstStyle/>
          <a:p>
            <a:pPr>
              <a:lnSpc>
                <a:spcPts val="1679"/>
              </a:lnSpc>
              <a:spcBef>
                <a:spcPct val="0"/>
              </a:spcBef>
            </a:pPr>
            <a:r>
              <a:rPr lang="en-US" sz="1200">
                <a:solidFill>
                  <a:srgbClr val="FFFDFC"/>
                </a:solidFill>
                <a:latin typeface="Agrandir"/>
              </a:rPr>
              <a:t>Source:  Brookings and Cities GPS analysis of University of Washington Sufficiency Standard and American Community Survey 1-year public-use microdata sample, 2019 – 2021.</a:t>
            </a:r>
          </a:p>
        </p:txBody>
      </p:sp>
      <p:sp>
        <p:nvSpPr>
          <p:cNvPr id="5" name="TextBox 5"/>
          <p:cNvSpPr txBox="1"/>
          <p:nvPr/>
        </p:nvSpPr>
        <p:spPr>
          <a:xfrm>
            <a:off x="13179798" y="1877527"/>
            <a:ext cx="4806572" cy="3119593"/>
          </a:xfrm>
          <a:prstGeom prst="rect">
            <a:avLst/>
          </a:prstGeom>
        </p:spPr>
        <p:txBody>
          <a:bodyPr lIns="0" tIns="0" rIns="0" bIns="0" rtlCol="0" anchor="t">
            <a:spAutoFit/>
          </a:bodyPr>
          <a:lstStyle/>
          <a:p>
            <a:pPr algn="r">
              <a:lnSpc>
                <a:spcPts val="4978"/>
              </a:lnSpc>
            </a:pPr>
            <a:r>
              <a:rPr lang="en-US" sz="3556">
                <a:solidFill>
                  <a:srgbClr val="FFFDFC"/>
                </a:solidFill>
                <a:latin typeface="Manrope"/>
              </a:rPr>
              <a:t>In the Capital Region, children represent the largest age group living in struggling families.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2492209" y="1028700"/>
            <a:ext cx="13303582" cy="7730895"/>
          </a:xfrm>
          <a:custGeom>
            <a:avLst/>
            <a:gdLst/>
            <a:ahLst/>
            <a:cxnLst/>
            <a:rect l="l" t="t" r="r" b="b"/>
            <a:pathLst>
              <a:path w="13303582" h="7730895">
                <a:moveTo>
                  <a:pt x="0" y="0"/>
                </a:moveTo>
                <a:lnTo>
                  <a:pt x="13303582" y="0"/>
                </a:lnTo>
                <a:lnTo>
                  <a:pt x="13303582" y="7730895"/>
                </a:lnTo>
                <a:lnTo>
                  <a:pt x="0" y="7730895"/>
                </a:lnTo>
                <a:lnTo>
                  <a:pt x="0" y="0"/>
                </a:lnTo>
                <a:close/>
              </a:path>
            </a:pathLst>
          </a:custGeom>
          <a:blipFill>
            <a:blip r:embed="rId2"/>
            <a:stretch>
              <a:fillRect/>
            </a:stretch>
          </a:blipFill>
        </p:spPr>
      </p:sp>
      <p:sp>
        <p:nvSpPr>
          <p:cNvPr id="3" name="TextBox 3"/>
          <p:cNvSpPr txBox="1"/>
          <p:nvPr/>
        </p:nvSpPr>
        <p:spPr>
          <a:xfrm>
            <a:off x="1249259" y="46852"/>
            <a:ext cx="15983024" cy="762000"/>
          </a:xfrm>
          <a:prstGeom prst="rect">
            <a:avLst/>
          </a:prstGeom>
        </p:spPr>
        <p:txBody>
          <a:bodyPr lIns="0" tIns="0" rIns="0" bIns="0" rtlCol="0" anchor="t">
            <a:spAutoFit/>
          </a:bodyPr>
          <a:lstStyle/>
          <a:p>
            <a:pPr algn="ctr">
              <a:lnSpc>
                <a:spcPts val="5040"/>
              </a:lnSpc>
            </a:pPr>
            <a:r>
              <a:rPr lang="en-US" sz="4200">
                <a:solidFill>
                  <a:srgbClr val="FFFDFC"/>
                </a:solidFill>
                <a:latin typeface="Agrandir Bold"/>
              </a:rPr>
              <a:t>Share of Workers in Struggling Families by Race/Ethnicity</a:t>
            </a:r>
          </a:p>
        </p:txBody>
      </p:sp>
      <p:sp>
        <p:nvSpPr>
          <p:cNvPr id="4" name="TextBox 4"/>
          <p:cNvSpPr txBox="1"/>
          <p:nvPr/>
        </p:nvSpPr>
        <p:spPr>
          <a:xfrm>
            <a:off x="2704916" y="9587677"/>
            <a:ext cx="12878168" cy="226695"/>
          </a:xfrm>
          <a:prstGeom prst="rect">
            <a:avLst/>
          </a:prstGeom>
        </p:spPr>
        <p:txBody>
          <a:bodyPr lIns="0" tIns="0" rIns="0" bIns="0" rtlCol="0" anchor="t">
            <a:spAutoFit/>
          </a:bodyPr>
          <a:lstStyle/>
          <a:p>
            <a:pPr>
              <a:lnSpc>
                <a:spcPts val="1679"/>
              </a:lnSpc>
              <a:spcBef>
                <a:spcPct val="0"/>
              </a:spcBef>
            </a:pPr>
            <a:r>
              <a:rPr lang="en-US" sz="1200">
                <a:solidFill>
                  <a:srgbClr val="FFFDFC"/>
                </a:solidFill>
                <a:latin typeface="Agrandir"/>
              </a:rPr>
              <a:t>Source:  Brookings and Cities GPS analysis of University of Washington Sufficiency Standard and American Community Survey 1-year public-use microdata sample, 2019 – 2021.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5715177" y="8094565"/>
            <a:ext cx="2348740" cy="2052503"/>
          </a:xfrm>
          <a:custGeom>
            <a:avLst/>
            <a:gdLst/>
            <a:ahLst/>
            <a:cxnLst/>
            <a:rect l="l" t="t" r="r" b="b"/>
            <a:pathLst>
              <a:path w="2348740" h="2052503">
                <a:moveTo>
                  <a:pt x="0" y="0"/>
                </a:moveTo>
                <a:lnTo>
                  <a:pt x="2348740" y="0"/>
                </a:lnTo>
                <a:lnTo>
                  <a:pt x="2348740" y="2052502"/>
                </a:lnTo>
                <a:lnTo>
                  <a:pt x="0" y="2052502"/>
                </a:lnTo>
                <a:lnTo>
                  <a:pt x="0" y="0"/>
                </a:lnTo>
                <a:close/>
              </a:path>
            </a:pathLst>
          </a:custGeom>
          <a:blipFill>
            <a:blip r:embed="rId2"/>
            <a:stretch>
              <a:fillRect/>
            </a:stretch>
          </a:blipFill>
        </p:spPr>
      </p:sp>
      <p:grpSp>
        <p:nvGrpSpPr>
          <p:cNvPr id="3" name="Group 3"/>
          <p:cNvGrpSpPr/>
          <p:nvPr/>
        </p:nvGrpSpPr>
        <p:grpSpPr>
          <a:xfrm>
            <a:off x="1416226" y="1888613"/>
            <a:ext cx="4723543" cy="3086100"/>
            <a:chOff x="0" y="0"/>
            <a:chExt cx="1244061" cy="812800"/>
          </a:xfrm>
        </p:grpSpPr>
        <p:sp>
          <p:nvSpPr>
            <p:cNvPr id="4" name="Freeform 4"/>
            <p:cNvSpPr/>
            <p:nvPr/>
          </p:nvSpPr>
          <p:spPr>
            <a:xfrm>
              <a:off x="0" y="0"/>
              <a:ext cx="1244061" cy="812800"/>
            </a:xfrm>
            <a:custGeom>
              <a:avLst/>
              <a:gdLst/>
              <a:ahLst/>
              <a:cxnLst/>
              <a:rect l="l" t="t" r="r" b="b"/>
              <a:pathLst>
                <a:path w="1244061" h="812800">
                  <a:moveTo>
                    <a:pt x="83589" y="0"/>
                  </a:moveTo>
                  <a:lnTo>
                    <a:pt x="1160471" y="0"/>
                  </a:lnTo>
                  <a:cubicBezTo>
                    <a:pt x="1182641" y="0"/>
                    <a:pt x="1203902" y="8807"/>
                    <a:pt x="1219578" y="24483"/>
                  </a:cubicBezTo>
                  <a:cubicBezTo>
                    <a:pt x="1235254" y="40159"/>
                    <a:pt x="1244061" y="61420"/>
                    <a:pt x="1244061" y="83589"/>
                  </a:cubicBezTo>
                  <a:lnTo>
                    <a:pt x="1244061" y="729211"/>
                  </a:lnTo>
                  <a:cubicBezTo>
                    <a:pt x="1244061" y="751380"/>
                    <a:pt x="1235254" y="772641"/>
                    <a:pt x="1219578" y="788317"/>
                  </a:cubicBezTo>
                  <a:cubicBezTo>
                    <a:pt x="1203902" y="803993"/>
                    <a:pt x="1182641" y="812800"/>
                    <a:pt x="1160471" y="812800"/>
                  </a:cubicBezTo>
                  <a:lnTo>
                    <a:pt x="83589" y="812800"/>
                  </a:lnTo>
                  <a:cubicBezTo>
                    <a:pt x="61420" y="812800"/>
                    <a:pt x="40159" y="803993"/>
                    <a:pt x="24483" y="788317"/>
                  </a:cubicBezTo>
                  <a:cubicBezTo>
                    <a:pt x="8807" y="772641"/>
                    <a:pt x="0" y="751380"/>
                    <a:pt x="0" y="729211"/>
                  </a:cubicBezTo>
                  <a:lnTo>
                    <a:pt x="0" y="83589"/>
                  </a:lnTo>
                  <a:cubicBezTo>
                    <a:pt x="0" y="61420"/>
                    <a:pt x="8807" y="40159"/>
                    <a:pt x="24483" y="24483"/>
                  </a:cubicBezTo>
                  <a:cubicBezTo>
                    <a:pt x="40159" y="8807"/>
                    <a:pt x="61420" y="0"/>
                    <a:pt x="83589" y="0"/>
                  </a:cubicBezTo>
                  <a:close/>
                </a:path>
              </a:pathLst>
            </a:custGeom>
            <a:solidFill>
              <a:srgbClr val="2359F2"/>
            </a:solidFill>
          </p:spPr>
        </p:sp>
        <p:sp>
          <p:nvSpPr>
            <p:cNvPr id="5" name="TextBox 5"/>
            <p:cNvSpPr txBox="1"/>
            <p:nvPr/>
          </p:nvSpPr>
          <p:spPr>
            <a:xfrm>
              <a:off x="0" y="-123825"/>
              <a:ext cx="1244061" cy="936625"/>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6770209" y="1888613"/>
            <a:ext cx="4723543" cy="3086100"/>
            <a:chOff x="0" y="0"/>
            <a:chExt cx="1244061" cy="812800"/>
          </a:xfrm>
        </p:grpSpPr>
        <p:sp>
          <p:nvSpPr>
            <p:cNvPr id="7" name="Freeform 7"/>
            <p:cNvSpPr/>
            <p:nvPr/>
          </p:nvSpPr>
          <p:spPr>
            <a:xfrm>
              <a:off x="0" y="0"/>
              <a:ext cx="1244061" cy="812800"/>
            </a:xfrm>
            <a:custGeom>
              <a:avLst/>
              <a:gdLst/>
              <a:ahLst/>
              <a:cxnLst/>
              <a:rect l="l" t="t" r="r" b="b"/>
              <a:pathLst>
                <a:path w="1244061" h="812800">
                  <a:moveTo>
                    <a:pt x="83589" y="0"/>
                  </a:moveTo>
                  <a:lnTo>
                    <a:pt x="1160471" y="0"/>
                  </a:lnTo>
                  <a:cubicBezTo>
                    <a:pt x="1182641" y="0"/>
                    <a:pt x="1203902" y="8807"/>
                    <a:pt x="1219578" y="24483"/>
                  </a:cubicBezTo>
                  <a:cubicBezTo>
                    <a:pt x="1235254" y="40159"/>
                    <a:pt x="1244061" y="61420"/>
                    <a:pt x="1244061" y="83589"/>
                  </a:cubicBezTo>
                  <a:lnTo>
                    <a:pt x="1244061" y="729211"/>
                  </a:lnTo>
                  <a:cubicBezTo>
                    <a:pt x="1244061" y="751380"/>
                    <a:pt x="1235254" y="772641"/>
                    <a:pt x="1219578" y="788317"/>
                  </a:cubicBezTo>
                  <a:cubicBezTo>
                    <a:pt x="1203902" y="803993"/>
                    <a:pt x="1182641" y="812800"/>
                    <a:pt x="1160471" y="812800"/>
                  </a:cubicBezTo>
                  <a:lnTo>
                    <a:pt x="83589" y="812800"/>
                  </a:lnTo>
                  <a:cubicBezTo>
                    <a:pt x="61420" y="812800"/>
                    <a:pt x="40159" y="803993"/>
                    <a:pt x="24483" y="788317"/>
                  </a:cubicBezTo>
                  <a:cubicBezTo>
                    <a:pt x="8807" y="772641"/>
                    <a:pt x="0" y="751380"/>
                    <a:pt x="0" y="729211"/>
                  </a:cubicBezTo>
                  <a:lnTo>
                    <a:pt x="0" y="83589"/>
                  </a:lnTo>
                  <a:cubicBezTo>
                    <a:pt x="0" y="61420"/>
                    <a:pt x="8807" y="40159"/>
                    <a:pt x="24483" y="24483"/>
                  </a:cubicBezTo>
                  <a:cubicBezTo>
                    <a:pt x="40159" y="8807"/>
                    <a:pt x="61420" y="0"/>
                    <a:pt x="83589" y="0"/>
                  </a:cubicBezTo>
                  <a:close/>
                </a:path>
              </a:pathLst>
            </a:custGeom>
            <a:solidFill>
              <a:srgbClr val="2359F2"/>
            </a:solidFill>
          </p:spPr>
        </p:sp>
        <p:sp>
          <p:nvSpPr>
            <p:cNvPr id="8" name="TextBox 8"/>
            <p:cNvSpPr txBox="1"/>
            <p:nvPr/>
          </p:nvSpPr>
          <p:spPr>
            <a:xfrm>
              <a:off x="0" y="-123825"/>
              <a:ext cx="1244061" cy="936625"/>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12124192" y="1888613"/>
            <a:ext cx="4723543" cy="3086100"/>
            <a:chOff x="0" y="0"/>
            <a:chExt cx="1244061" cy="812800"/>
          </a:xfrm>
        </p:grpSpPr>
        <p:sp>
          <p:nvSpPr>
            <p:cNvPr id="10" name="Freeform 10"/>
            <p:cNvSpPr/>
            <p:nvPr/>
          </p:nvSpPr>
          <p:spPr>
            <a:xfrm>
              <a:off x="0" y="0"/>
              <a:ext cx="1244061" cy="812800"/>
            </a:xfrm>
            <a:custGeom>
              <a:avLst/>
              <a:gdLst/>
              <a:ahLst/>
              <a:cxnLst/>
              <a:rect l="l" t="t" r="r" b="b"/>
              <a:pathLst>
                <a:path w="1244061" h="812800">
                  <a:moveTo>
                    <a:pt x="83589" y="0"/>
                  </a:moveTo>
                  <a:lnTo>
                    <a:pt x="1160471" y="0"/>
                  </a:lnTo>
                  <a:cubicBezTo>
                    <a:pt x="1182641" y="0"/>
                    <a:pt x="1203902" y="8807"/>
                    <a:pt x="1219578" y="24483"/>
                  </a:cubicBezTo>
                  <a:cubicBezTo>
                    <a:pt x="1235254" y="40159"/>
                    <a:pt x="1244061" y="61420"/>
                    <a:pt x="1244061" y="83589"/>
                  </a:cubicBezTo>
                  <a:lnTo>
                    <a:pt x="1244061" y="729211"/>
                  </a:lnTo>
                  <a:cubicBezTo>
                    <a:pt x="1244061" y="751380"/>
                    <a:pt x="1235254" y="772641"/>
                    <a:pt x="1219578" y="788317"/>
                  </a:cubicBezTo>
                  <a:cubicBezTo>
                    <a:pt x="1203902" y="803993"/>
                    <a:pt x="1182641" y="812800"/>
                    <a:pt x="1160471" y="812800"/>
                  </a:cubicBezTo>
                  <a:lnTo>
                    <a:pt x="83589" y="812800"/>
                  </a:lnTo>
                  <a:cubicBezTo>
                    <a:pt x="61420" y="812800"/>
                    <a:pt x="40159" y="803993"/>
                    <a:pt x="24483" y="788317"/>
                  </a:cubicBezTo>
                  <a:cubicBezTo>
                    <a:pt x="8807" y="772641"/>
                    <a:pt x="0" y="751380"/>
                    <a:pt x="0" y="729211"/>
                  </a:cubicBezTo>
                  <a:lnTo>
                    <a:pt x="0" y="83589"/>
                  </a:lnTo>
                  <a:cubicBezTo>
                    <a:pt x="0" y="61420"/>
                    <a:pt x="8807" y="40159"/>
                    <a:pt x="24483" y="24483"/>
                  </a:cubicBezTo>
                  <a:cubicBezTo>
                    <a:pt x="40159" y="8807"/>
                    <a:pt x="61420" y="0"/>
                    <a:pt x="83589" y="0"/>
                  </a:cubicBezTo>
                  <a:close/>
                </a:path>
              </a:pathLst>
            </a:custGeom>
            <a:solidFill>
              <a:srgbClr val="2359F2"/>
            </a:solidFill>
          </p:spPr>
        </p:sp>
        <p:sp>
          <p:nvSpPr>
            <p:cNvPr id="11" name="TextBox 11"/>
            <p:cNvSpPr txBox="1"/>
            <p:nvPr/>
          </p:nvSpPr>
          <p:spPr>
            <a:xfrm>
              <a:off x="0" y="-123825"/>
              <a:ext cx="1244061" cy="936625"/>
            </a:xfrm>
            <a:prstGeom prst="rect">
              <a:avLst/>
            </a:prstGeom>
          </p:spPr>
          <p:txBody>
            <a:bodyPr lIns="50800" tIns="50800" rIns="50800" bIns="50800" rtlCol="0" anchor="ctr"/>
            <a:lstStyle/>
            <a:p>
              <a:pPr algn="ctr">
                <a:lnSpc>
                  <a:spcPts val="3359"/>
                </a:lnSpc>
              </a:pPr>
              <a:endParaRPr/>
            </a:p>
          </p:txBody>
        </p:sp>
      </p:grpSp>
      <p:grpSp>
        <p:nvGrpSpPr>
          <p:cNvPr id="12" name="Group 12"/>
          <p:cNvGrpSpPr/>
          <p:nvPr/>
        </p:nvGrpSpPr>
        <p:grpSpPr>
          <a:xfrm>
            <a:off x="4104665" y="5455680"/>
            <a:ext cx="4723543" cy="3086100"/>
            <a:chOff x="0" y="0"/>
            <a:chExt cx="1244061" cy="812800"/>
          </a:xfrm>
        </p:grpSpPr>
        <p:sp>
          <p:nvSpPr>
            <p:cNvPr id="13" name="Freeform 13"/>
            <p:cNvSpPr/>
            <p:nvPr/>
          </p:nvSpPr>
          <p:spPr>
            <a:xfrm>
              <a:off x="0" y="0"/>
              <a:ext cx="1244061" cy="812800"/>
            </a:xfrm>
            <a:custGeom>
              <a:avLst/>
              <a:gdLst/>
              <a:ahLst/>
              <a:cxnLst/>
              <a:rect l="l" t="t" r="r" b="b"/>
              <a:pathLst>
                <a:path w="1244061" h="812800">
                  <a:moveTo>
                    <a:pt x="83589" y="0"/>
                  </a:moveTo>
                  <a:lnTo>
                    <a:pt x="1160471" y="0"/>
                  </a:lnTo>
                  <a:cubicBezTo>
                    <a:pt x="1182641" y="0"/>
                    <a:pt x="1203902" y="8807"/>
                    <a:pt x="1219578" y="24483"/>
                  </a:cubicBezTo>
                  <a:cubicBezTo>
                    <a:pt x="1235254" y="40159"/>
                    <a:pt x="1244061" y="61420"/>
                    <a:pt x="1244061" y="83589"/>
                  </a:cubicBezTo>
                  <a:lnTo>
                    <a:pt x="1244061" y="729211"/>
                  </a:lnTo>
                  <a:cubicBezTo>
                    <a:pt x="1244061" y="751380"/>
                    <a:pt x="1235254" y="772641"/>
                    <a:pt x="1219578" y="788317"/>
                  </a:cubicBezTo>
                  <a:cubicBezTo>
                    <a:pt x="1203902" y="803993"/>
                    <a:pt x="1182641" y="812800"/>
                    <a:pt x="1160471" y="812800"/>
                  </a:cubicBezTo>
                  <a:lnTo>
                    <a:pt x="83589" y="812800"/>
                  </a:lnTo>
                  <a:cubicBezTo>
                    <a:pt x="61420" y="812800"/>
                    <a:pt x="40159" y="803993"/>
                    <a:pt x="24483" y="788317"/>
                  </a:cubicBezTo>
                  <a:cubicBezTo>
                    <a:pt x="8807" y="772641"/>
                    <a:pt x="0" y="751380"/>
                    <a:pt x="0" y="729211"/>
                  </a:cubicBezTo>
                  <a:lnTo>
                    <a:pt x="0" y="83589"/>
                  </a:lnTo>
                  <a:cubicBezTo>
                    <a:pt x="0" y="61420"/>
                    <a:pt x="8807" y="40159"/>
                    <a:pt x="24483" y="24483"/>
                  </a:cubicBezTo>
                  <a:cubicBezTo>
                    <a:pt x="40159" y="8807"/>
                    <a:pt x="61420" y="0"/>
                    <a:pt x="83589" y="0"/>
                  </a:cubicBezTo>
                  <a:close/>
                </a:path>
              </a:pathLst>
            </a:custGeom>
            <a:solidFill>
              <a:srgbClr val="2359F2"/>
            </a:solidFill>
          </p:spPr>
        </p:sp>
        <p:sp>
          <p:nvSpPr>
            <p:cNvPr id="14" name="TextBox 14"/>
            <p:cNvSpPr txBox="1"/>
            <p:nvPr/>
          </p:nvSpPr>
          <p:spPr>
            <a:xfrm>
              <a:off x="0" y="-123825"/>
              <a:ext cx="1244061" cy="936625"/>
            </a:xfrm>
            <a:prstGeom prst="rect">
              <a:avLst/>
            </a:prstGeom>
          </p:spPr>
          <p:txBody>
            <a:bodyPr lIns="50800" tIns="50800" rIns="50800" bIns="50800" rtlCol="0" anchor="ctr"/>
            <a:lstStyle/>
            <a:p>
              <a:pPr algn="ctr">
                <a:lnSpc>
                  <a:spcPts val="3359"/>
                </a:lnSpc>
              </a:pPr>
              <a:endParaRPr/>
            </a:p>
          </p:txBody>
        </p:sp>
      </p:grpSp>
      <p:grpSp>
        <p:nvGrpSpPr>
          <p:cNvPr id="15" name="Group 15"/>
          <p:cNvGrpSpPr/>
          <p:nvPr/>
        </p:nvGrpSpPr>
        <p:grpSpPr>
          <a:xfrm>
            <a:off x="9508862" y="5455680"/>
            <a:ext cx="4723543" cy="3086100"/>
            <a:chOff x="0" y="0"/>
            <a:chExt cx="1244061" cy="812800"/>
          </a:xfrm>
        </p:grpSpPr>
        <p:sp>
          <p:nvSpPr>
            <p:cNvPr id="16" name="Freeform 16"/>
            <p:cNvSpPr/>
            <p:nvPr/>
          </p:nvSpPr>
          <p:spPr>
            <a:xfrm>
              <a:off x="0" y="0"/>
              <a:ext cx="1244061" cy="812800"/>
            </a:xfrm>
            <a:custGeom>
              <a:avLst/>
              <a:gdLst/>
              <a:ahLst/>
              <a:cxnLst/>
              <a:rect l="l" t="t" r="r" b="b"/>
              <a:pathLst>
                <a:path w="1244061" h="812800">
                  <a:moveTo>
                    <a:pt x="83589" y="0"/>
                  </a:moveTo>
                  <a:lnTo>
                    <a:pt x="1160471" y="0"/>
                  </a:lnTo>
                  <a:cubicBezTo>
                    <a:pt x="1182641" y="0"/>
                    <a:pt x="1203902" y="8807"/>
                    <a:pt x="1219578" y="24483"/>
                  </a:cubicBezTo>
                  <a:cubicBezTo>
                    <a:pt x="1235254" y="40159"/>
                    <a:pt x="1244061" y="61420"/>
                    <a:pt x="1244061" y="83589"/>
                  </a:cubicBezTo>
                  <a:lnTo>
                    <a:pt x="1244061" y="729211"/>
                  </a:lnTo>
                  <a:cubicBezTo>
                    <a:pt x="1244061" y="751380"/>
                    <a:pt x="1235254" y="772641"/>
                    <a:pt x="1219578" y="788317"/>
                  </a:cubicBezTo>
                  <a:cubicBezTo>
                    <a:pt x="1203902" y="803993"/>
                    <a:pt x="1182641" y="812800"/>
                    <a:pt x="1160471" y="812800"/>
                  </a:cubicBezTo>
                  <a:lnTo>
                    <a:pt x="83589" y="812800"/>
                  </a:lnTo>
                  <a:cubicBezTo>
                    <a:pt x="61420" y="812800"/>
                    <a:pt x="40159" y="803993"/>
                    <a:pt x="24483" y="788317"/>
                  </a:cubicBezTo>
                  <a:cubicBezTo>
                    <a:pt x="8807" y="772641"/>
                    <a:pt x="0" y="751380"/>
                    <a:pt x="0" y="729211"/>
                  </a:cubicBezTo>
                  <a:lnTo>
                    <a:pt x="0" y="83589"/>
                  </a:lnTo>
                  <a:cubicBezTo>
                    <a:pt x="0" y="61420"/>
                    <a:pt x="8807" y="40159"/>
                    <a:pt x="24483" y="24483"/>
                  </a:cubicBezTo>
                  <a:cubicBezTo>
                    <a:pt x="40159" y="8807"/>
                    <a:pt x="61420" y="0"/>
                    <a:pt x="83589" y="0"/>
                  </a:cubicBezTo>
                  <a:close/>
                </a:path>
              </a:pathLst>
            </a:custGeom>
            <a:solidFill>
              <a:srgbClr val="2359F2"/>
            </a:solidFill>
          </p:spPr>
        </p:sp>
        <p:sp>
          <p:nvSpPr>
            <p:cNvPr id="17" name="TextBox 17"/>
            <p:cNvSpPr txBox="1"/>
            <p:nvPr/>
          </p:nvSpPr>
          <p:spPr>
            <a:xfrm>
              <a:off x="0" y="-123825"/>
              <a:ext cx="1244061" cy="936625"/>
            </a:xfrm>
            <a:prstGeom prst="rect">
              <a:avLst/>
            </a:prstGeom>
          </p:spPr>
          <p:txBody>
            <a:bodyPr lIns="50800" tIns="50800" rIns="50800" bIns="50800" rtlCol="0" anchor="ctr"/>
            <a:lstStyle/>
            <a:p>
              <a:pPr algn="ctr">
                <a:lnSpc>
                  <a:spcPts val="3359"/>
                </a:lnSpc>
              </a:pPr>
              <a:endParaRPr/>
            </a:p>
          </p:txBody>
        </p:sp>
      </p:grpSp>
      <p:sp>
        <p:nvSpPr>
          <p:cNvPr id="18" name="Freeform 18"/>
          <p:cNvSpPr/>
          <p:nvPr/>
        </p:nvSpPr>
        <p:spPr>
          <a:xfrm rot="2311649">
            <a:off x="-165497" y="3885133"/>
            <a:ext cx="2527846" cy="2012586"/>
          </a:xfrm>
          <a:custGeom>
            <a:avLst/>
            <a:gdLst/>
            <a:ahLst/>
            <a:cxnLst/>
            <a:rect l="l" t="t" r="r" b="b"/>
            <a:pathLst>
              <a:path w="2527846" h="2012586">
                <a:moveTo>
                  <a:pt x="0" y="0"/>
                </a:moveTo>
                <a:lnTo>
                  <a:pt x="2527846" y="0"/>
                </a:lnTo>
                <a:lnTo>
                  <a:pt x="2527846" y="2012586"/>
                </a:lnTo>
                <a:lnTo>
                  <a:pt x="0" y="2012586"/>
                </a:lnTo>
                <a:lnTo>
                  <a:pt x="0" y="0"/>
                </a:lnTo>
                <a:close/>
              </a:path>
            </a:pathLst>
          </a:custGeom>
          <a:blipFill>
            <a:blip r:embed="rId3"/>
            <a:stretch>
              <a:fillRect/>
            </a:stretch>
          </a:blipFill>
        </p:spPr>
      </p:sp>
      <p:sp>
        <p:nvSpPr>
          <p:cNvPr id="19" name="TextBox 19"/>
          <p:cNvSpPr txBox="1"/>
          <p:nvPr/>
        </p:nvSpPr>
        <p:spPr>
          <a:xfrm>
            <a:off x="0" y="114300"/>
            <a:ext cx="19157374" cy="762000"/>
          </a:xfrm>
          <a:prstGeom prst="rect">
            <a:avLst/>
          </a:prstGeom>
        </p:spPr>
        <p:txBody>
          <a:bodyPr lIns="0" tIns="0" rIns="0" bIns="0" rtlCol="0" anchor="t">
            <a:spAutoFit/>
          </a:bodyPr>
          <a:lstStyle/>
          <a:p>
            <a:pPr algn="ctr">
              <a:lnSpc>
                <a:spcPts val="5040"/>
              </a:lnSpc>
            </a:pPr>
            <a:r>
              <a:rPr lang="en-US" sz="4200">
                <a:solidFill>
                  <a:srgbClr val="FFFDFC"/>
                </a:solidFill>
                <a:latin typeface="Agrandir Bold"/>
              </a:rPr>
              <a:t>But There is Opportunity to Uplift Our Struggling Communities</a:t>
            </a:r>
          </a:p>
        </p:txBody>
      </p:sp>
      <p:sp>
        <p:nvSpPr>
          <p:cNvPr id="20" name="TextBox 20"/>
          <p:cNvSpPr txBox="1"/>
          <p:nvPr/>
        </p:nvSpPr>
        <p:spPr>
          <a:xfrm>
            <a:off x="775142" y="9589530"/>
            <a:ext cx="13457263" cy="436245"/>
          </a:xfrm>
          <a:prstGeom prst="rect">
            <a:avLst/>
          </a:prstGeom>
        </p:spPr>
        <p:txBody>
          <a:bodyPr lIns="0" tIns="0" rIns="0" bIns="0" rtlCol="0" anchor="t">
            <a:spAutoFit/>
          </a:bodyPr>
          <a:lstStyle/>
          <a:p>
            <a:pPr>
              <a:lnSpc>
                <a:spcPts val="1679"/>
              </a:lnSpc>
              <a:spcBef>
                <a:spcPct val="0"/>
              </a:spcBef>
            </a:pPr>
            <a:r>
              <a:rPr lang="en-US" sz="1200">
                <a:solidFill>
                  <a:srgbClr val="FFFDFC"/>
                </a:solidFill>
                <a:latin typeface="Agrandir"/>
              </a:rPr>
              <a:t>Source: Lightcast™. 2023.3 data run. Includes QCEW employees, Non-QCEW employees, and Self employed. Compiled by North Far North Center of Excellence for Labor Market Research. Note: These values may be overestimated due to how green jobs are defined. </a:t>
            </a:r>
          </a:p>
        </p:txBody>
      </p:sp>
      <p:sp>
        <p:nvSpPr>
          <p:cNvPr id="21" name="TextBox 21"/>
          <p:cNvSpPr txBox="1"/>
          <p:nvPr/>
        </p:nvSpPr>
        <p:spPr>
          <a:xfrm>
            <a:off x="2351777" y="2486783"/>
            <a:ext cx="2852440" cy="944880"/>
          </a:xfrm>
          <a:prstGeom prst="rect">
            <a:avLst/>
          </a:prstGeom>
        </p:spPr>
        <p:txBody>
          <a:bodyPr lIns="0" tIns="0" rIns="0" bIns="0" rtlCol="0" anchor="t">
            <a:spAutoFit/>
          </a:bodyPr>
          <a:lstStyle/>
          <a:p>
            <a:pPr algn="ctr">
              <a:lnSpc>
                <a:spcPts val="6719"/>
              </a:lnSpc>
            </a:pPr>
            <a:r>
              <a:rPr lang="en-US" sz="4800">
                <a:solidFill>
                  <a:srgbClr val="FFFDFC"/>
                </a:solidFill>
                <a:latin typeface="Agrandir Bold"/>
              </a:rPr>
              <a:t>5.1 million</a:t>
            </a:r>
          </a:p>
        </p:txBody>
      </p:sp>
      <p:sp>
        <p:nvSpPr>
          <p:cNvPr id="22" name="TextBox 22"/>
          <p:cNvSpPr txBox="1"/>
          <p:nvPr/>
        </p:nvSpPr>
        <p:spPr>
          <a:xfrm>
            <a:off x="7672572" y="2486783"/>
            <a:ext cx="2918817" cy="944880"/>
          </a:xfrm>
          <a:prstGeom prst="rect">
            <a:avLst/>
          </a:prstGeom>
        </p:spPr>
        <p:txBody>
          <a:bodyPr lIns="0" tIns="0" rIns="0" bIns="0" rtlCol="0" anchor="t">
            <a:spAutoFit/>
          </a:bodyPr>
          <a:lstStyle/>
          <a:p>
            <a:pPr algn="ctr">
              <a:lnSpc>
                <a:spcPts val="6719"/>
              </a:lnSpc>
            </a:pPr>
            <a:r>
              <a:rPr lang="en-US" sz="4800">
                <a:solidFill>
                  <a:srgbClr val="FFFDFC"/>
                </a:solidFill>
                <a:latin typeface="Agrandir Bold"/>
              </a:rPr>
              <a:t>5.5 million</a:t>
            </a:r>
          </a:p>
        </p:txBody>
      </p:sp>
      <p:sp>
        <p:nvSpPr>
          <p:cNvPr id="23" name="TextBox 23"/>
          <p:cNvSpPr txBox="1"/>
          <p:nvPr/>
        </p:nvSpPr>
        <p:spPr>
          <a:xfrm>
            <a:off x="14030847" y="2486783"/>
            <a:ext cx="910233" cy="944880"/>
          </a:xfrm>
          <a:prstGeom prst="rect">
            <a:avLst/>
          </a:prstGeom>
        </p:spPr>
        <p:txBody>
          <a:bodyPr lIns="0" tIns="0" rIns="0" bIns="0" rtlCol="0" anchor="t">
            <a:spAutoFit/>
          </a:bodyPr>
          <a:lstStyle/>
          <a:p>
            <a:pPr algn="ctr">
              <a:lnSpc>
                <a:spcPts val="6719"/>
              </a:lnSpc>
            </a:pPr>
            <a:r>
              <a:rPr lang="en-US" sz="4800">
                <a:solidFill>
                  <a:srgbClr val="FFFDFC"/>
                </a:solidFill>
                <a:latin typeface="Agrandir Bold"/>
              </a:rPr>
              <a:t>7%</a:t>
            </a:r>
          </a:p>
        </p:txBody>
      </p:sp>
      <p:sp>
        <p:nvSpPr>
          <p:cNvPr id="24" name="TextBox 24"/>
          <p:cNvSpPr txBox="1"/>
          <p:nvPr/>
        </p:nvSpPr>
        <p:spPr>
          <a:xfrm>
            <a:off x="5143280" y="6053850"/>
            <a:ext cx="2646313" cy="944880"/>
          </a:xfrm>
          <a:prstGeom prst="rect">
            <a:avLst/>
          </a:prstGeom>
        </p:spPr>
        <p:txBody>
          <a:bodyPr lIns="0" tIns="0" rIns="0" bIns="0" rtlCol="0" anchor="t">
            <a:spAutoFit/>
          </a:bodyPr>
          <a:lstStyle/>
          <a:p>
            <a:pPr algn="ctr">
              <a:lnSpc>
                <a:spcPts val="6719"/>
              </a:lnSpc>
            </a:pPr>
            <a:r>
              <a:rPr lang="en-US" sz="4800">
                <a:solidFill>
                  <a:srgbClr val="FFFDFC"/>
                </a:solidFill>
                <a:latin typeface="Agrandir Bold"/>
              </a:rPr>
              <a:t>383,000</a:t>
            </a:r>
          </a:p>
        </p:txBody>
      </p:sp>
      <p:sp>
        <p:nvSpPr>
          <p:cNvPr id="25" name="TextBox 25"/>
          <p:cNvSpPr txBox="1"/>
          <p:nvPr/>
        </p:nvSpPr>
        <p:spPr>
          <a:xfrm>
            <a:off x="10409662" y="5883966"/>
            <a:ext cx="2921943" cy="944880"/>
          </a:xfrm>
          <a:prstGeom prst="rect">
            <a:avLst/>
          </a:prstGeom>
        </p:spPr>
        <p:txBody>
          <a:bodyPr lIns="0" tIns="0" rIns="0" bIns="0" rtlCol="0" anchor="t">
            <a:spAutoFit/>
          </a:bodyPr>
          <a:lstStyle/>
          <a:p>
            <a:pPr algn="ctr">
              <a:lnSpc>
                <a:spcPts val="6719"/>
              </a:lnSpc>
            </a:pPr>
            <a:r>
              <a:rPr lang="en-US" sz="4800">
                <a:solidFill>
                  <a:srgbClr val="FFFDFC"/>
                </a:solidFill>
                <a:latin typeface="Agrandir Bold"/>
              </a:rPr>
              <a:t>612,000+</a:t>
            </a:r>
          </a:p>
        </p:txBody>
      </p:sp>
      <p:sp>
        <p:nvSpPr>
          <p:cNvPr id="26" name="TextBox 26"/>
          <p:cNvSpPr txBox="1"/>
          <p:nvPr/>
        </p:nvSpPr>
        <p:spPr>
          <a:xfrm>
            <a:off x="2391886" y="3744394"/>
            <a:ext cx="2615059" cy="613410"/>
          </a:xfrm>
          <a:prstGeom prst="rect">
            <a:avLst/>
          </a:prstGeom>
        </p:spPr>
        <p:txBody>
          <a:bodyPr lIns="0" tIns="0" rIns="0" bIns="0" rtlCol="0" anchor="t">
            <a:spAutoFit/>
          </a:bodyPr>
          <a:lstStyle/>
          <a:p>
            <a:pPr algn="ctr">
              <a:lnSpc>
                <a:spcPts val="5040"/>
              </a:lnSpc>
            </a:pPr>
            <a:r>
              <a:rPr lang="en-US" sz="3600">
                <a:solidFill>
                  <a:srgbClr val="FFFDFC"/>
                </a:solidFill>
                <a:latin typeface="Manrope"/>
              </a:rPr>
              <a:t>Jobs in 2022</a:t>
            </a:r>
          </a:p>
        </p:txBody>
      </p:sp>
      <p:sp>
        <p:nvSpPr>
          <p:cNvPr id="27" name="TextBox 27"/>
          <p:cNvSpPr txBox="1"/>
          <p:nvPr/>
        </p:nvSpPr>
        <p:spPr>
          <a:xfrm>
            <a:off x="7852023" y="3744394"/>
            <a:ext cx="2583954" cy="613410"/>
          </a:xfrm>
          <a:prstGeom prst="rect">
            <a:avLst/>
          </a:prstGeom>
        </p:spPr>
        <p:txBody>
          <a:bodyPr lIns="0" tIns="0" rIns="0" bIns="0" rtlCol="0" anchor="t">
            <a:spAutoFit/>
          </a:bodyPr>
          <a:lstStyle/>
          <a:p>
            <a:pPr algn="ctr">
              <a:lnSpc>
                <a:spcPts val="5040"/>
              </a:lnSpc>
            </a:pPr>
            <a:r>
              <a:rPr lang="en-US" sz="3600">
                <a:solidFill>
                  <a:srgbClr val="FFFDFC"/>
                </a:solidFill>
                <a:latin typeface="Manrope"/>
              </a:rPr>
              <a:t>Jobs in 2027</a:t>
            </a:r>
          </a:p>
        </p:txBody>
      </p:sp>
      <p:sp>
        <p:nvSpPr>
          <p:cNvPr id="28" name="TextBox 28"/>
          <p:cNvSpPr txBox="1"/>
          <p:nvPr/>
        </p:nvSpPr>
        <p:spPr>
          <a:xfrm>
            <a:off x="12968958" y="3564674"/>
            <a:ext cx="3034010" cy="1251585"/>
          </a:xfrm>
          <a:prstGeom prst="rect">
            <a:avLst/>
          </a:prstGeom>
        </p:spPr>
        <p:txBody>
          <a:bodyPr lIns="0" tIns="0" rIns="0" bIns="0" rtlCol="0" anchor="t">
            <a:spAutoFit/>
          </a:bodyPr>
          <a:lstStyle/>
          <a:p>
            <a:pPr algn="ctr">
              <a:lnSpc>
                <a:spcPts val="5040"/>
              </a:lnSpc>
            </a:pPr>
            <a:r>
              <a:rPr lang="en-US" sz="3600">
                <a:solidFill>
                  <a:srgbClr val="FFFDFC"/>
                </a:solidFill>
                <a:latin typeface="Manrope"/>
              </a:rPr>
              <a:t>5-Yr Projected</a:t>
            </a:r>
          </a:p>
          <a:p>
            <a:pPr algn="ctr">
              <a:lnSpc>
                <a:spcPts val="5040"/>
              </a:lnSpc>
            </a:pPr>
            <a:r>
              <a:rPr lang="en-US" sz="3600">
                <a:solidFill>
                  <a:srgbClr val="FFFDFC"/>
                </a:solidFill>
                <a:latin typeface="Manrope"/>
              </a:rPr>
              <a:t> Growth</a:t>
            </a:r>
          </a:p>
        </p:txBody>
      </p:sp>
      <p:sp>
        <p:nvSpPr>
          <p:cNvPr id="29" name="TextBox 29"/>
          <p:cNvSpPr txBox="1"/>
          <p:nvPr/>
        </p:nvSpPr>
        <p:spPr>
          <a:xfrm>
            <a:off x="4476455" y="7131741"/>
            <a:ext cx="3979962" cy="613410"/>
          </a:xfrm>
          <a:prstGeom prst="rect">
            <a:avLst/>
          </a:prstGeom>
        </p:spPr>
        <p:txBody>
          <a:bodyPr lIns="0" tIns="0" rIns="0" bIns="0" rtlCol="0" anchor="t">
            <a:spAutoFit/>
          </a:bodyPr>
          <a:lstStyle/>
          <a:p>
            <a:pPr algn="ctr">
              <a:lnSpc>
                <a:spcPts val="5040"/>
              </a:lnSpc>
            </a:pPr>
            <a:r>
              <a:rPr lang="en-US" sz="3600">
                <a:solidFill>
                  <a:srgbClr val="FFFDFC"/>
                </a:solidFill>
                <a:latin typeface="Manrope"/>
              </a:rPr>
              <a:t>News Jobs by 2027</a:t>
            </a:r>
          </a:p>
        </p:txBody>
      </p:sp>
      <p:sp>
        <p:nvSpPr>
          <p:cNvPr id="30" name="TextBox 30"/>
          <p:cNvSpPr txBox="1"/>
          <p:nvPr/>
        </p:nvSpPr>
        <p:spPr>
          <a:xfrm>
            <a:off x="10016979" y="7143171"/>
            <a:ext cx="3707309" cy="1251585"/>
          </a:xfrm>
          <a:prstGeom prst="rect">
            <a:avLst/>
          </a:prstGeom>
        </p:spPr>
        <p:txBody>
          <a:bodyPr lIns="0" tIns="0" rIns="0" bIns="0" rtlCol="0" anchor="t">
            <a:spAutoFit/>
          </a:bodyPr>
          <a:lstStyle/>
          <a:p>
            <a:pPr algn="ctr">
              <a:lnSpc>
                <a:spcPts val="5040"/>
              </a:lnSpc>
            </a:pPr>
            <a:r>
              <a:rPr lang="en-US" sz="3600">
                <a:solidFill>
                  <a:srgbClr val="FFFDFC"/>
                </a:solidFill>
                <a:latin typeface="Manrope"/>
              </a:rPr>
              <a:t>Annual Openings,</a:t>
            </a:r>
          </a:p>
          <a:p>
            <a:pPr algn="ctr">
              <a:lnSpc>
                <a:spcPts val="5040"/>
              </a:lnSpc>
            </a:pPr>
            <a:r>
              <a:rPr lang="en-US" sz="3600">
                <a:solidFill>
                  <a:srgbClr val="FFFDFC"/>
                </a:solidFill>
                <a:latin typeface="Manrope"/>
              </a:rPr>
              <a:t>2021 - 2026</a:t>
            </a:r>
          </a:p>
        </p:txBody>
      </p:sp>
      <p:sp>
        <p:nvSpPr>
          <p:cNvPr id="31" name="TextBox 31"/>
          <p:cNvSpPr txBox="1"/>
          <p:nvPr/>
        </p:nvSpPr>
        <p:spPr>
          <a:xfrm>
            <a:off x="199688" y="5948736"/>
            <a:ext cx="3750705" cy="2322195"/>
          </a:xfrm>
          <a:prstGeom prst="rect">
            <a:avLst/>
          </a:prstGeom>
        </p:spPr>
        <p:txBody>
          <a:bodyPr lIns="0" tIns="0" rIns="0" bIns="0" rtlCol="0" anchor="t">
            <a:spAutoFit/>
          </a:bodyPr>
          <a:lstStyle/>
          <a:p>
            <a:pPr algn="ctr">
              <a:lnSpc>
                <a:spcPts val="5880"/>
              </a:lnSpc>
            </a:pPr>
            <a:r>
              <a:rPr lang="en-US" sz="4200">
                <a:solidFill>
                  <a:srgbClr val="FFFDFC"/>
                </a:solidFill>
                <a:latin typeface="Agrandir Bold"/>
              </a:rPr>
              <a:t>25% of all California’s jobs in 2022</a:t>
            </a:r>
          </a:p>
        </p:txBody>
      </p:sp>
      <p:sp>
        <p:nvSpPr>
          <p:cNvPr id="32" name="TextBox 32"/>
          <p:cNvSpPr txBox="1"/>
          <p:nvPr/>
        </p:nvSpPr>
        <p:spPr>
          <a:xfrm>
            <a:off x="5258088" y="1228773"/>
            <a:ext cx="7771823" cy="450290"/>
          </a:xfrm>
          <a:prstGeom prst="rect">
            <a:avLst/>
          </a:prstGeom>
        </p:spPr>
        <p:txBody>
          <a:bodyPr lIns="0" tIns="0" rIns="0" bIns="0" rtlCol="0" anchor="t">
            <a:spAutoFit/>
          </a:bodyPr>
          <a:lstStyle/>
          <a:p>
            <a:pPr algn="ctr">
              <a:lnSpc>
                <a:spcPts val="3152"/>
              </a:lnSpc>
            </a:pPr>
            <a:r>
              <a:rPr lang="en-US" sz="2251">
                <a:solidFill>
                  <a:srgbClr val="FFFDFC"/>
                </a:solidFill>
                <a:latin typeface="Agrandir Bold"/>
              </a:rPr>
              <a:t>POTENTIAL UNIVERSE OF GREEN JOBS IN CALIFORNIA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282610" y="1291903"/>
            <a:ext cx="10379592" cy="8296701"/>
          </a:xfrm>
          <a:custGeom>
            <a:avLst/>
            <a:gdLst/>
            <a:ahLst/>
            <a:cxnLst/>
            <a:rect l="l" t="t" r="r" b="b"/>
            <a:pathLst>
              <a:path w="10379592" h="8296701">
                <a:moveTo>
                  <a:pt x="0" y="0"/>
                </a:moveTo>
                <a:lnTo>
                  <a:pt x="10379592" y="0"/>
                </a:lnTo>
                <a:lnTo>
                  <a:pt x="10379592" y="8296701"/>
                </a:lnTo>
                <a:lnTo>
                  <a:pt x="0" y="8296701"/>
                </a:lnTo>
                <a:lnTo>
                  <a:pt x="0" y="0"/>
                </a:lnTo>
                <a:close/>
              </a:path>
            </a:pathLst>
          </a:custGeom>
          <a:blipFill>
            <a:blip r:embed="rId2"/>
            <a:stretch>
              <a:fillRect/>
            </a:stretch>
          </a:blipFill>
        </p:spPr>
      </p:sp>
      <p:graphicFrame>
        <p:nvGraphicFramePr>
          <p:cNvPr id="3" name="Table 3"/>
          <p:cNvGraphicFramePr>
            <a:graphicFrameLocks noGrp="1"/>
          </p:cNvGraphicFramePr>
          <p:nvPr/>
        </p:nvGraphicFramePr>
        <p:xfrm>
          <a:off x="10485269" y="1355014"/>
          <a:ext cx="7023640" cy="7903285"/>
        </p:xfrm>
        <a:graphic>
          <a:graphicData uri="http://schemas.openxmlformats.org/drawingml/2006/table">
            <a:tbl>
              <a:tblPr/>
              <a:tblGrid>
                <a:gridCol w="3511820">
                  <a:extLst>
                    <a:ext uri="{9D8B030D-6E8A-4147-A177-3AD203B41FA5}">
                      <a16:colId xmlns:a16="http://schemas.microsoft.com/office/drawing/2014/main" val="20000"/>
                    </a:ext>
                  </a:extLst>
                </a:gridCol>
                <a:gridCol w="3511820">
                  <a:extLst>
                    <a:ext uri="{9D8B030D-6E8A-4147-A177-3AD203B41FA5}">
                      <a16:colId xmlns:a16="http://schemas.microsoft.com/office/drawing/2014/main" val="20001"/>
                    </a:ext>
                  </a:extLst>
                </a:gridCol>
              </a:tblGrid>
              <a:tr h="1091110">
                <a:tc>
                  <a:txBody>
                    <a:bodyPr/>
                    <a:lstStyle/>
                    <a:p>
                      <a:pPr algn="ctr">
                        <a:lnSpc>
                          <a:spcPts val="2520"/>
                        </a:lnSpc>
                        <a:defRPr/>
                      </a:pPr>
                      <a:r>
                        <a:rPr lang="en-US" sz="1800">
                          <a:solidFill>
                            <a:srgbClr val="FFFDFC"/>
                          </a:solidFill>
                          <a:latin typeface="Agrandir Bold"/>
                        </a:rPr>
                        <a:t>Industry</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605EC"/>
                    </a:solidFill>
                  </a:tcPr>
                </a:tc>
                <a:tc>
                  <a:txBody>
                    <a:bodyPr/>
                    <a:lstStyle/>
                    <a:p>
                      <a:pPr algn="ctr">
                        <a:lnSpc>
                          <a:spcPts val="2520"/>
                        </a:lnSpc>
                        <a:defRPr/>
                      </a:pPr>
                      <a:r>
                        <a:rPr lang="en-US" sz="1800">
                          <a:solidFill>
                            <a:srgbClr val="FFFDFC"/>
                          </a:solidFill>
                          <a:latin typeface="Agrandir Bold"/>
                        </a:rPr>
                        <a:t>“Greening” Jobs in Industry</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605EC"/>
                    </a:solidFill>
                  </a:tcPr>
                </a:tc>
                <a:extLst>
                  <a:ext uri="{0D108BD9-81ED-4DB2-BD59-A6C34878D82A}">
                    <a16:rowId xmlns:a16="http://schemas.microsoft.com/office/drawing/2014/main" val="10000"/>
                  </a:ext>
                </a:extLst>
              </a:tr>
              <a:tr h="1565882">
                <a:tc>
                  <a:txBody>
                    <a:bodyPr/>
                    <a:lstStyle/>
                    <a:p>
                      <a:pPr algn="ctr">
                        <a:lnSpc>
                          <a:spcPts val="2520"/>
                        </a:lnSpc>
                        <a:defRPr/>
                      </a:pPr>
                      <a:r>
                        <a:rPr lang="en-US" sz="1800">
                          <a:solidFill>
                            <a:srgbClr val="F16925"/>
                          </a:solidFill>
                          <a:latin typeface="Manrope"/>
                        </a:rPr>
                        <a:t>Construction</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Manrope"/>
                        </a:rPr>
                        <a:t>790,452</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846799">
                <a:tc>
                  <a:txBody>
                    <a:bodyPr/>
                    <a:lstStyle/>
                    <a:p>
                      <a:pPr algn="ctr">
                        <a:lnSpc>
                          <a:spcPts val="2520"/>
                        </a:lnSpc>
                        <a:defRPr/>
                      </a:pPr>
                      <a:r>
                        <a:rPr lang="en-US" sz="1800">
                          <a:solidFill>
                            <a:srgbClr val="693FFF"/>
                          </a:solidFill>
                          <a:latin typeface="Manrope"/>
                        </a:rPr>
                        <a:t>Manufacturing</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Manrope"/>
                        </a:rPr>
                        <a:t>776,951</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406804">
                <a:tc>
                  <a:txBody>
                    <a:bodyPr/>
                    <a:lstStyle/>
                    <a:p>
                      <a:pPr algn="ctr">
                        <a:lnSpc>
                          <a:spcPts val="2520"/>
                        </a:lnSpc>
                        <a:defRPr/>
                      </a:pPr>
                      <a:r>
                        <a:rPr lang="en-US" sz="1800">
                          <a:solidFill>
                            <a:srgbClr val="F6E152"/>
                          </a:solidFill>
                          <a:latin typeface="Manrope"/>
                        </a:rPr>
                        <a:t>Professional, Scientific, and Technical Services</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Manrope"/>
                        </a:rPr>
                        <a:t>588,380</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1217428">
                <a:tc>
                  <a:txBody>
                    <a:bodyPr/>
                    <a:lstStyle/>
                    <a:p>
                      <a:pPr algn="ctr">
                        <a:lnSpc>
                          <a:spcPts val="2520"/>
                        </a:lnSpc>
                        <a:defRPr/>
                      </a:pPr>
                      <a:r>
                        <a:rPr lang="en-US" sz="1800">
                          <a:solidFill>
                            <a:srgbClr val="38B6FF"/>
                          </a:solidFill>
                          <a:latin typeface="Manrope"/>
                        </a:rPr>
                        <a:t>Transportation and Warehousing</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Manrope"/>
                        </a:rPr>
                        <a:t>503,991</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775262">
                <a:tc>
                  <a:txBody>
                    <a:bodyPr/>
                    <a:lstStyle/>
                    <a:p>
                      <a:pPr algn="ctr">
                        <a:lnSpc>
                          <a:spcPts val="2520"/>
                        </a:lnSpc>
                        <a:defRPr/>
                      </a:pPr>
                      <a:r>
                        <a:rPr lang="en-US" sz="1800">
                          <a:solidFill>
                            <a:srgbClr val="00AC7C"/>
                          </a:solidFill>
                          <a:latin typeface="Manrope"/>
                        </a:rPr>
                        <a:t>Government</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Manrope"/>
                        </a:rPr>
                        <a:t>400,960</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Freeform 4"/>
          <p:cNvSpPr/>
          <p:nvPr/>
        </p:nvSpPr>
        <p:spPr>
          <a:xfrm>
            <a:off x="15939260" y="8232049"/>
            <a:ext cx="2348740" cy="2052503"/>
          </a:xfrm>
          <a:custGeom>
            <a:avLst/>
            <a:gdLst/>
            <a:ahLst/>
            <a:cxnLst/>
            <a:rect l="l" t="t" r="r" b="b"/>
            <a:pathLst>
              <a:path w="2348740" h="2052503">
                <a:moveTo>
                  <a:pt x="0" y="0"/>
                </a:moveTo>
                <a:lnTo>
                  <a:pt x="2348740" y="0"/>
                </a:lnTo>
                <a:lnTo>
                  <a:pt x="2348740" y="2052502"/>
                </a:lnTo>
                <a:lnTo>
                  <a:pt x="0" y="2052502"/>
                </a:lnTo>
                <a:lnTo>
                  <a:pt x="0" y="0"/>
                </a:lnTo>
                <a:close/>
              </a:path>
            </a:pathLst>
          </a:custGeom>
          <a:blipFill>
            <a:blip r:embed="rId3"/>
            <a:stretch>
              <a:fillRect/>
            </a:stretch>
          </a:blipFill>
        </p:spPr>
      </p:sp>
      <p:sp>
        <p:nvSpPr>
          <p:cNvPr id="5" name="TextBox 5"/>
          <p:cNvSpPr txBox="1"/>
          <p:nvPr/>
        </p:nvSpPr>
        <p:spPr>
          <a:xfrm>
            <a:off x="1461233" y="120328"/>
            <a:ext cx="15365535" cy="762000"/>
          </a:xfrm>
          <a:prstGeom prst="rect">
            <a:avLst/>
          </a:prstGeom>
        </p:spPr>
        <p:txBody>
          <a:bodyPr lIns="0" tIns="0" rIns="0" bIns="0" rtlCol="0" anchor="t">
            <a:spAutoFit/>
          </a:bodyPr>
          <a:lstStyle/>
          <a:p>
            <a:pPr algn="ctr">
              <a:lnSpc>
                <a:spcPts val="5040"/>
              </a:lnSpc>
            </a:pPr>
            <a:r>
              <a:rPr lang="en-US" sz="4200">
                <a:solidFill>
                  <a:srgbClr val="FFFDFC"/>
                </a:solidFill>
                <a:latin typeface="Agrandir Bold"/>
              </a:rPr>
              <a:t>Top Industries for “Greening” Employment</a:t>
            </a:r>
          </a:p>
        </p:txBody>
      </p:sp>
      <p:sp>
        <p:nvSpPr>
          <p:cNvPr id="6" name="TextBox 6"/>
          <p:cNvSpPr txBox="1"/>
          <p:nvPr/>
        </p:nvSpPr>
        <p:spPr>
          <a:xfrm>
            <a:off x="539825" y="9572411"/>
            <a:ext cx="13457263" cy="436245"/>
          </a:xfrm>
          <a:prstGeom prst="rect">
            <a:avLst/>
          </a:prstGeom>
        </p:spPr>
        <p:txBody>
          <a:bodyPr lIns="0" tIns="0" rIns="0" bIns="0" rtlCol="0" anchor="t">
            <a:spAutoFit/>
          </a:bodyPr>
          <a:lstStyle/>
          <a:p>
            <a:pPr>
              <a:lnSpc>
                <a:spcPts val="1679"/>
              </a:lnSpc>
              <a:spcBef>
                <a:spcPct val="0"/>
              </a:spcBef>
            </a:pPr>
            <a:r>
              <a:rPr lang="en-US" sz="1200">
                <a:solidFill>
                  <a:srgbClr val="FFFDFC"/>
                </a:solidFill>
                <a:latin typeface="Agrandir"/>
              </a:rPr>
              <a:t>Source: Lightcast™. 2023.3 data run. Includes QCEW employees, Non-QCEW employees, and Self-employed. North Far North Center of Excellence for Labor Market Research. Note: These values may be overestimated due to how green jobs are defined.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531183" y="1819275"/>
          <a:ext cx="15225635" cy="7553411"/>
        </p:xfrm>
        <a:graphic>
          <a:graphicData uri="http://schemas.openxmlformats.org/drawingml/2006/table">
            <a:tbl>
              <a:tblPr/>
              <a:tblGrid>
                <a:gridCol w="5075212">
                  <a:extLst>
                    <a:ext uri="{9D8B030D-6E8A-4147-A177-3AD203B41FA5}">
                      <a16:colId xmlns:a16="http://schemas.microsoft.com/office/drawing/2014/main" val="20000"/>
                    </a:ext>
                  </a:extLst>
                </a:gridCol>
                <a:gridCol w="5075212">
                  <a:extLst>
                    <a:ext uri="{9D8B030D-6E8A-4147-A177-3AD203B41FA5}">
                      <a16:colId xmlns:a16="http://schemas.microsoft.com/office/drawing/2014/main" val="20001"/>
                    </a:ext>
                  </a:extLst>
                </a:gridCol>
                <a:gridCol w="5075212">
                  <a:extLst>
                    <a:ext uri="{9D8B030D-6E8A-4147-A177-3AD203B41FA5}">
                      <a16:colId xmlns:a16="http://schemas.microsoft.com/office/drawing/2014/main" val="20002"/>
                    </a:ext>
                  </a:extLst>
                </a:gridCol>
              </a:tblGrid>
              <a:tr h="1366322">
                <a:tc>
                  <a:txBody>
                    <a:bodyPr/>
                    <a:lstStyle/>
                    <a:p>
                      <a:pPr algn="ctr">
                        <a:lnSpc>
                          <a:spcPts val="3919"/>
                        </a:lnSpc>
                        <a:defRPr/>
                      </a:pPr>
                      <a:r>
                        <a:rPr lang="en-US" sz="2799">
                          <a:solidFill>
                            <a:srgbClr val="FFFDFC"/>
                          </a:solidFill>
                          <a:latin typeface="Agrandir Bold"/>
                        </a:rPr>
                        <a:t>Green Increased Demand</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93FFF"/>
                    </a:solidFill>
                  </a:tcPr>
                </a:tc>
                <a:tc>
                  <a:txBody>
                    <a:bodyPr/>
                    <a:lstStyle/>
                    <a:p>
                      <a:pPr algn="ctr">
                        <a:lnSpc>
                          <a:spcPts val="3919"/>
                        </a:lnSpc>
                        <a:defRPr/>
                      </a:pPr>
                      <a:r>
                        <a:rPr lang="en-US" sz="2799">
                          <a:solidFill>
                            <a:srgbClr val="FFFDFC"/>
                          </a:solidFill>
                          <a:latin typeface="Agrandir Bold"/>
                        </a:rPr>
                        <a:t>Green Enhanced Skills</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AC7C"/>
                    </a:solidFill>
                  </a:tcPr>
                </a:tc>
                <a:tc>
                  <a:txBody>
                    <a:bodyPr/>
                    <a:lstStyle/>
                    <a:p>
                      <a:pPr algn="ctr">
                        <a:lnSpc>
                          <a:spcPts val="3919"/>
                        </a:lnSpc>
                        <a:defRPr/>
                      </a:pPr>
                      <a:r>
                        <a:rPr lang="en-US" sz="2799">
                          <a:solidFill>
                            <a:srgbClr val="FFFDFC"/>
                          </a:solidFill>
                          <a:latin typeface="Agrandir Bold"/>
                        </a:rPr>
                        <a:t>Green New &amp; Emerging*</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605EC"/>
                    </a:solidFill>
                  </a:tcPr>
                </a:tc>
                <a:extLst>
                  <a:ext uri="{0D108BD9-81ED-4DB2-BD59-A6C34878D82A}">
                    <a16:rowId xmlns:a16="http://schemas.microsoft.com/office/drawing/2014/main" val="10000"/>
                  </a:ext>
                </a:extLst>
              </a:tr>
              <a:tr h="6187089">
                <a:tc>
                  <a:txBody>
                    <a:bodyPr/>
                    <a:lstStyle/>
                    <a:p>
                      <a:pPr algn="l">
                        <a:lnSpc>
                          <a:spcPts val="4647"/>
                        </a:lnSpc>
                        <a:defRPr/>
                      </a:pPr>
                      <a:r>
                        <a:rPr lang="en-US" sz="2799">
                          <a:solidFill>
                            <a:srgbClr val="FFFFFF"/>
                          </a:solidFill>
                          <a:latin typeface="Manrope"/>
                        </a:rPr>
                        <a:t>•Laborers and Freight, Stock, and Material Movers</a:t>
                      </a:r>
                      <a:endParaRPr lang="en-US" sz="1100"/>
                    </a:p>
                    <a:p>
                      <a:pPr>
                        <a:lnSpc>
                          <a:spcPts val="4647"/>
                        </a:lnSpc>
                      </a:pPr>
                      <a:r>
                        <a:rPr lang="en-US" sz="2799">
                          <a:solidFill>
                            <a:srgbClr val="FFFFFF"/>
                          </a:solidFill>
                          <a:latin typeface="Manrope"/>
                        </a:rPr>
                        <a:t>•Software Developers</a:t>
                      </a:r>
                    </a:p>
                    <a:p>
                      <a:pPr>
                        <a:lnSpc>
                          <a:spcPts val="4647"/>
                        </a:lnSpc>
                      </a:pPr>
                      <a:r>
                        <a:rPr lang="en-US" sz="2799">
                          <a:solidFill>
                            <a:srgbClr val="FFFFFF"/>
                          </a:solidFill>
                          <a:latin typeface="Manrope"/>
                        </a:rPr>
                        <a:t>•Customer Service Representatives</a:t>
                      </a:r>
                    </a:p>
                    <a:p>
                      <a:pPr>
                        <a:lnSpc>
                          <a:spcPts val="4647"/>
                        </a:lnSpc>
                      </a:pPr>
                      <a:r>
                        <a:rPr lang="en-US" sz="2799">
                          <a:solidFill>
                            <a:srgbClr val="FFFFFF"/>
                          </a:solidFill>
                          <a:latin typeface="Manrope"/>
                        </a:rPr>
                        <a:t>•Carpenters</a:t>
                      </a:r>
                    </a:p>
                    <a:p>
                      <a:pPr algn="l">
                        <a:lnSpc>
                          <a:spcPts val="4647"/>
                        </a:lnSpc>
                      </a:pPr>
                      <a:r>
                        <a:rPr lang="en-US" sz="2799">
                          <a:solidFill>
                            <a:srgbClr val="FFFFFF"/>
                          </a:solidFill>
                          <a:latin typeface="Manrope"/>
                        </a:rPr>
                        <a:t>•Electricians</a:t>
                      </a: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lnSpc>
                          <a:spcPts val="4647"/>
                        </a:lnSpc>
                        <a:defRPr/>
                      </a:pPr>
                      <a:r>
                        <a:rPr lang="en-US" sz="2799">
                          <a:solidFill>
                            <a:srgbClr val="FFFFFF"/>
                          </a:solidFill>
                          <a:latin typeface="Manrope"/>
                        </a:rPr>
                        <a:t>•General and Operations Managers</a:t>
                      </a:r>
                      <a:endParaRPr lang="en-US" sz="1100"/>
                    </a:p>
                    <a:p>
                      <a:pPr>
                        <a:lnSpc>
                          <a:spcPts val="4647"/>
                        </a:lnSpc>
                      </a:pPr>
                      <a:r>
                        <a:rPr lang="en-US" sz="2799">
                          <a:solidFill>
                            <a:srgbClr val="FFFFFF"/>
                          </a:solidFill>
                          <a:latin typeface="Manrope"/>
                        </a:rPr>
                        <a:t>•Heavy and Tractor-Trailer Truck Drivers</a:t>
                      </a:r>
                    </a:p>
                    <a:p>
                      <a:pPr>
                        <a:lnSpc>
                          <a:spcPts val="4647"/>
                        </a:lnSpc>
                      </a:pPr>
                      <a:r>
                        <a:rPr lang="en-US" sz="2799">
                          <a:solidFill>
                            <a:srgbClr val="FFFFFF"/>
                          </a:solidFill>
                          <a:latin typeface="Manrope"/>
                        </a:rPr>
                        <a:t>•Maintenance and Repair Workers, General</a:t>
                      </a:r>
                    </a:p>
                    <a:p>
                      <a:pPr>
                        <a:lnSpc>
                          <a:spcPts val="4647"/>
                        </a:lnSpc>
                      </a:pPr>
                      <a:r>
                        <a:rPr lang="en-US" sz="2799">
                          <a:solidFill>
                            <a:srgbClr val="FFFFFF"/>
                          </a:solidFill>
                          <a:latin typeface="Manrope"/>
                        </a:rPr>
                        <a:t>•Construction Laborers</a:t>
                      </a:r>
                    </a:p>
                    <a:p>
                      <a:pPr>
                        <a:lnSpc>
                          <a:spcPts val="4647"/>
                        </a:lnSpc>
                      </a:pPr>
                      <a:r>
                        <a:rPr lang="en-US" sz="2799">
                          <a:solidFill>
                            <a:srgbClr val="FFFFFF"/>
                          </a:solidFill>
                          <a:latin typeface="Manrope"/>
                        </a:rPr>
                        <a:t>•Automotive Service Technicians</a:t>
                      </a:r>
                    </a:p>
                    <a:p>
                      <a:pPr algn="ctr">
                        <a:lnSpc>
                          <a:spcPts val="2988"/>
                        </a:lnSpc>
                      </a:pPr>
                      <a:endParaRPr lang="en-US" sz="2799">
                        <a:solidFill>
                          <a:srgbClr val="FFFFFF"/>
                        </a:solidFill>
                        <a:latin typeface="Manrope"/>
                      </a:endParaRP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lnSpc>
                          <a:spcPts val="4647"/>
                        </a:lnSpc>
                        <a:defRPr/>
                      </a:pPr>
                      <a:r>
                        <a:rPr lang="en-US" sz="2799">
                          <a:solidFill>
                            <a:srgbClr val="FFFFFF"/>
                          </a:solidFill>
                          <a:latin typeface="Manrope"/>
                        </a:rPr>
                        <a:t>•Business Operations Specialists</a:t>
                      </a:r>
                      <a:endParaRPr lang="en-US" sz="1100"/>
                    </a:p>
                    <a:p>
                      <a:pPr>
                        <a:lnSpc>
                          <a:spcPts val="4647"/>
                        </a:lnSpc>
                      </a:pPr>
                      <a:r>
                        <a:rPr lang="en-US" sz="2799">
                          <a:solidFill>
                            <a:srgbClr val="FFFFFF"/>
                          </a:solidFill>
                          <a:latin typeface="Manrope"/>
                        </a:rPr>
                        <a:t>•Managers, All Other</a:t>
                      </a:r>
                    </a:p>
                    <a:p>
                      <a:pPr>
                        <a:lnSpc>
                          <a:spcPts val="4647"/>
                        </a:lnSpc>
                      </a:pPr>
                      <a:r>
                        <a:rPr lang="en-US" sz="2799">
                          <a:solidFill>
                            <a:srgbClr val="FFFFFF"/>
                          </a:solidFill>
                          <a:latin typeface="Manrope"/>
                        </a:rPr>
                        <a:t>•Computer occupations, All Other</a:t>
                      </a:r>
                    </a:p>
                    <a:p>
                      <a:pPr>
                        <a:lnSpc>
                          <a:spcPts val="4647"/>
                        </a:lnSpc>
                      </a:pPr>
                      <a:r>
                        <a:rPr lang="en-US" sz="2799">
                          <a:solidFill>
                            <a:srgbClr val="FFFFFF"/>
                          </a:solidFill>
                          <a:latin typeface="Manrope"/>
                        </a:rPr>
                        <a:t>•Chief Executive Officers</a:t>
                      </a:r>
                    </a:p>
                    <a:p>
                      <a:pPr>
                        <a:lnSpc>
                          <a:spcPts val="4647"/>
                        </a:lnSpc>
                      </a:pPr>
                      <a:r>
                        <a:rPr lang="en-US" sz="2799">
                          <a:solidFill>
                            <a:srgbClr val="FFFFFF"/>
                          </a:solidFill>
                          <a:latin typeface="Manrope"/>
                        </a:rPr>
                        <a:t>•Compliance Officers</a:t>
                      </a:r>
                    </a:p>
                    <a:p>
                      <a:pPr algn="ctr">
                        <a:lnSpc>
                          <a:spcPts val="2988"/>
                        </a:lnSpc>
                      </a:pPr>
                      <a:endParaRPr lang="en-US" sz="2799">
                        <a:solidFill>
                          <a:srgbClr val="FFFFFF"/>
                        </a:solidFill>
                        <a:latin typeface="Manrope"/>
                      </a:endParaRP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Freeform 3"/>
          <p:cNvSpPr/>
          <p:nvPr/>
        </p:nvSpPr>
        <p:spPr>
          <a:xfrm>
            <a:off x="15939260" y="8091232"/>
            <a:ext cx="2348740" cy="2052503"/>
          </a:xfrm>
          <a:custGeom>
            <a:avLst/>
            <a:gdLst/>
            <a:ahLst/>
            <a:cxnLst/>
            <a:rect l="l" t="t" r="r" b="b"/>
            <a:pathLst>
              <a:path w="2348740" h="2052503">
                <a:moveTo>
                  <a:pt x="0" y="0"/>
                </a:moveTo>
                <a:lnTo>
                  <a:pt x="2348740" y="0"/>
                </a:lnTo>
                <a:lnTo>
                  <a:pt x="2348740" y="2052503"/>
                </a:lnTo>
                <a:lnTo>
                  <a:pt x="0" y="2052503"/>
                </a:lnTo>
                <a:lnTo>
                  <a:pt x="0" y="0"/>
                </a:lnTo>
                <a:close/>
              </a:path>
            </a:pathLst>
          </a:custGeom>
          <a:blipFill>
            <a:blip r:embed="rId2"/>
            <a:stretch>
              <a:fillRect/>
            </a:stretch>
          </a:blipFill>
        </p:spPr>
      </p:sp>
      <p:sp>
        <p:nvSpPr>
          <p:cNvPr id="4" name="TextBox 4"/>
          <p:cNvSpPr txBox="1"/>
          <p:nvPr/>
        </p:nvSpPr>
        <p:spPr>
          <a:xfrm>
            <a:off x="1521139" y="76200"/>
            <a:ext cx="15245722" cy="1743075"/>
          </a:xfrm>
          <a:prstGeom prst="rect">
            <a:avLst/>
          </a:prstGeom>
        </p:spPr>
        <p:txBody>
          <a:bodyPr lIns="0" tIns="0" rIns="0" bIns="0" rtlCol="0" anchor="t">
            <a:spAutoFit/>
          </a:bodyPr>
          <a:lstStyle/>
          <a:p>
            <a:pPr algn="ctr">
              <a:lnSpc>
                <a:spcPts val="6237"/>
              </a:lnSpc>
            </a:pPr>
            <a:r>
              <a:rPr lang="en-US" sz="5198">
                <a:solidFill>
                  <a:srgbClr val="FFFDFC"/>
                </a:solidFill>
                <a:latin typeface="Agrandir Bold"/>
              </a:rPr>
              <a:t>“’Greening” Occupations with Significant Employment in California</a:t>
            </a:r>
          </a:p>
        </p:txBody>
      </p:sp>
      <p:sp>
        <p:nvSpPr>
          <p:cNvPr id="5" name="TextBox 5"/>
          <p:cNvSpPr txBox="1"/>
          <p:nvPr/>
        </p:nvSpPr>
        <p:spPr>
          <a:xfrm>
            <a:off x="261032" y="9587677"/>
            <a:ext cx="15094706" cy="436245"/>
          </a:xfrm>
          <a:prstGeom prst="rect">
            <a:avLst/>
          </a:prstGeom>
        </p:spPr>
        <p:txBody>
          <a:bodyPr lIns="0" tIns="0" rIns="0" bIns="0" rtlCol="0" anchor="t">
            <a:spAutoFit/>
          </a:bodyPr>
          <a:lstStyle/>
          <a:p>
            <a:pPr>
              <a:lnSpc>
                <a:spcPts val="1679"/>
              </a:lnSpc>
              <a:spcBef>
                <a:spcPct val="0"/>
              </a:spcBef>
            </a:pPr>
            <a:r>
              <a:rPr lang="en-US" sz="1200">
                <a:solidFill>
                  <a:srgbClr val="FFFDFC"/>
                </a:solidFill>
                <a:latin typeface="Agrandir"/>
              </a:rPr>
              <a:t>Source: Lightcast™. 2023.3 data run. Includes QCEW employees, Non-QCEW employees, and Self-employed. Note: *Green New &amp; Emerging occupations listed at 6-digit SOC level. Further research needed here to understand specific roles and job titles within the Green New &amp; Emerging occupational category. Complied by the North Far North Center of Excellence for Labor Market Research.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0325F"/>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00AC7C"/>
            </a:solidFill>
            <a:prstDash val="solid"/>
            <a:headEnd type="none" w="sm" len="sm"/>
            <a:tailEnd type="none" w="sm" len="sm"/>
          </a:ln>
        </p:spPr>
      </p:sp>
      <p:sp>
        <p:nvSpPr>
          <p:cNvPr id="3" name="Freeform 3"/>
          <p:cNvSpPr/>
          <p:nvPr/>
        </p:nvSpPr>
        <p:spPr>
          <a:xfrm>
            <a:off x="1028700" y="139175"/>
            <a:ext cx="1895506" cy="1585088"/>
          </a:xfrm>
          <a:custGeom>
            <a:avLst/>
            <a:gdLst/>
            <a:ahLst/>
            <a:cxnLst/>
            <a:rect l="l" t="t" r="r" b="b"/>
            <a:pathLst>
              <a:path w="1895506" h="1585088">
                <a:moveTo>
                  <a:pt x="0" y="0"/>
                </a:moveTo>
                <a:lnTo>
                  <a:pt x="1895506" y="0"/>
                </a:lnTo>
                <a:lnTo>
                  <a:pt x="1895506" y="1585088"/>
                </a:lnTo>
                <a:lnTo>
                  <a:pt x="0" y="1585088"/>
                </a:lnTo>
                <a:lnTo>
                  <a:pt x="0" y="0"/>
                </a:lnTo>
                <a:close/>
              </a:path>
            </a:pathLst>
          </a:custGeom>
          <a:blipFill>
            <a:blip r:embed="rId3"/>
            <a:stretch>
              <a:fillRect/>
            </a:stretch>
          </a:blipFill>
        </p:spPr>
      </p:sp>
      <p:sp>
        <p:nvSpPr>
          <p:cNvPr id="4" name="Freeform 4"/>
          <p:cNvSpPr/>
          <p:nvPr/>
        </p:nvSpPr>
        <p:spPr>
          <a:xfrm>
            <a:off x="14477908" y="364948"/>
            <a:ext cx="3374060" cy="1161046"/>
          </a:xfrm>
          <a:custGeom>
            <a:avLst/>
            <a:gdLst/>
            <a:ahLst/>
            <a:cxnLst/>
            <a:rect l="l" t="t" r="r" b="b"/>
            <a:pathLst>
              <a:path w="3374060" h="1161046">
                <a:moveTo>
                  <a:pt x="0" y="0"/>
                </a:moveTo>
                <a:lnTo>
                  <a:pt x="3374060" y="0"/>
                </a:lnTo>
                <a:lnTo>
                  <a:pt x="3374060" y="1161046"/>
                </a:lnTo>
                <a:lnTo>
                  <a:pt x="0" y="1161046"/>
                </a:lnTo>
                <a:lnTo>
                  <a:pt x="0" y="0"/>
                </a:lnTo>
                <a:close/>
              </a:path>
            </a:pathLst>
          </a:custGeom>
          <a:blipFill>
            <a:blip r:embed="rId4"/>
            <a:stretch>
              <a:fillRect/>
            </a:stretch>
          </a:blipFill>
        </p:spPr>
      </p:sp>
      <p:sp>
        <p:nvSpPr>
          <p:cNvPr id="5" name="Freeform 5"/>
          <p:cNvSpPr/>
          <p:nvPr/>
        </p:nvSpPr>
        <p:spPr>
          <a:xfrm>
            <a:off x="1028700" y="3799456"/>
            <a:ext cx="7282980" cy="5462235"/>
          </a:xfrm>
          <a:custGeom>
            <a:avLst/>
            <a:gdLst/>
            <a:ahLst/>
            <a:cxnLst/>
            <a:rect l="l" t="t" r="r" b="b"/>
            <a:pathLst>
              <a:path w="7282980" h="5462235">
                <a:moveTo>
                  <a:pt x="0" y="0"/>
                </a:moveTo>
                <a:lnTo>
                  <a:pt x="7282980" y="0"/>
                </a:lnTo>
                <a:lnTo>
                  <a:pt x="7282980" y="5462235"/>
                </a:lnTo>
                <a:lnTo>
                  <a:pt x="0" y="5462235"/>
                </a:lnTo>
                <a:lnTo>
                  <a:pt x="0" y="0"/>
                </a:lnTo>
                <a:close/>
              </a:path>
            </a:pathLst>
          </a:custGeom>
          <a:blipFill>
            <a:blip r:embed="rId5"/>
            <a:stretch>
              <a:fillRect/>
            </a:stretch>
          </a:blipFill>
        </p:spPr>
      </p:sp>
      <p:sp>
        <p:nvSpPr>
          <p:cNvPr id="6" name="Freeform 6"/>
          <p:cNvSpPr/>
          <p:nvPr/>
        </p:nvSpPr>
        <p:spPr>
          <a:xfrm>
            <a:off x="9916695" y="3754737"/>
            <a:ext cx="7342605" cy="5506954"/>
          </a:xfrm>
          <a:custGeom>
            <a:avLst/>
            <a:gdLst/>
            <a:ahLst/>
            <a:cxnLst/>
            <a:rect l="l" t="t" r="r" b="b"/>
            <a:pathLst>
              <a:path w="7342605" h="5506954">
                <a:moveTo>
                  <a:pt x="0" y="0"/>
                </a:moveTo>
                <a:lnTo>
                  <a:pt x="7342605" y="0"/>
                </a:lnTo>
                <a:lnTo>
                  <a:pt x="7342605" y="5506954"/>
                </a:lnTo>
                <a:lnTo>
                  <a:pt x="0" y="5506954"/>
                </a:lnTo>
                <a:lnTo>
                  <a:pt x="0" y="0"/>
                </a:lnTo>
                <a:close/>
              </a:path>
            </a:pathLst>
          </a:custGeom>
          <a:blipFill>
            <a:blip r:embed="rId6"/>
            <a:stretch>
              <a:fillRect/>
            </a:stretch>
          </a:blipFill>
        </p:spPr>
      </p:sp>
      <p:sp>
        <p:nvSpPr>
          <p:cNvPr id="7" name="TextBox 7"/>
          <p:cNvSpPr txBox="1"/>
          <p:nvPr/>
        </p:nvSpPr>
        <p:spPr>
          <a:xfrm>
            <a:off x="1525478" y="1973777"/>
            <a:ext cx="15237044" cy="1217081"/>
          </a:xfrm>
          <a:prstGeom prst="rect">
            <a:avLst/>
          </a:prstGeom>
        </p:spPr>
        <p:txBody>
          <a:bodyPr lIns="0" tIns="0" rIns="0" bIns="0" rtlCol="0" anchor="t">
            <a:spAutoFit/>
          </a:bodyPr>
          <a:lstStyle/>
          <a:p>
            <a:pPr algn="ctr">
              <a:lnSpc>
                <a:spcPts val="8516"/>
              </a:lnSpc>
            </a:pPr>
            <a:r>
              <a:rPr lang="en-US" sz="6083">
                <a:solidFill>
                  <a:srgbClr val="FFFDFC"/>
                </a:solidFill>
                <a:latin typeface="Agrandir Bold"/>
              </a:rPr>
              <a:t> What does this mean for our region?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325F"/>
        </a:solidFill>
        <a:effectLst/>
      </p:bgPr>
    </p:bg>
    <p:spTree>
      <p:nvGrpSpPr>
        <p:cNvPr id="1" name=""/>
        <p:cNvGrpSpPr/>
        <p:nvPr/>
      </p:nvGrpSpPr>
      <p:grpSpPr>
        <a:xfrm>
          <a:off x="0" y="0"/>
          <a:ext cx="0" cy="0"/>
          <a:chOff x="0" y="0"/>
          <a:chExt cx="0" cy="0"/>
        </a:xfrm>
      </p:grpSpPr>
      <p:sp>
        <p:nvSpPr>
          <p:cNvPr id="2" name="Freeform 2"/>
          <p:cNvSpPr/>
          <p:nvPr/>
        </p:nvSpPr>
        <p:spPr>
          <a:xfrm>
            <a:off x="1626046" y="2027993"/>
            <a:ext cx="2873509" cy="2632853"/>
          </a:xfrm>
          <a:custGeom>
            <a:avLst/>
            <a:gdLst/>
            <a:ahLst/>
            <a:cxnLst/>
            <a:rect l="l" t="t" r="r" b="b"/>
            <a:pathLst>
              <a:path w="2873509" h="2632853">
                <a:moveTo>
                  <a:pt x="0" y="0"/>
                </a:moveTo>
                <a:lnTo>
                  <a:pt x="2873509" y="0"/>
                </a:lnTo>
                <a:lnTo>
                  <a:pt x="2873509" y="2632853"/>
                </a:lnTo>
                <a:lnTo>
                  <a:pt x="0" y="26328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6852723" y="2328388"/>
            <a:ext cx="2305611" cy="2305611"/>
          </a:xfrm>
          <a:custGeom>
            <a:avLst/>
            <a:gdLst/>
            <a:ahLst/>
            <a:cxnLst/>
            <a:rect l="l" t="t" r="r" b="b"/>
            <a:pathLst>
              <a:path w="2305611" h="2305611">
                <a:moveTo>
                  <a:pt x="0" y="0"/>
                </a:moveTo>
                <a:lnTo>
                  <a:pt x="2305611" y="0"/>
                </a:lnTo>
                <a:lnTo>
                  <a:pt x="2305611" y="2305611"/>
                </a:lnTo>
                <a:lnTo>
                  <a:pt x="0" y="23056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1783164" y="6105352"/>
            <a:ext cx="2559274" cy="2200976"/>
          </a:xfrm>
          <a:custGeom>
            <a:avLst/>
            <a:gdLst/>
            <a:ahLst/>
            <a:cxnLst/>
            <a:rect l="l" t="t" r="r" b="b"/>
            <a:pathLst>
              <a:path w="2559274" h="2200976">
                <a:moveTo>
                  <a:pt x="0" y="0"/>
                </a:moveTo>
                <a:lnTo>
                  <a:pt x="2559274" y="0"/>
                </a:lnTo>
                <a:lnTo>
                  <a:pt x="2559274" y="2200976"/>
                </a:lnTo>
                <a:lnTo>
                  <a:pt x="0" y="22009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6988991" y="6070043"/>
            <a:ext cx="2033076" cy="2271593"/>
          </a:xfrm>
          <a:custGeom>
            <a:avLst/>
            <a:gdLst/>
            <a:ahLst/>
            <a:cxnLst/>
            <a:rect l="l" t="t" r="r" b="b"/>
            <a:pathLst>
              <a:path w="2033076" h="2271593">
                <a:moveTo>
                  <a:pt x="0" y="0"/>
                </a:moveTo>
                <a:lnTo>
                  <a:pt x="2033075" y="0"/>
                </a:lnTo>
                <a:lnTo>
                  <a:pt x="2033075" y="2271593"/>
                </a:lnTo>
                <a:lnTo>
                  <a:pt x="0" y="22715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TextBox 6"/>
          <p:cNvSpPr txBox="1"/>
          <p:nvPr/>
        </p:nvSpPr>
        <p:spPr>
          <a:xfrm>
            <a:off x="1410818" y="4964205"/>
            <a:ext cx="3519782" cy="609253"/>
          </a:xfrm>
          <a:prstGeom prst="rect">
            <a:avLst/>
          </a:prstGeom>
        </p:spPr>
        <p:txBody>
          <a:bodyPr lIns="0" tIns="0" rIns="0" bIns="0" rtlCol="0" anchor="t">
            <a:spAutoFit/>
          </a:bodyPr>
          <a:lstStyle/>
          <a:p>
            <a:pPr algn="ctr">
              <a:lnSpc>
                <a:spcPts val="4236"/>
              </a:lnSpc>
            </a:pPr>
            <a:r>
              <a:rPr lang="en-US" sz="3025">
                <a:solidFill>
                  <a:srgbClr val="C605EC"/>
                </a:solidFill>
                <a:latin typeface="Agrandir Bold"/>
              </a:rPr>
              <a:t>High Quality Jobs</a:t>
            </a:r>
          </a:p>
        </p:txBody>
      </p:sp>
      <p:sp>
        <p:nvSpPr>
          <p:cNvPr id="7" name="TextBox 7"/>
          <p:cNvSpPr txBox="1"/>
          <p:nvPr/>
        </p:nvSpPr>
        <p:spPr>
          <a:xfrm>
            <a:off x="6379829" y="4998948"/>
            <a:ext cx="3303966" cy="609253"/>
          </a:xfrm>
          <a:prstGeom prst="rect">
            <a:avLst/>
          </a:prstGeom>
        </p:spPr>
        <p:txBody>
          <a:bodyPr lIns="0" tIns="0" rIns="0" bIns="0" rtlCol="0" anchor="t">
            <a:spAutoFit/>
          </a:bodyPr>
          <a:lstStyle/>
          <a:p>
            <a:pPr algn="ctr">
              <a:lnSpc>
                <a:spcPts val="4236"/>
              </a:lnSpc>
            </a:pPr>
            <a:r>
              <a:rPr lang="en-US" sz="3025">
                <a:solidFill>
                  <a:srgbClr val="C605EC"/>
                </a:solidFill>
                <a:latin typeface="Agrandir Bold"/>
              </a:rPr>
              <a:t>Equity-centered</a:t>
            </a:r>
          </a:p>
        </p:txBody>
      </p:sp>
      <p:sp>
        <p:nvSpPr>
          <p:cNvPr id="8" name="TextBox 8"/>
          <p:cNvSpPr txBox="1"/>
          <p:nvPr/>
        </p:nvSpPr>
        <p:spPr>
          <a:xfrm>
            <a:off x="950893" y="8808335"/>
            <a:ext cx="4439631" cy="625457"/>
          </a:xfrm>
          <a:prstGeom prst="rect">
            <a:avLst/>
          </a:prstGeom>
        </p:spPr>
        <p:txBody>
          <a:bodyPr lIns="0" tIns="0" rIns="0" bIns="0" rtlCol="0" anchor="t">
            <a:spAutoFit/>
          </a:bodyPr>
          <a:lstStyle/>
          <a:p>
            <a:pPr algn="ctr">
              <a:lnSpc>
                <a:spcPts val="4376"/>
              </a:lnSpc>
            </a:pPr>
            <a:r>
              <a:rPr lang="en-US" sz="3125">
                <a:solidFill>
                  <a:srgbClr val="C605EC"/>
                </a:solidFill>
                <a:latin typeface="Agrandir Bold"/>
              </a:rPr>
              <a:t>Low carbon transition</a:t>
            </a:r>
          </a:p>
        </p:txBody>
      </p:sp>
      <p:sp>
        <p:nvSpPr>
          <p:cNvPr id="9" name="TextBox 9"/>
          <p:cNvSpPr txBox="1"/>
          <p:nvPr/>
        </p:nvSpPr>
        <p:spPr>
          <a:xfrm>
            <a:off x="6028505" y="8808335"/>
            <a:ext cx="4273833" cy="609253"/>
          </a:xfrm>
          <a:prstGeom prst="rect">
            <a:avLst/>
          </a:prstGeom>
        </p:spPr>
        <p:txBody>
          <a:bodyPr lIns="0" tIns="0" rIns="0" bIns="0" rtlCol="0" anchor="t">
            <a:spAutoFit/>
          </a:bodyPr>
          <a:lstStyle/>
          <a:p>
            <a:pPr algn="ctr">
              <a:lnSpc>
                <a:spcPts val="4236"/>
              </a:lnSpc>
            </a:pPr>
            <a:r>
              <a:rPr lang="en-US" sz="3025">
                <a:solidFill>
                  <a:srgbClr val="C605EC"/>
                </a:solidFill>
                <a:latin typeface="Agrandir Bold"/>
              </a:rPr>
              <a:t>Catalyze Investments</a:t>
            </a:r>
          </a:p>
        </p:txBody>
      </p:sp>
      <p:sp>
        <p:nvSpPr>
          <p:cNvPr id="10" name="Freeform 10"/>
          <p:cNvSpPr/>
          <p:nvPr/>
        </p:nvSpPr>
        <p:spPr>
          <a:xfrm>
            <a:off x="1028700" y="139175"/>
            <a:ext cx="1895506" cy="1585088"/>
          </a:xfrm>
          <a:custGeom>
            <a:avLst/>
            <a:gdLst/>
            <a:ahLst/>
            <a:cxnLst/>
            <a:rect l="l" t="t" r="r" b="b"/>
            <a:pathLst>
              <a:path w="1895506" h="1585088">
                <a:moveTo>
                  <a:pt x="0" y="0"/>
                </a:moveTo>
                <a:lnTo>
                  <a:pt x="1895506" y="0"/>
                </a:lnTo>
                <a:lnTo>
                  <a:pt x="1895506" y="1585088"/>
                </a:lnTo>
                <a:lnTo>
                  <a:pt x="0" y="1585088"/>
                </a:lnTo>
                <a:lnTo>
                  <a:pt x="0" y="0"/>
                </a:lnTo>
                <a:close/>
              </a:path>
            </a:pathLst>
          </a:custGeom>
          <a:blipFill>
            <a:blip r:embed="rId11"/>
            <a:stretch>
              <a:fillRect/>
            </a:stretch>
          </a:blipFill>
        </p:spPr>
      </p:sp>
      <p:sp>
        <p:nvSpPr>
          <p:cNvPr id="11" name="Freeform 11"/>
          <p:cNvSpPr/>
          <p:nvPr/>
        </p:nvSpPr>
        <p:spPr>
          <a:xfrm>
            <a:off x="14461167" y="448020"/>
            <a:ext cx="3374975" cy="1161361"/>
          </a:xfrm>
          <a:custGeom>
            <a:avLst/>
            <a:gdLst/>
            <a:ahLst/>
            <a:cxnLst/>
            <a:rect l="l" t="t" r="r" b="b"/>
            <a:pathLst>
              <a:path w="3374975" h="1161361">
                <a:moveTo>
                  <a:pt x="0" y="0"/>
                </a:moveTo>
                <a:lnTo>
                  <a:pt x="3374975" y="0"/>
                </a:lnTo>
                <a:lnTo>
                  <a:pt x="3374975" y="1161360"/>
                </a:lnTo>
                <a:lnTo>
                  <a:pt x="0" y="1161360"/>
                </a:lnTo>
                <a:lnTo>
                  <a:pt x="0" y="0"/>
                </a:lnTo>
                <a:close/>
              </a:path>
            </a:pathLst>
          </a:custGeom>
          <a:blipFill>
            <a:blip r:embed="rId12"/>
            <a:stretch>
              <a:fillRect/>
            </a:stretch>
          </a:blipFill>
        </p:spPr>
      </p:sp>
      <p:sp>
        <p:nvSpPr>
          <p:cNvPr id="12" name="TextBox 12"/>
          <p:cNvSpPr txBox="1"/>
          <p:nvPr/>
        </p:nvSpPr>
        <p:spPr>
          <a:xfrm>
            <a:off x="1291741" y="580193"/>
            <a:ext cx="15704519" cy="923925"/>
          </a:xfrm>
          <a:prstGeom prst="rect">
            <a:avLst/>
          </a:prstGeom>
        </p:spPr>
        <p:txBody>
          <a:bodyPr lIns="0" tIns="0" rIns="0" bIns="0" rtlCol="0" anchor="t">
            <a:spAutoFit/>
          </a:bodyPr>
          <a:lstStyle/>
          <a:p>
            <a:pPr algn="ctr">
              <a:lnSpc>
                <a:spcPts val="6120"/>
              </a:lnSpc>
            </a:pPr>
            <a:r>
              <a:rPr lang="en-US" sz="5100">
                <a:solidFill>
                  <a:srgbClr val="FFFDFC"/>
                </a:solidFill>
                <a:latin typeface="Agrandir Bold"/>
              </a:rPr>
              <a:t>California Jobs First (CERF)</a:t>
            </a:r>
          </a:p>
        </p:txBody>
      </p:sp>
      <p:sp>
        <p:nvSpPr>
          <p:cNvPr id="13" name="AutoShape 13"/>
          <p:cNvSpPr/>
          <p:nvPr/>
        </p:nvSpPr>
        <p:spPr>
          <a:xfrm>
            <a:off x="1028700" y="1766055"/>
            <a:ext cx="16230600" cy="0"/>
          </a:xfrm>
          <a:prstGeom prst="line">
            <a:avLst/>
          </a:prstGeom>
          <a:ln w="28575" cap="flat">
            <a:solidFill>
              <a:srgbClr val="00AC7C"/>
            </a:solidFill>
            <a:prstDash val="solid"/>
            <a:headEnd type="none" w="sm" len="sm"/>
            <a:tailEnd type="none" w="sm" len="sm"/>
          </a:ln>
        </p:spPr>
      </p:sp>
      <p:sp>
        <p:nvSpPr>
          <p:cNvPr id="14" name="TextBox 14"/>
          <p:cNvSpPr txBox="1"/>
          <p:nvPr/>
        </p:nvSpPr>
        <p:spPr>
          <a:xfrm>
            <a:off x="10497046" y="4991100"/>
            <a:ext cx="2576959" cy="2282863"/>
          </a:xfrm>
          <a:prstGeom prst="rect">
            <a:avLst/>
          </a:prstGeom>
        </p:spPr>
        <p:txBody>
          <a:bodyPr lIns="0" tIns="0" rIns="0" bIns="0" rtlCol="0" anchor="t">
            <a:spAutoFit/>
          </a:bodyPr>
          <a:lstStyle/>
          <a:p>
            <a:pPr marL="674361" lvl="1" indent="-337180">
              <a:lnSpc>
                <a:spcPts val="4372"/>
              </a:lnSpc>
              <a:buFont typeface="Arial"/>
              <a:buChar char="•"/>
            </a:pPr>
            <a:r>
              <a:rPr lang="en-US" sz="3123">
                <a:solidFill>
                  <a:srgbClr val="FFFFFF"/>
                </a:solidFill>
                <a:latin typeface="Agrandir Bold"/>
              </a:rPr>
              <a:t>Colusa</a:t>
            </a:r>
          </a:p>
          <a:p>
            <a:pPr marL="674361" lvl="1" indent="-337180">
              <a:lnSpc>
                <a:spcPts val="4372"/>
              </a:lnSpc>
              <a:buFont typeface="Arial"/>
              <a:buChar char="•"/>
            </a:pPr>
            <a:r>
              <a:rPr lang="en-US" sz="3123">
                <a:solidFill>
                  <a:srgbClr val="FFFFFF"/>
                </a:solidFill>
                <a:latin typeface="Agrandir Bold"/>
              </a:rPr>
              <a:t>El Dorado</a:t>
            </a:r>
          </a:p>
          <a:p>
            <a:pPr marL="674361" lvl="1" indent="-337180">
              <a:lnSpc>
                <a:spcPts val="4372"/>
              </a:lnSpc>
              <a:buFont typeface="Arial"/>
              <a:buChar char="•"/>
            </a:pPr>
            <a:r>
              <a:rPr lang="en-US" sz="3123">
                <a:solidFill>
                  <a:srgbClr val="FFFFFF"/>
                </a:solidFill>
                <a:latin typeface="Agrandir Bold"/>
              </a:rPr>
              <a:t>Nevada</a:t>
            </a:r>
          </a:p>
          <a:p>
            <a:pPr marL="674361" lvl="1" indent="-337180">
              <a:lnSpc>
                <a:spcPts val="4372"/>
              </a:lnSpc>
              <a:buFont typeface="Arial"/>
              <a:buChar char="•"/>
            </a:pPr>
            <a:r>
              <a:rPr lang="en-US" sz="3123">
                <a:solidFill>
                  <a:srgbClr val="FFFFFF"/>
                </a:solidFill>
                <a:latin typeface="Agrandir Bold"/>
              </a:rPr>
              <a:t>Placer</a:t>
            </a:r>
          </a:p>
        </p:txBody>
      </p:sp>
      <p:sp>
        <p:nvSpPr>
          <p:cNvPr id="15" name="TextBox 15"/>
          <p:cNvSpPr txBox="1"/>
          <p:nvPr/>
        </p:nvSpPr>
        <p:spPr>
          <a:xfrm>
            <a:off x="13519947" y="4991011"/>
            <a:ext cx="3138488" cy="2282952"/>
          </a:xfrm>
          <a:prstGeom prst="rect">
            <a:avLst/>
          </a:prstGeom>
        </p:spPr>
        <p:txBody>
          <a:bodyPr lIns="0" tIns="0" rIns="0" bIns="0" rtlCol="0" anchor="t">
            <a:spAutoFit/>
          </a:bodyPr>
          <a:lstStyle/>
          <a:p>
            <a:pPr marL="673605" lvl="1" indent="-336802">
              <a:lnSpc>
                <a:spcPts val="4367"/>
              </a:lnSpc>
              <a:buFont typeface="Arial"/>
              <a:buChar char="•"/>
            </a:pPr>
            <a:r>
              <a:rPr lang="en-US" sz="3119">
                <a:solidFill>
                  <a:srgbClr val="FFFFFF"/>
                </a:solidFill>
                <a:latin typeface="Agrandir Bold"/>
              </a:rPr>
              <a:t>Sacramento</a:t>
            </a:r>
          </a:p>
          <a:p>
            <a:pPr marL="673605" lvl="1" indent="-336802">
              <a:lnSpc>
                <a:spcPts val="4367"/>
              </a:lnSpc>
              <a:buFont typeface="Arial"/>
              <a:buChar char="•"/>
            </a:pPr>
            <a:r>
              <a:rPr lang="en-US" sz="3119">
                <a:solidFill>
                  <a:srgbClr val="FFFFFF"/>
                </a:solidFill>
                <a:latin typeface="Agrandir Bold"/>
              </a:rPr>
              <a:t>Sutter</a:t>
            </a:r>
          </a:p>
          <a:p>
            <a:pPr marL="673605" lvl="1" indent="-336802">
              <a:lnSpc>
                <a:spcPts val="4367"/>
              </a:lnSpc>
              <a:buFont typeface="Arial"/>
              <a:buChar char="•"/>
            </a:pPr>
            <a:r>
              <a:rPr lang="en-US" sz="3119">
                <a:solidFill>
                  <a:srgbClr val="FFFFFF"/>
                </a:solidFill>
                <a:latin typeface="Agrandir Bold"/>
              </a:rPr>
              <a:t>Yolo</a:t>
            </a:r>
          </a:p>
          <a:p>
            <a:pPr marL="673605" lvl="1" indent="-336802">
              <a:lnSpc>
                <a:spcPts val="4367"/>
              </a:lnSpc>
              <a:buFont typeface="Arial"/>
              <a:buChar char="•"/>
            </a:pPr>
            <a:r>
              <a:rPr lang="en-US" sz="3119">
                <a:solidFill>
                  <a:srgbClr val="FFFFFF"/>
                </a:solidFill>
                <a:latin typeface="Agrandir Bold"/>
              </a:rPr>
              <a:t>Yuba</a:t>
            </a:r>
          </a:p>
        </p:txBody>
      </p:sp>
      <p:sp>
        <p:nvSpPr>
          <p:cNvPr id="16" name="TextBox 16"/>
          <p:cNvSpPr txBox="1"/>
          <p:nvPr/>
        </p:nvSpPr>
        <p:spPr>
          <a:xfrm>
            <a:off x="11785525" y="3874560"/>
            <a:ext cx="3835475" cy="651973"/>
          </a:xfrm>
          <a:prstGeom prst="rect">
            <a:avLst/>
          </a:prstGeom>
        </p:spPr>
        <p:txBody>
          <a:bodyPr wrap="square" lIns="0" tIns="0" rIns="0" bIns="0" rtlCol="0" anchor="t">
            <a:spAutoFit/>
          </a:bodyPr>
          <a:lstStyle/>
          <a:p>
            <a:pPr algn="ctr">
              <a:lnSpc>
                <a:spcPts val="5389"/>
              </a:lnSpc>
            </a:pPr>
            <a:r>
              <a:rPr lang="en-US" sz="3849" dirty="0">
                <a:solidFill>
                  <a:srgbClr val="FFFFFF"/>
                </a:solidFill>
                <a:latin typeface="Agrandir Bold"/>
              </a:rPr>
              <a:t>Capital Region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E6D1"/>
        </a:solidFill>
        <a:effectLst/>
      </p:bgPr>
    </p:bg>
    <p:spTree>
      <p:nvGrpSpPr>
        <p:cNvPr id="1" name=""/>
        <p:cNvGrpSpPr/>
        <p:nvPr/>
      </p:nvGrpSpPr>
      <p:grpSpPr>
        <a:xfrm>
          <a:off x="0" y="0"/>
          <a:ext cx="0" cy="0"/>
          <a:chOff x="0" y="0"/>
          <a:chExt cx="0" cy="0"/>
        </a:xfrm>
      </p:grpSpPr>
      <p:sp>
        <p:nvSpPr>
          <p:cNvPr id="2" name="Freeform 2"/>
          <p:cNvSpPr/>
          <p:nvPr/>
        </p:nvSpPr>
        <p:spPr>
          <a:xfrm>
            <a:off x="0" y="-1457783"/>
            <a:ext cx="18288000" cy="13202567"/>
          </a:xfrm>
          <a:custGeom>
            <a:avLst/>
            <a:gdLst/>
            <a:ahLst/>
            <a:cxnLst/>
            <a:rect l="l" t="t" r="r" b="b"/>
            <a:pathLst>
              <a:path w="18288000" h="13202567">
                <a:moveTo>
                  <a:pt x="0" y="0"/>
                </a:moveTo>
                <a:lnTo>
                  <a:pt x="18288000" y="0"/>
                </a:lnTo>
                <a:lnTo>
                  <a:pt x="18288000" y="13202566"/>
                </a:lnTo>
                <a:lnTo>
                  <a:pt x="0" y="13202566"/>
                </a:lnTo>
                <a:lnTo>
                  <a:pt x="0" y="0"/>
                </a:lnTo>
                <a:close/>
              </a:path>
            </a:pathLst>
          </a:custGeom>
          <a:blipFill>
            <a:blip r:embed="rId3"/>
            <a:stretch>
              <a:fillRect/>
            </a:stretch>
          </a:blipFill>
        </p:spPr>
      </p:sp>
      <p:sp>
        <p:nvSpPr>
          <p:cNvPr id="3" name="Freeform 3"/>
          <p:cNvSpPr/>
          <p:nvPr/>
        </p:nvSpPr>
        <p:spPr>
          <a:xfrm>
            <a:off x="152400" y="-1305383"/>
            <a:ext cx="18288000" cy="13202567"/>
          </a:xfrm>
          <a:custGeom>
            <a:avLst/>
            <a:gdLst/>
            <a:ahLst/>
            <a:cxnLst/>
            <a:rect l="l" t="t" r="r" b="b"/>
            <a:pathLst>
              <a:path w="18288000" h="13202567">
                <a:moveTo>
                  <a:pt x="0" y="0"/>
                </a:moveTo>
                <a:lnTo>
                  <a:pt x="18288000" y="0"/>
                </a:lnTo>
                <a:lnTo>
                  <a:pt x="18288000" y="13202566"/>
                </a:lnTo>
                <a:lnTo>
                  <a:pt x="0" y="13202566"/>
                </a:lnTo>
                <a:lnTo>
                  <a:pt x="0" y="0"/>
                </a:lnTo>
                <a:close/>
              </a:path>
            </a:pathLst>
          </a:custGeom>
          <a:blipFill>
            <a:blip r:embed="rId3"/>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0325F"/>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00AC7C"/>
            </a:solidFill>
            <a:prstDash val="solid"/>
            <a:headEnd type="none" w="sm" len="sm"/>
            <a:tailEnd type="none" w="sm" len="sm"/>
          </a:ln>
        </p:spPr>
      </p:sp>
      <p:sp>
        <p:nvSpPr>
          <p:cNvPr id="3" name="Freeform 3"/>
          <p:cNvSpPr/>
          <p:nvPr/>
        </p:nvSpPr>
        <p:spPr>
          <a:xfrm>
            <a:off x="1028700" y="139175"/>
            <a:ext cx="1895506" cy="1585088"/>
          </a:xfrm>
          <a:custGeom>
            <a:avLst/>
            <a:gdLst/>
            <a:ahLst/>
            <a:cxnLst/>
            <a:rect l="l" t="t" r="r" b="b"/>
            <a:pathLst>
              <a:path w="1895506" h="1585088">
                <a:moveTo>
                  <a:pt x="0" y="0"/>
                </a:moveTo>
                <a:lnTo>
                  <a:pt x="1895506" y="0"/>
                </a:lnTo>
                <a:lnTo>
                  <a:pt x="1895506" y="1585088"/>
                </a:lnTo>
                <a:lnTo>
                  <a:pt x="0" y="1585088"/>
                </a:lnTo>
                <a:lnTo>
                  <a:pt x="0" y="0"/>
                </a:lnTo>
                <a:close/>
              </a:path>
            </a:pathLst>
          </a:custGeom>
          <a:blipFill>
            <a:blip r:embed="rId3"/>
            <a:stretch>
              <a:fillRect/>
            </a:stretch>
          </a:blipFill>
        </p:spPr>
      </p:sp>
      <p:sp>
        <p:nvSpPr>
          <p:cNvPr id="4" name="Freeform 4"/>
          <p:cNvSpPr/>
          <p:nvPr/>
        </p:nvSpPr>
        <p:spPr>
          <a:xfrm>
            <a:off x="14477908" y="364948"/>
            <a:ext cx="3374060" cy="1161046"/>
          </a:xfrm>
          <a:custGeom>
            <a:avLst/>
            <a:gdLst/>
            <a:ahLst/>
            <a:cxnLst/>
            <a:rect l="l" t="t" r="r" b="b"/>
            <a:pathLst>
              <a:path w="3374060" h="1161046">
                <a:moveTo>
                  <a:pt x="0" y="0"/>
                </a:moveTo>
                <a:lnTo>
                  <a:pt x="3374060" y="0"/>
                </a:lnTo>
                <a:lnTo>
                  <a:pt x="3374060" y="1161046"/>
                </a:lnTo>
                <a:lnTo>
                  <a:pt x="0" y="1161046"/>
                </a:lnTo>
                <a:lnTo>
                  <a:pt x="0" y="0"/>
                </a:lnTo>
                <a:close/>
              </a:path>
            </a:pathLst>
          </a:custGeom>
          <a:blipFill>
            <a:blip r:embed="rId4"/>
            <a:stretch>
              <a:fillRect/>
            </a:stretch>
          </a:blipFill>
        </p:spPr>
      </p:sp>
      <p:sp>
        <p:nvSpPr>
          <p:cNvPr id="5" name="TextBox 5"/>
          <p:cNvSpPr txBox="1"/>
          <p:nvPr/>
        </p:nvSpPr>
        <p:spPr>
          <a:xfrm>
            <a:off x="1525478" y="308913"/>
            <a:ext cx="15237044" cy="1217081"/>
          </a:xfrm>
          <a:prstGeom prst="rect">
            <a:avLst/>
          </a:prstGeom>
        </p:spPr>
        <p:txBody>
          <a:bodyPr lIns="0" tIns="0" rIns="0" bIns="0" rtlCol="0" anchor="t">
            <a:spAutoFit/>
          </a:bodyPr>
          <a:lstStyle/>
          <a:p>
            <a:pPr algn="ctr">
              <a:lnSpc>
                <a:spcPts val="8516"/>
              </a:lnSpc>
            </a:pPr>
            <a:r>
              <a:rPr lang="en-US" sz="6083">
                <a:solidFill>
                  <a:srgbClr val="FFFDFC"/>
                </a:solidFill>
                <a:latin typeface="Agrandir Bold"/>
              </a:rPr>
              <a:t> What’s Next?</a:t>
            </a:r>
          </a:p>
        </p:txBody>
      </p:sp>
      <p:sp>
        <p:nvSpPr>
          <p:cNvPr id="6" name="TextBox 6"/>
          <p:cNvSpPr txBox="1"/>
          <p:nvPr/>
        </p:nvSpPr>
        <p:spPr>
          <a:xfrm>
            <a:off x="4149320" y="3560573"/>
            <a:ext cx="12038057" cy="928371"/>
          </a:xfrm>
          <a:prstGeom prst="rect">
            <a:avLst/>
          </a:prstGeom>
        </p:spPr>
        <p:txBody>
          <a:bodyPr lIns="0" tIns="0" rIns="0" bIns="0" rtlCol="0" anchor="t">
            <a:spAutoFit/>
          </a:bodyPr>
          <a:lstStyle/>
          <a:p>
            <a:pPr>
              <a:lnSpc>
                <a:spcPts val="6579"/>
              </a:lnSpc>
            </a:pPr>
            <a:r>
              <a:rPr lang="en-US" sz="4699">
                <a:solidFill>
                  <a:srgbClr val="FFFDFC"/>
                </a:solidFill>
                <a:latin typeface="Agrandir Bold"/>
              </a:rPr>
              <a:t>Stay Engaged</a:t>
            </a:r>
          </a:p>
        </p:txBody>
      </p:sp>
      <p:sp>
        <p:nvSpPr>
          <p:cNvPr id="7" name="Freeform 7"/>
          <p:cNvSpPr/>
          <p:nvPr/>
        </p:nvSpPr>
        <p:spPr>
          <a:xfrm>
            <a:off x="2465271" y="3535795"/>
            <a:ext cx="1420766" cy="1420766"/>
          </a:xfrm>
          <a:custGeom>
            <a:avLst/>
            <a:gdLst/>
            <a:ahLst/>
            <a:cxnLst/>
            <a:rect l="l" t="t" r="r" b="b"/>
            <a:pathLst>
              <a:path w="1420766" h="1420766">
                <a:moveTo>
                  <a:pt x="0" y="0"/>
                </a:moveTo>
                <a:lnTo>
                  <a:pt x="1420766" y="0"/>
                </a:lnTo>
                <a:lnTo>
                  <a:pt x="1420766" y="1420766"/>
                </a:lnTo>
                <a:lnTo>
                  <a:pt x="0" y="14207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4149320" y="5532556"/>
            <a:ext cx="11684990" cy="928370"/>
          </a:xfrm>
          <a:prstGeom prst="rect">
            <a:avLst/>
          </a:prstGeom>
        </p:spPr>
        <p:txBody>
          <a:bodyPr lIns="0" tIns="0" rIns="0" bIns="0" rtlCol="0" anchor="t">
            <a:spAutoFit/>
          </a:bodyPr>
          <a:lstStyle/>
          <a:p>
            <a:pPr>
              <a:lnSpc>
                <a:spcPts val="6580"/>
              </a:lnSpc>
            </a:pPr>
            <a:r>
              <a:rPr lang="en-US" sz="4700">
                <a:solidFill>
                  <a:srgbClr val="FFFDFC"/>
                </a:solidFill>
                <a:latin typeface="Agrandir Bold"/>
              </a:rPr>
              <a:t>Openness and Humility</a:t>
            </a:r>
          </a:p>
        </p:txBody>
      </p:sp>
      <p:sp>
        <p:nvSpPr>
          <p:cNvPr id="9" name="Freeform 9"/>
          <p:cNvSpPr/>
          <p:nvPr/>
        </p:nvSpPr>
        <p:spPr>
          <a:xfrm>
            <a:off x="2462903" y="5480436"/>
            <a:ext cx="1405396" cy="1405396"/>
          </a:xfrm>
          <a:custGeom>
            <a:avLst/>
            <a:gdLst/>
            <a:ahLst/>
            <a:cxnLst/>
            <a:rect l="l" t="t" r="r" b="b"/>
            <a:pathLst>
              <a:path w="1405396" h="1405396">
                <a:moveTo>
                  <a:pt x="0" y="0"/>
                </a:moveTo>
                <a:lnTo>
                  <a:pt x="1405396" y="0"/>
                </a:lnTo>
                <a:lnTo>
                  <a:pt x="1405396" y="1405397"/>
                </a:lnTo>
                <a:lnTo>
                  <a:pt x="0" y="14053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4130270" y="7850190"/>
            <a:ext cx="11684990" cy="928370"/>
          </a:xfrm>
          <a:prstGeom prst="rect">
            <a:avLst/>
          </a:prstGeom>
        </p:spPr>
        <p:txBody>
          <a:bodyPr lIns="0" tIns="0" rIns="0" bIns="0" rtlCol="0" anchor="t">
            <a:spAutoFit/>
          </a:bodyPr>
          <a:lstStyle/>
          <a:p>
            <a:pPr>
              <a:lnSpc>
                <a:spcPts val="6580"/>
              </a:lnSpc>
            </a:pPr>
            <a:r>
              <a:rPr lang="en-US" sz="4700">
                <a:solidFill>
                  <a:srgbClr val="FFFDFC"/>
                </a:solidFill>
                <a:latin typeface="Agrandir Bold"/>
              </a:rPr>
              <a:t>Be an Active Champion</a:t>
            </a:r>
          </a:p>
        </p:txBody>
      </p:sp>
      <p:sp>
        <p:nvSpPr>
          <p:cNvPr id="11" name="Freeform 11"/>
          <p:cNvSpPr/>
          <p:nvPr/>
        </p:nvSpPr>
        <p:spPr>
          <a:xfrm>
            <a:off x="2465271" y="7466858"/>
            <a:ext cx="1409747" cy="1409747"/>
          </a:xfrm>
          <a:custGeom>
            <a:avLst/>
            <a:gdLst/>
            <a:ahLst/>
            <a:cxnLst/>
            <a:rect l="l" t="t" r="r" b="b"/>
            <a:pathLst>
              <a:path w="1409747" h="1409747">
                <a:moveTo>
                  <a:pt x="0" y="0"/>
                </a:moveTo>
                <a:lnTo>
                  <a:pt x="1409747" y="0"/>
                </a:lnTo>
                <a:lnTo>
                  <a:pt x="1409747" y="1409746"/>
                </a:lnTo>
                <a:lnTo>
                  <a:pt x="0" y="140974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TextBox 12"/>
          <p:cNvSpPr txBox="1"/>
          <p:nvPr/>
        </p:nvSpPr>
        <p:spPr>
          <a:xfrm>
            <a:off x="762000" y="1879396"/>
            <a:ext cx="17259300" cy="1365886"/>
          </a:xfrm>
          <a:prstGeom prst="rect">
            <a:avLst/>
          </a:prstGeom>
        </p:spPr>
        <p:txBody>
          <a:bodyPr lIns="0" tIns="0" rIns="0" bIns="0" rtlCol="0" anchor="t">
            <a:spAutoFit/>
          </a:bodyPr>
          <a:lstStyle/>
          <a:p>
            <a:pPr algn="ctr">
              <a:lnSpc>
                <a:spcPts val="5039"/>
              </a:lnSpc>
            </a:pPr>
            <a:r>
              <a:rPr lang="en-US" sz="3599" dirty="0">
                <a:solidFill>
                  <a:srgbClr val="FFFDFC"/>
                </a:solidFill>
                <a:latin typeface="Agrandir Bold"/>
              </a:rPr>
              <a:t>Join us in creating change for our communities. </a:t>
            </a:r>
          </a:p>
          <a:p>
            <a:pPr algn="ctr">
              <a:lnSpc>
                <a:spcPts val="5039"/>
              </a:lnSpc>
            </a:pPr>
            <a:r>
              <a:rPr lang="en-US" sz="3599" dirty="0">
                <a:solidFill>
                  <a:srgbClr val="FFFDFC"/>
                </a:solidFill>
                <a:latin typeface="Agrandir Bold"/>
              </a:rPr>
              <a:t>Together we can uplift our entire region.</a:t>
            </a:r>
          </a:p>
        </p:txBody>
      </p:sp>
      <p:sp>
        <p:nvSpPr>
          <p:cNvPr id="13" name="Freeform 13"/>
          <p:cNvSpPr/>
          <p:nvPr/>
        </p:nvSpPr>
        <p:spPr>
          <a:xfrm>
            <a:off x="13083776" y="4336439"/>
            <a:ext cx="3539679" cy="3539679"/>
          </a:xfrm>
          <a:custGeom>
            <a:avLst/>
            <a:gdLst/>
            <a:ahLst/>
            <a:cxnLst/>
            <a:rect l="l" t="t" r="r" b="b"/>
            <a:pathLst>
              <a:path w="3539679" h="3539679">
                <a:moveTo>
                  <a:pt x="0" y="0"/>
                </a:moveTo>
                <a:lnTo>
                  <a:pt x="3539679" y="0"/>
                </a:lnTo>
                <a:lnTo>
                  <a:pt x="3539679" y="3539679"/>
                </a:lnTo>
                <a:lnTo>
                  <a:pt x="0" y="3539679"/>
                </a:lnTo>
                <a:lnTo>
                  <a:pt x="0" y="0"/>
                </a:lnTo>
                <a:close/>
              </a:path>
            </a:pathLst>
          </a:custGeom>
          <a:blipFill>
            <a:blip r:embed="rId11"/>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325F"/>
        </a:solidFill>
        <a:effectLst/>
      </p:bgPr>
    </p:bg>
    <p:spTree>
      <p:nvGrpSpPr>
        <p:cNvPr id="1" name=""/>
        <p:cNvGrpSpPr/>
        <p:nvPr/>
      </p:nvGrpSpPr>
      <p:grpSpPr>
        <a:xfrm>
          <a:off x="0" y="0"/>
          <a:ext cx="0" cy="0"/>
          <a:chOff x="0" y="0"/>
          <a:chExt cx="0" cy="0"/>
        </a:xfrm>
      </p:grpSpPr>
      <p:sp>
        <p:nvSpPr>
          <p:cNvPr id="2" name="Freeform 2"/>
          <p:cNvSpPr/>
          <p:nvPr/>
        </p:nvSpPr>
        <p:spPr>
          <a:xfrm>
            <a:off x="1028700" y="139175"/>
            <a:ext cx="1895506" cy="1585088"/>
          </a:xfrm>
          <a:custGeom>
            <a:avLst/>
            <a:gdLst/>
            <a:ahLst/>
            <a:cxnLst/>
            <a:rect l="l" t="t" r="r" b="b"/>
            <a:pathLst>
              <a:path w="1895506" h="1585088">
                <a:moveTo>
                  <a:pt x="0" y="0"/>
                </a:moveTo>
                <a:lnTo>
                  <a:pt x="1895506" y="0"/>
                </a:lnTo>
                <a:lnTo>
                  <a:pt x="1895506" y="1585088"/>
                </a:lnTo>
                <a:lnTo>
                  <a:pt x="0" y="1585088"/>
                </a:lnTo>
                <a:lnTo>
                  <a:pt x="0" y="0"/>
                </a:lnTo>
                <a:close/>
              </a:path>
            </a:pathLst>
          </a:custGeom>
          <a:blipFill>
            <a:blip r:embed="rId3"/>
            <a:stretch>
              <a:fillRect/>
            </a:stretch>
          </a:blipFill>
        </p:spPr>
      </p:sp>
      <p:sp>
        <p:nvSpPr>
          <p:cNvPr id="3" name="Freeform 3"/>
          <p:cNvSpPr/>
          <p:nvPr/>
        </p:nvSpPr>
        <p:spPr>
          <a:xfrm>
            <a:off x="14445798" y="351117"/>
            <a:ext cx="3374518" cy="1161203"/>
          </a:xfrm>
          <a:custGeom>
            <a:avLst/>
            <a:gdLst/>
            <a:ahLst/>
            <a:cxnLst/>
            <a:rect l="l" t="t" r="r" b="b"/>
            <a:pathLst>
              <a:path w="3374518" h="1161203">
                <a:moveTo>
                  <a:pt x="0" y="0"/>
                </a:moveTo>
                <a:lnTo>
                  <a:pt x="3374518" y="0"/>
                </a:lnTo>
                <a:lnTo>
                  <a:pt x="3374518" y="1161203"/>
                </a:lnTo>
                <a:lnTo>
                  <a:pt x="0" y="1161203"/>
                </a:lnTo>
                <a:lnTo>
                  <a:pt x="0" y="0"/>
                </a:lnTo>
                <a:close/>
              </a:path>
            </a:pathLst>
          </a:custGeom>
          <a:blipFill>
            <a:blip r:embed="rId4"/>
            <a:stretch>
              <a:fillRect/>
            </a:stretch>
          </a:blipFill>
        </p:spPr>
      </p:sp>
      <p:sp>
        <p:nvSpPr>
          <p:cNvPr id="4" name="AutoShape 4"/>
          <p:cNvSpPr/>
          <p:nvPr/>
        </p:nvSpPr>
        <p:spPr>
          <a:xfrm>
            <a:off x="1028700" y="1766055"/>
            <a:ext cx="16230600" cy="0"/>
          </a:xfrm>
          <a:prstGeom prst="line">
            <a:avLst/>
          </a:prstGeom>
          <a:ln w="28575" cap="flat">
            <a:solidFill>
              <a:srgbClr val="00AC7C"/>
            </a:solidFill>
            <a:prstDash val="solid"/>
            <a:headEnd type="none" w="sm" len="sm"/>
            <a:tailEnd type="none" w="sm" len="sm"/>
          </a:ln>
        </p:spPr>
      </p:sp>
      <p:graphicFrame>
        <p:nvGraphicFramePr>
          <p:cNvPr id="5" name="Table 5"/>
          <p:cNvGraphicFramePr>
            <a:graphicFrameLocks noGrp="1"/>
          </p:cNvGraphicFramePr>
          <p:nvPr/>
        </p:nvGraphicFramePr>
        <p:xfrm>
          <a:off x="5928663" y="2237543"/>
          <a:ext cx="6396113" cy="7267661"/>
        </p:xfrm>
        <a:graphic>
          <a:graphicData uri="http://schemas.openxmlformats.org/drawingml/2006/table">
            <a:tbl>
              <a:tblPr/>
              <a:tblGrid>
                <a:gridCol w="6396113">
                  <a:extLst>
                    <a:ext uri="{9D8B030D-6E8A-4147-A177-3AD203B41FA5}">
                      <a16:colId xmlns:a16="http://schemas.microsoft.com/office/drawing/2014/main" val="20000"/>
                    </a:ext>
                  </a:extLst>
                </a:gridCol>
              </a:tblGrid>
              <a:tr h="1367642">
                <a:tc>
                  <a:txBody>
                    <a:bodyPr/>
                    <a:lstStyle/>
                    <a:p>
                      <a:pPr algn="ctr">
                        <a:lnSpc>
                          <a:spcPts val="5319"/>
                        </a:lnSpc>
                        <a:defRPr/>
                      </a:pPr>
                      <a:r>
                        <a:rPr lang="en-US" sz="3799">
                          <a:solidFill>
                            <a:srgbClr val="FFFDFC"/>
                          </a:solidFill>
                          <a:latin typeface="Agrandir Bold"/>
                        </a:rPr>
                        <a:t>The Challenges</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605EC"/>
                    </a:solidFill>
                  </a:tcPr>
                </a:tc>
                <a:extLst>
                  <a:ext uri="{0D108BD9-81ED-4DB2-BD59-A6C34878D82A}">
                    <a16:rowId xmlns:a16="http://schemas.microsoft.com/office/drawing/2014/main" val="10000"/>
                  </a:ext>
                </a:extLst>
              </a:tr>
              <a:tr h="5900019">
                <a:tc>
                  <a:txBody>
                    <a:bodyPr/>
                    <a:lstStyle/>
                    <a:p>
                      <a:pPr marL="690877" lvl="1" indent="-345439" algn="l">
                        <a:lnSpc>
                          <a:spcPts val="5311"/>
                        </a:lnSpc>
                        <a:buFont typeface="Arial"/>
                        <a:buChar char="•"/>
                        <a:defRPr/>
                      </a:pPr>
                      <a:r>
                        <a:rPr lang="en-US" sz="3199">
                          <a:solidFill>
                            <a:srgbClr val="FFFFFF"/>
                          </a:solidFill>
                          <a:latin typeface="Agrandir Bold"/>
                        </a:rPr>
                        <a:t>Increasing economic disparities across all types of demographics</a:t>
                      </a:r>
                      <a:endParaRPr lang="en-US" sz="1100"/>
                    </a:p>
                    <a:p>
                      <a:pPr>
                        <a:lnSpc>
                          <a:spcPts val="4979"/>
                        </a:lnSpc>
                      </a:pPr>
                      <a:endParaRPr lang="en-US" sz="1100"/>
                    </a:p>
                    <a:p>
                      <a:pPr marL="690877" lvl="1" indent="-345439" algn="l">
                        <a:lnSpc>
                          <a:spcPts val="5311"/>
                        </a:lnSpc>
                        <a:buFont typeface="Arial"/>
                        <a:buChar char="•"/>
                      </a:pPr>
                      <a:r>
                        <a:rPr lang="en-US" sz="3199">
                          <a:solidFill>
                            <a:srgbClr val="FFFFFF"/>
                          </a:solidFill>
                          <a:latin typeface="Agrandir Bold"/>
                        </a:rPr>
                        <a:t>Increasing negative impacts to environment and health due to  climate crisis</a:t>
                      </a: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Freeform 6"/>
          <p:cNvSpPr/>
          <p:nvPr/>
        </p:nvSpPr>
        <p:spPr>
          <a:xfrm>
            <a:off x="800438" y="4921108"/>
            <a:ext cx="4247535" cy="411480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3095595" y="4698715"/>
            <a:ext cx="4163705" cy="4337192"/>
          </a:xfrm>
          <a:custGeom>
            <a:avLst/>
            <a:gdLst/>
            <a:ahLst/>
            <a:cxnLst/>
            <a:rect l="l" t="t" r="r" b="b"/>
            <a:pathLst>
              <a:path w="4163705" h="4337192">
                <a:moveTo>
                  <a:pt x="0" y="0"/>
                </a:moveTo>
                <a:lnTo>
                  <a:pt x="4163705" y="0"/>
                </a:lnTo>
                <a:lnTo>
                  <a:pt x="4163705" y="4337193"/>
                </a:lnTo>
                <a:lnTo>
                  <a:pt x="0" y="433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1291741" y="490538"/>
            <a:ext cx="15704519" cy="923925"/>
          </a:xfrm>
          <a:prstGeom prst="rect">
            <a:avLst/>
          </a:prstGeom>
        </p:spPr>
        <p:txBody>
          <a:bodyPr lIns="0" tIns="0" rIns="0" bIns="0" rtlCol="0" anchor="t">
            <a:spAutoFit/>
          </a:bodyPr>
          <a:lstStyle/>
          <a:p>
            <a:pPr algn="ctr">
              <a:lnSpc>
                <a:spcPts val="6120"/>
              </a:lnSpc>
            </a:pPr>
            <a:r>
              <a:rPr lang="en-US" sz="5100">
                <a:solidFill>
                  <a:srgbClr val="FFFDFC"/>
                </a:solidFill>
                <a:latin typeface="Agrandir Bold"/>
              </a:rPr>
              <a:t>A Pivotal Moment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325F"/>
        </a:solidFill>
        <a:effectLst/>
      </p:bgPr>
    </p:bg>
    <p:spTree>
      <p:nvGrpSpPr>
        <p:cNvPr id="1" name=""/>
        <p:cNvGrpSpPr/>
        <p:nvPr/>
      </p:nvGrpSpPr>
      <p:grpSpPr>
        <a:xfrm>
          <a:off x="0" y="0"/>
          <a:ext cx="0" cy="0"/>
          <a:chOff x="0" y="0"/>
          <a:chExt cx="0" cy="0"/>
        </a:xfrm>
      </p:grpSpPr>
      <p:sp>
        <p:nvSpPr>
          <p:cNvPr id="2" name="Freeform 2"/>
          <p:cNvSpPr/>
          <p:nvPr/>
        </p:nvSpPr>
        <p:spPr>
          <a:xfrm>
            <a:off x="1028700" y="139175"/>
            <a:ext cx="1895506" cy="1585088"/>
          </a:xfrm>
          <a:custGeom>
            <a:avLst/>
            <a:gdLst/>
            <a:ahLst/>
            <a:cxnLst/>
            <a:rect l="l" t="t" r="r" b="b"/>
            <a:pathLst>
              <a:path w="1895506" h="1585088">
                <a:moveTo>
                  <a:pt x="0" y="0"/>
                </a:moveTo>
                <a:lnTo>
                  <a:pt x="1895506" y="0"/>
                </a:lnTo>
                <a:lnTo>
                  <a:pt x="1895506" y="1585088"/>
                </a:lnTo>
                <a:lnTo>
                  <a:pt x="0" y="1585088"/>
                </a:lnTo>
                <a:lnTo>
                  <a:pt x="0" y="0"/>
                </a:lnTo>
                <a:close/>
              </a:path>
            </a:pathLst>
          </a:custGeom>
          <a:blipFill>
            <a:blip r:embed="rId3"/>
            <a:stretch>
              <a:fillRect/>
            </a:stretch>
          </a:blipFill>
        </p:spPr>
      </p:sp>
      <p:sp>
        <p:nvSpPr>
          <p:cNvPr id="3" name="Freeform 3"/>
          <p:cNvSpPr/>
          <p:nvPr/>
        </p:nvSpPr>
        <p:spPr>
          <a:xfrm>
            <a:off x="14430429" y="351196"/>
            <a:ext cx="3374060" cy="1161046"/>
          </a:xfrm>
          <a:custGeom>
            <a:avLst/>
            <a:gdLst/>
            <a:ahLst/>
            <a:cxnLst/>
            <a:rect l="l" t="t" r="r" b="b"/>
            <a:pathLst>
              <a:path w="3374060" h="1161046">
                <a:moveTo>
                  <a:pt x="0" y="0"/>
                </a:moveTo>
                <a:lnTo>
                  <a:pt x="3374061" y="0"/>
                </a:lnTo>
                <a:lnTo>
                  <a:pt x="3374061" y="1161045"/>
                </a:lnTo>
                <a:lnTo>
                  <a:pt x="0" y="1161045"/>
                </a:lnTo>
                <a:lnTo>
                  <a:pt x="0" y="0"/>
                </a:lnTo>
                <a:close/>
              </a:path>
            </a:pathLst>
          </a:custGeom>
          <a:blipFill>
            <a:blip r:embed="rId4"/>
            <a:stretch>
              <a:fillRect/>
            </a:stretch>
          </a:blipFill>
        </p:spPr>
      </p:sp>
      <p:sp>
        <p:nvSpPr>
          <p:cNvPr id="4" name="AutoShape 4"/>
          <p:cNvSpPr/>
          <p:nvPr/>
        </p:nvSpPr>
        <p:spPr>
          <a:xfrm>
            <a:off x="1028700" y="1766055"/>
            <a:ext cx="16230600" cy="0"/>
          </a:xfrm>
          <a:prstGeom prst="line">
            <a:avLst/>
          </a:prstGeom>
          <a:ln w="28575" cap="flat">
            <a:solidFill>
              <a:srgbClr val="00AC7C"/>
            </a:solidFill>
            <a:prstDash val="solid"/>
            <a:headEnd type="none" w="sm" len="sm"/>
            <a:tailEnd type="none" w="sm" len="sm"/>
          </a:ln>
        </p:spPr>
      </p:sp>
      <p:graphicFrame>
        <p:nvGraphicFramePr>
          <p:cNvPr id="5" name="Table 5"/>
          <p:cNvGraphicFramePr>
            <a:graphicFrameLocks noGrp="1"/>
          </p:cNvGraphicFramePr>
          <p:nvPr>
            <p:extLst>
              <p:ext uri="{D42A27DB-BD31-4B8C-83A1-F6EECF244321}">
                <p14:modId xmlns:p14="http://schemas.microsoft.com/office/powerpoint/2010/main" val="1125365145"/>
              </p:ext>
            </p:extLst>
          </p:nvPr>
        </p:nvGraphicFramePr>
        <p:xfrm>
          <a:off x="5222196" y="2019869"/>
          <a:ext cx="7315200" cy="7501258"/>
        </p:xfrm>
        <a:graphic>
          <a:graphicData uri="http://schemas.openxmlformats.org/drawingml/2006/table">
            <a:tbl>
              <a:tblPr/>
              <a:tblGrid>
                <a:gridCol w="7315200">
                  <a:extLst>
                    <a:ext uri="{9D8B030D-6E8A-4147-A177-3AD203B41FA5}">
                      <a16:colId xmlns:a16="http://schemas.microsoft.com/office/drawing/2014/main" val="20000"/>
                    </a:ext>
                  </a:extLst>
                </a:gridCol>
              </a:tblGrid>
              <a:tr h="1125858">
                <a:tc>
                  <a:txBody>
                    <a:bodyPr/>
                    <a:lstStyle/>
                    <a:p>
                      <a:pPr algn="ctr">
                        <a:lnSpc>
                          <a:spcPts val="5319"/>
                        </a:lnSpc>
                        <a:defRPr/>
                      </a:pPr>
                      <a:r>
                        <a:rPr lang="en-US" sz="3799">
                          <a:solidFill>
                            <a:srgbClr val="FFFDFC"/>
                          </a:solidFill>
                          <a:latin typeface="Agrandir Bold"/>
                        </a:rPr>
                        <a:t>The Solution</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AC7C"/>
                    </a:solidFill>
                  </a:tcPr>
                </a:tc>
                <a:extLst>
                  <a:ext uri="{0D108BD9-81ED-4DB2-BD59-A6C34878D82A}">
                    <a16:rowId xmlns:a16="http://schemas.microsoft.com/office/drawing/2014/main" val="10000"/>
                  </a:ext>
                </a:extLst>
              </a:tr>
              <a:tr h="6341737">
                <a:tc>
                  <a:txBody>
                    <a:bodyPr/>
                    <a:lstStyle/>
                    <a:p>
                      <a:pPr marL="690877" lvl="1" indent="-345439" algn="l">
                        <a:lnSpc>
                          <a:spcPts val="5311"/>
                        </a:lnSpc>
                        <a:buFont typeface="Arial"/>
                        <a:buChar char="•"/>
                        <a:defRPr/>
                      </a:pPr>
                      <a:r>
                        <a:rPr lang="en-US" sz="3199" dirty="0">
                          <a:solidFill>
                            <a:srgbClr val="FFFFFF"/>
                          </a:solidFill>
                          <a:latin typeface="Agrandir Bold"/>
                        </a:rPr>
                        <a:t>Create a shared regional vision</a:t>
                      </a:r>
                      <a:endParaRPr lang="en-US" sz="1100" dirty="0"/>
                    </a:p>
                    <a:p>
                      <a:pPr>
                        <a:lnSpc>
                          <a:spcPts val="3320"/>
                        </a:lnSpc>
                      </a:pPr>
                      <a:endParaRPr lang="en-US" sz="1100" dirty="0"/>
                    </a:p>
                    <a:p>
                      <a:pPr marL="690877" lvl="1" indent="-345439">
                        <a:lnSpc>
                          <a:spcPts val="5311"/>
                        </a:lnSpc>
                        <a:buFont typeface="Arial"/>
                        <a:buChar char="•"/>
                      </a:pPr>
                      <a:r>
                        <a:rPr lang="en-US" sz="3199" dirty="0">
                          <a:solidFill>
                            <a:srgbClr val="FFFFFF"/>
                          </a:solidFill>
                          <a:latin typeface="Agrandir Bold"/>
                        </a:rPr>
                        <a:t>Center the voices of those who are experiencing disparities </a:t>
                      </a:r>
                    </a:p>
                    <a:p>
                      <a:pPr>
                        <a:lnSpc>
                          <a:spcPts val="3320"/>
                        </a:lnSpc>
                      </a:pPr>
                      <a:endParaRPr lang="en-US" sz="3199" dirty="0">
                        <a:solidFill>
                          <a:srgbClr val="FFFFFF"/>
                        </a:solidFill>
                        <a:latin typeface="Agrandir Bold"/>
                      </a:endParaRPr>
                    </a:p>
                    <a:p>
                      <a:pPr marL="690877" lvl="1" indent="-345439">
                        <a:lnSpc>
                          <a:spcPts val="5311"/>
                        </a:lnSpc>
                        <a:buFont typeface="Arial"/>
                        <a:buChar char="•"/>
                      </a:pPr>
                      <a:r>
                        <a:rPr lang="en-US" sz="3199" dirty="0">
                          <a:solidFill>
                            <a:srgbClr val="FFFFFF"/>
                          </a:solidFill>
                          <a:latin typeface="Agrandir Bold"/>
                        </a:rPr>
                        <a:t>Create more high quality jobs in sustainable industries</a:t>
                      </a:r>
                    </a:p>
                    <a:p>
                      <a:pPr algn="ctr">
                        <a:lnSpc>
                          <a:spcPts val="3485"/>
                        </a:lnSpc>
                      </a:pPr>
                      <a:endParaRPr lang="en-US" sz="3199" dirty="0">
                        <a:solidFill>
                          <a:srgbClr val="FFFFFF"/>
                        </a:solidFill>
                        <a:latin typeface="Agrandir Bold"/>
                      </a:endParaRP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Freeform 6"/>
          <p:cNvSpPr/>
          <p:nvPr/>
        </p:nvSpPr>
        <p:spPr>
          <a:xfrm>
            <a:off x="739786" y="494414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2860782" y="4944148"/>
            <a:ext cx="4135477" cy="4114800"/>
          </a:xfrm>
          <a:custGeom>
            <a:avLst/>
            <a:gdLst/>
            <a:ahLst/>
            <a:cxnLst/>
            <a:rect l="l" t="t" r="r" b="b"/>
            <a:pathLst>
              <a:path w="4135477" h="4114800">
                <a:moveTo>
                  <a:pt x="0" y="0"/>
                </a:moveTo>
                <a:lnTo>
                  <a:pt x="4135477" y="0"/>
                </a:lnTo>
                <a:lnTo>
                  <a:pt x="413547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1291741" y="370643"/>
            <a:ext cx="15704519" cy="923925"/>
          </a:xfrm>
          <a:prstGeom prst="rect">
            <a:avLst/>
          </a:prstGeom>
        </p:spPr>
        <p:txBody>
          <a:bodyPr lIns="0" tIns="0" rIns="0" bIns="0" rtlCol="0" anchor="t">
            <a:spAutoFit/>
          </a:bodyPr>
          <a:lstStyle/>
          <a:p>
            <a:pPr algn="ctr">
              <a:lnSpc>
                <a:spcPts val="6120"/>
              </a:lnSpc>
            </a:pPr>
            <a:r>
              <a:rPr lang="en-US" sz="5100">
                <a:solidFill>
                  <a:srgbClr val="FFFDFC"/>
                </a:solidFill>
                <a:latin typeface="Agrandir Bold"/>
              </a:rPr>
              <a:t>A Pivotal Moment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325F"/>
        </a:solidFill>
        <a:effectLst/>
      </p:bgPr>
    </p:bg>
    <p:spTree>
      <p:nvGrpSpPr>
        <p:cNvPr id="1" name=""/>
        <p:cNvGrpSpPr/>
        <p:nvPr/>
      </p:nvGrpSpPr>
      <p:grpSpPr>
        <a:xfrm>
          <a:off x="0" y="0"/>
          <a:ext cx="0" cy="0"/>
          <a:chOff x="0" y="0"/>
          <a:chExt cx="0" cy="0"/>
        </a:xfrm>
      </p:grpSpPr>
      <p:sp>
        <p:nvSpPr>
          <p:cNvPr id="2" name="Freeform 2"/>
          <p:cNvSpPr/>
          <p:nvPr/>
        </p:nvSpPr>
        <p:spPr>
          <a:xfrm>
            <a:off x="1028700" y="139175"/>
            <a:ext cx="1895506" cy="1585088"/>
          </a:xfrm>
          <a:custGeom>
            <a:avLst/>
            <a:gdLst/>
            <a:ahLst/>
            <a:cxnLst/>
            <a:rect l="l" t="t" r="r" b="b"/>
            <a:pathLst>
              <a:path w="1895506" h="1585088">
                <a:moveTo>
                  <a:pt x="0" y="0"/>
                </a:moveTo>
                <a:lnTo>
                  <a:pt x="1895506" y="0"/>
                </a:lnTo>
                <a:lnTo>
                  <a:pt x="1895506" y="1585088"/>
                </a:lnTo>
                <a:lnTo>
                  <a:pt x="0" y="1585088"/>
                </a:lnTo>
                <a:lnTo>
                  <a:pt x="0" y="0"/>
                </a:lnTo>
                <a:close/>
              </a:path>
            </a:pathLst>
          </a:custGeom>
          <a:blipFill>
            <a:blip r:embed="rId3"/>
            <a:stretch>
              <a:fillRect/>
            </a:stretch>
          </a:blipFill>
        </p:spPr>
      </p:sp>
      <p:sp>
        <p:nvSpPr>
          <p:cNvPr id="3" name="Freeform 3"/>
          <p:cNvSpPr/>
          <p:nvPr/>
        </p:nvSpPr>
        <p:spPr>
          <a:xfrm>
            <a:off x="14471363" y="449774"/>
            <a:ext cx="3364779" cy="1157852"/>
          </a:xfrm>
          <a:custGeom>
            <a:avLst/>
            <a:gdLst/>
            <a:ahLst/>
            <a:cxnLst/>
            <a:rect l="l" t="t" r="r" b="b"/>
            <a:pathLst>
              <a:path w="3364779" h="1157852">
                <a:moveTo>
                  <a:pt x="0" y="0"/>
                </a:moveTo>
                <a:lnTo>
                  <a:pt x="3364779" y="0"/>
                </a:lnTo>
                <a:lnTo>
                  <a:pt x="3364779" y="1157852"/>
                </a:lnTo>
                <a:lnTo>
                  <a:pt x="0" y="1157852"/>
                </a:lnTo>
                <a:lnTo>
                  <a:pt x="0" y="0"/>
                </a:lnTo>
                <a:close/>
              </a:path>
            </a:pathLst>
          </a:custGeom>
          <a:blipFill>
            <a:blip r:embed="rId4"/>
            <a:stretch>
              <a:fillRect/>
            </a:stretch>
          </a:blipFill>
        </p:spPr>
      </p:sp>
      <p:sp>
        <p:nvSpPr>
          <p:cNvPr id="4" name="AutoShape 4"/>
          <p:cNvSpPr/>
          <p:nvPr/>
        </p:nvSpPr>
        <p:spPr>
          <a:xfrm>
            <a:off x="1028700" y="1766055"/>
            <a:ext cx="16230600" cy="0"/>
          </a:xfrm>
          <a:prstGeom prst="line">
            <a:avLst/>
          </a:prstGeom>
          <a:ln w="28575" cap="flat">
            <a:solidFill>
              <a:srgbClr val="00AC7C"/>
            </a:solidFill>
            <a:prstDash val="solid"/>
            <a:headEnd type="none" w="sm" len="sm"/>
            <a:tailEnd type="none" w="sm" len="sm"/>
          </a:ln>
        </p:spPr>
      </p:sp>
      <p:graphicFrame>
        <p:nvGraphicFramePr>
          <p:cNvPr id="5" name="Table 5"/>
          <p:cNvGraphicFramePr>
            <a:graphicFrameLocks noGrp="1"/>
          </p:cNvGraphicFramePr>
          <p:nvPr/>
        </p:nvGraphicFramePr>
        <p:xfrm>
          <a:off x="5454683" y="2237543"/>
          <a:ext cx="7051178" cy="7267661"/>
        </p:xfrm>
        <a:graphic>
          <a:graphicData uri="http://schemas.openxmlformats.org/drawingml/2006/table">
            <a:tbl>
              <a:tblPr/>
              <a:tblGrid>
                <a:gridCol w="7051178">
                  <a:extLst>
                    <a:ext uri="{9D8B030D-6E8A-4147-A177-3AD203B41FA5}">
                      <a16:colId xmlns:a16="http://schemas.microsoft.com/office/drawing/2014/main" val="20000"/>
                    </a:ext>
                  </a:extLst>
                </a:gridCol>
              </a:tblGrid>
              <a:tr h="1367642">
                <a:tc>
                  <a:txBody>
                    <a:bodyPr/>
                    <a:lstStyle/>
                    <a:p>
                      <a:pPr algn="ctr">
                        <a:lnSpc>
                          <a:spcPts val="5319"/>
                        </a:lnSpc>
                        <a:defRPr/>
                      </a:pPr>
                      <a:r>
                        <a:rPr lang="en-US" sz="3799">
                          <a:solidFill>
                            <a:srgbClr val="FFFDFC"/>
                          </a:solidFill>
                          <a:latin typeface="Agrandir Bold"/>
                        </a:rPr>
                        <a:t>The Opportunity</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359F2"/>
                    </a:solidFill>
                  </a:tcPr>
                </a:tc>
                <a:extLst>
                  <a:ext uri="{0D108BD9-81ED-4DB2-BD59-A6C34878D82A}">
                    <a16:rowId xmlns:a16="http://schemas.microsoft.com/office/drawing/2014/main" val="10000"/>
                  </a:ext>
                </a:extLst>
              </a:tr>
              <a:tr h="5900019">
                <a:tc>
                  <a:txBody>
                    <a:bodyPr/>
                    <a:lstStyle/>
                    <a:p>
                      <a:pPr marL="690881" lvl="1" indent="-345440" algn="l">
                        <a:lnSpc>
                          <a:spcPts val="5312"/>
                        </a:lnSpc>
                        <a:buFont typeface="Arial"/>
                        <a:buChar char="•"/>
                        <a:defRPr/>
                      </a:pPr>
                      <a:r>
                        <a:rPr lang="en-US" sz="3200">
                          <a:solidFill>
                            <a:srgbClr val="FFFFFF"/>
                          </a:solidFill>
                          <a:latin typeface="Agrandir Bold"/>
                        </a:rPr>
                        <a:t>Through collaboration we can build a stronger region to bring state, federal and philanthropic investments back home.</a:t>
                      </a:r>
                      <a:endParaRPr lang="en-US" sz="1100"/>
                    </a:p>
                    <a:p>
                      <a:pPr>
                        <a:lnSpc>
                          <a:spcPts val="5312"/>
                        </a:lnSpc>
                      </a:pPr>
                      <a:endParaRPr lang="en-US" sz="1100"/>
                    </a:p>
                    <a:p>
                      <a:pPr algn="ctr">
                        <a:lnSpc>
                          <a:spcPts val="5312"/>
                        </a:lnSpc>
                      </a:pP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Freeform 6"/>
          <p:cNvSpPr/>
          <p:nvPr/>
        </p:nvSpPr>
        <p:spPr>
          <a:xfrm>
            <a:off x="560983" y="5871373"/>
            <a:ext cx="3592533" cy="3592533"/>
          </a:xfrm>
          <a:custGeom>
            <a:avLst/>
            <a:gdLst/>
            <a:ahLst/>
            <a:cxnLst/>
            <a:rect l="l" t="t" r="r" b="b"/>
            <a:pathLst>
              <a:path w="3592533" h="3592533">
                <a:moveTo>
                  <a:pt x="0" y="0"/>
                </a:moveTo>
                <a:lnTo>
                  <a:pt x="3592533" y="0"/>
                </a:lnTo>
                <a:lnTo>
                  <a:pt x="3592533" y="3592533"/>
                </a:lnTo>
                <a:lnTo>
                  <a:pt x="0" y="35925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3777038" y="5871373"/>
            <a:ext cx="4059105" cy="3476070"/>
          </a:xfrm>
          <a:custGeom>
            <a:avLst/>
            <a:gdLst/>
            <a:ahLst/>
            <a:cxnLst/>
            <a:rect l="l" t="t" r="r" b="b"/>
            <a:pathLst>
              <a:path w="4059105" h="3476070">
                <a:moveTo>
                  <a:pt x="0" y="0"/>
                </a:moveTo>
                <a:lnTo>
                  <a:pt x="4059104" y="0"/>
                </a:lnTo>
                <a:lnTo>
                  <a:pt x="4059104" y="3476070"/>
                </a:lnTo>
                <a:lnTo>
                  <a:pt x="0" y="34760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1291741" y="490538"/>
            <a:ext cx="15704519" cy="923925"/>
          </a:xfrm>
          <a:prstGeom prst="rect">
            <a:avLst/>
          </a:prstGeom>
        </p:spPr>
        <p:txBody>
          <a:bodyPr lIns="0" tIns="0" rIns="0" bIns="0" rtlCol="0" anchor="t">
            <a:spAutoFit/>
          </a:bodyPr>
          <a:lstStyle/>
          <a:p>
            <a:pPr algn="ctr">
              <a:lnSpc>
                <a:spcPts val="6120"/>
              </a:lnSpc>
            </a:pPr>
            <a:r>
              <a:rPr lang="en-US" sz="5100">
                <a:solidFill>
                  <a:srgbClr val="FFFDFC"/>
                </a:solidFill>
                <a:latin typeface="Agrandir Bold"/>
              </a:rPr>
              <a:t>A Pivotal Moment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325F"/>
        </a:solidFill>
        <a:effectLst/>
      </p:bgPr>
    </p:bg>
    <p:spTree>
      <p:nvGrpSpPr>
        <p:cNvPr id="1" name=""/>
        <p:cNvGrpSpPr/>
        <p:nvPr/>
      </p:nvGrpSpPr>
      <p:grpSpPr>
        <a:xfrm>
          <a:off x="0" y="0"/>
          <a:ext cx="0" cy="0"/>
          <a:chOff x="0" y="0"/>
          <a:chExt cx="0" cy="0"/>
        </a:xfrm>
      </p:grpSpPr>
      <p:sp>
        <p:nvSpPr>
          <p:cNvPr id="2" name="Freeform 2"/>
          <p:cNvSpPr/>
          <p:nvPr/>
        </p:nvSpPr>
        <p:spPr>
          <a:xfrm>
            <a:off x="1201140" y="2517054"/>
            <a:ext cx="2477878" cy="2081418"/>
          </a:xfrm>
          <a:custGeom>
            <a:avLst/>
            <a:gdLst/>
            <a:ahLst/>
            <a:cxnLst/>
            <a:rect l="l" t="t" r="r" b="b"/>
            <a:pathLst>
              <a:path w="2477878" h="2081418">
                <a:moveTo>
                  <a:pt x="0" y="0"/>
                </a:moveTo>
                <a:lnTo>
                  <a:pt x="2477878" y="0"/>
                </a:lnTo>
                <a:lnTo>
                  <a:pt x="2477878" y="2081418"/>
                </a:lnTo>
                <a:lnTo>
                  <a:pt x="0" y="20814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5657253" y="2517054"/>
            <a:ext cx="2359238" cy="2235378"/>
          </a:xfrm>
          <a:custGeom>
            <a:avLst/>
            <a:gdLst/>
            <a:ahLst/>
            <a:cxnLst/>
            <a:rect l="l" t="t" r="r" b="b"/>
            <a:pathLst>
              <a:path w="2359238" h="2235378">
                <a:moveTo>
                  <a:pt x="0" y="0"/>
                </a:moveTo>
                <a:lnTo>
                  <a:pt x="2359238" y="0"/>
                </a:lnTo>
                <a:lnTo>
                  <a:pt x="2359238" y="2235379"/>
                </a:lnTo>
                <a:lnTo>
                  <a:pt x="0" y="22353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9878707" y="2517054"/>
            <a:ext cx="3142887" cy="2235378"/>
          </a:xfrm>
          <a:custGeom>
            <a:avLst/>
            <a:gdLst/>
            <a:ahLst/>
            <a:cxnLst/>
            <a:rect l="l" t="t" r="r" b="b"/>
            <a:pathLst>
              <a:path w="3142887" h="2235378">
                <a:moveTo>
                  <a:pt x="0" y="0"/>
                </a:moveTo>
                <a:lnTo>
                  <a:pt x="3142887" y="0"/>
                </a:lnTo>
                <a:lnTo>
                  <a:pt x="3142887" y="2235379"/>
                </a:lnTo>
                <a:lnTo>
                  <a:pt x="0" y="22353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14888494" y="2386011"/>
            <a:ext cx="2057589" cy="2212461"/>
          </a:xfrm>
          <a:custGeom>
            <a:avLst/>
            <a:gdLst/>
            <a:ahLst/>
            <a:cxnLst/>
            <a:rect l="l" t="t" r="r" b="b"/>
            <a:pathLst>
              <a:path w="2057589" h="2212461">
                <a:moveTo>
                  <a:pt x="0" y="0"/>
                </a:moveTo>
                <a:lnTo>
                  <a:pt x="2057589" y="0"/>
                </a:lnTo>
                <a:lnTo>
                  <a:pt x="2057589" y="2212461"/>
                </a:lnTo>
                <a:lnTo>
                  <a:pt x="0" y="22124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TextBox 6"/>
          <p:cNvSpPr txBox="1"/>
          <p:nvPr/>
        </p:nvSpPr>
        <p:spPr>
          <a:xfrm>
            <a:off x="580914" y="5277548"/>
            <a:ext cx="3471708" cy="1266825"/>
          </a:xfrm>
          <a:prstGeom prst="rect">
            <a:avLst/>
          </a:prstGeom>
        </p:spPr>
        <p:txBody>
          <a:bodyPr lIns="0" tIns="0" rIns="0" bIns="0" rtlCol="0" anchor="t">
            <a:spAutoFit/>
          </a:bodyPr>
          <a:lstStyle/>
          <a:p>
            <a:pPr algn="ctr">
              <a:lnSpc>
                <a:spcPts val="4576"/>
              </a:lnSpc>
            </a:pPr>
            <a:r>
              <a:rPr lang="en-US" sz="3813" spc="-151">
                <a:solidFill>
                  <a:srgbClr val="C605EC"/>
                </a:solidFill>
                <a:latin typeface="Agrandir Bold"/>
              </a:rPr>
              <a:t>Create a Collaborative</a:t>
            </a:r>
            <a:r>
              <a:rPr lang="en-US" sz="3813" spc="-151">
                <a:solidFill>
                  <a:srgbClr val="C605EC"/>
                </a:solidFill>
                <a:latin typeface="Agrandir"/>
              </a:rPr>
              <a:t> </a:t>
            </a:r>
          </a:p>
        </p:txBody>
      </p:sp>
      <p:sp>
        <p:nvSpPr>
          <p:cNvPr id="7" name="TextBox 7"/>
          <p:cNvSpPr txBox="1"/>
          <p:nvPr/>
        </p:nvSpPr>
        <p:spPr>
          <a:xfrm>
            <a:off x="340226" y="478138"/>
            <a:ext cx="17607548" cy="840487"/>
          </a:xfrm>
          <a:prstGeom prst="rect">
            <a:avLst/>
          </a:prstGeom>
        </p:spPr>
        <p:txBody>
          <a:bodyPr lIns="0" tIns="0" rIns="0" bIns="0" rtlCol="0" anchor="t">
            <a:spAutoFit/>
          </a:bodyPr>
          <a:lstStyle/>
          <a:p>
            <a:pPr marL="0" lvl="0" indent="0" algn="ctr">
              <a:lnSpc>
                <a:spcPts val="5202"/>
              </a:lnSpc>
              <a:spcBef>
                <a:spcPct val="0"/>
              </a:spcBef>
            </a:pPr>
            <a:r>
              <a:rPr lang="en-US" sz="5100" spc="-203">
                <a:solidFill>
                  <a:srgbClr val="FFFFFF"/>
                </a:solidFill>
                <a:latin typeface="Agrandir Bold"/>
              </a:rPr>
              <a:t>Goals for our Region</a:t>
            </a:r>
          </a:p>
        </p:txBody>
      </p:sp>
      <p:sp>
        <p:nvSpPr>
          <p:cNvPr id="8" name="TextBox 8"/>
          <p:cNvSpPr txBox="1"/>
          <p:nvPr/>
        </p:nvSpPr>
        <p:spPr>
          <a:xfrm>
            <a:off x="4776486" y="5277548"/>
            <a:ext cx="4515880" cy="2428875"/>
          </a:xfrm>
          <a:prstGeom prst="rect">
            <a:avLst/>
          </a:prstGeom>
        </p:spPr>
        <p:txBody>
          <a:bodyPr lIns="0" tIns="0" rIns="0" bIns="0" rtlCol="0" anchor="t">
            <a:spAutoFit/>
          </a:bodyPr>
          <a:lstStyle/>
          <a:p>
            <a:pPr algn="ctr">
              <a:lnSpc>
                <a:spcPts val="4576"/>
              </a:lnSpc>
            </a:pPr>
            <a:r>
              <a:rPr lang="en-US" sz="3813" spc="-151">
                <a:solidFill>
                  <a:srgbClr val="C605EC"/>
                </a:solidFill>
                <a:latin typeface="Agrandir Bold"/>
              </a:rPr>
              <a:t>Produce a regional roadmap for economic development</a:t>
            </a:r>
            <a:r>
              <a:rPr lang="en-US" sz="3813" spc="-151">
                <a:solidFill>
                  <a:srgbClr val="C605EC"/>
                </a:solidFill>
                <a:latin typeface="Agrandir"/>
              </a:rPr>
              <a:t> </a:t>
            </a:r>
          </a:p>
        </p:txBody>
      </p:sp>
      <p:sp>
        <p:nvSpPr>
          <p:cNvPr id="9" name="TextBox 9"/>
          <p:cNvSpPr txBox="1"/>
          <p:nvPr/>
        </p:nvSpPr>
        <p:spPr>
          <a:xfrm>
            <a:off x="10016266" y="5277548"/>
            <a:ext cx="3579596" cy="1847850"/>
          </a:xfrm>
          <a:prstGeom prst="rect">
            <a:avLst/>
          </a:prstGeom>
        </p:spPr>
        <p:txBody>
          <a:bodyPr lIns="0" tIns="0" rIns="0" bIns="0" rtlCol="0" anchor="t">
            <a:spAutoFit/>
          </a:bodyPr>
          <a:lstStyle/>
          <a:p>
            <a:pPr algn="ctr">
              <a:lnSpc>
                <a:spcPts val="4576"/>
              </a:lnSpc>
            </a:pPr>
            <a:r>
              <a:rPr lang="en-US" sz="3813" spc="-151">
                <a:solidFill>
                  <a:srgbClr val="C605EC"/>
                </a:solidFill>
                <a:latin typeface="Agrandir Bold"/>
              </a:rPr>
              <a:t>Attract investments into the region</a:t>
            </a:r>
          </a:p>
        </p:txBody>
      </p:sp>
      <p:sp>
        <p:nvSpPr>
          <p:cNvPr id="10" name="TextBox 10"/>
          <p:cNvSpPr txBox="1"/>
          <p:nvPr/>
        </p:nvSpPr>
        <p:spPr>
          <a:xfrm>
            <a:off x="880509" y="8326310"/>
            <a:ext cx="3054946" cy="1242822"/>
          </a:xfrm>
          <a:prstGeom prst="rect">
            <a:avLst/>
          </a:prstGeom>
        </p:spPr>
        <p:txBody>
          <a:bodyPr lIns="0" tIns="0" rIns="0" bIns="0" rtlCol="0" anchor="t">
            <a:spAutoFit/>
          </a:bodyPr>
          <a:lstStyle/>
          <a:p>
            <a:pPr algn="ctr">
              <a:lnSpc>
                <a:spcPts val="3023"/>
              </a:lnSpc>
              <a:spcBef>
                <a:spcPct val="0"/>
              </a:spcBef>
            </a:pPr>
            <a:r>
              <a:rPr lang="en-US" sz="2799" spc="-109">
                <a:solidFill>
                  <a:srgbClr val="FFFFFF"/>
                </a:solidFill>
                <a:latin typeface="Agrandir"/>
              </a:rPr>
              <a:t>Enabling our region to make collective decisions</a:t>
            </a:r>
          </a:p>
        </p:txBody>
      </p:sp>
      <p:sp>
        <p:nvSpPr>
          <p:cNvPr id="11" name="TextBox 11"/>
          <p:cNvSpPr txBox="1"/>
          <p:nvPr/>
        </p:nvSpPr>
        <p:spPr>
          <a:xfrm>
            <a:off x="4995417" y="8346122"/>
            <a:ext cx="3864596" cy="1623822"/>
          </a:xfrm>
          <a:prstGeom prst="rect">
            <a:avLst/>
          </a:prstGeom>
        </p:spPr>
        <p:txBody>
          <a:bodyPr lIns="0" tIns="0" rIns="0" bIns="0" rtlCol="0" anchor="t">
            <a:spAutoFit/>
          </a:bodyPr>
          <a:lstStyle/>
          <a:p>
            <a:pPr algn="ctr">
              <a:lnSpc>
                <a:spcPts val="3023"/>
              </a:lnSpc>
              <a:spcBef>
                <a:spcPct val="0"/>
              </a:spcBef>
            </a:pPr>
            <a:r>
              <a:rPr lang="en-US" sz="2799" spc="-109">
                <a:solidFill>
                  <a:srgbClr val="FFFFFF"/>
                </a:solidFill>
                <a:latin typeface="Agrandir"/>
              </a:rPr>
              <a:t>Prioritizing the creation of accessible, high-quality jobs in sustainable industries</a:t>
            </a:r>
          </a:p>
        </p:txBody>
      </p:sp>
      <p:sp>
        <p:nvSpPr>
          <p:cNvPr id="12" name="TextBox 12"/>
          <p:cNvSpPr txBox="1"/>
          <p:nvPr/>
        </p:nvSpPr>
        <p:spPr>
          <a:xfrm>
            <a:off x="10016266" y="8502522"/>
            <a:ext cx="3383141" cy="861822"/>
          </a:xfrm>
          <a:prstGeom prst="rect">
            <a:avLst/>
          </a:prstGeom>
        </p:spPr>
        <p:txBody>
          <a:bodyPr lIns="0" tIns="0" rIns="0" bIns="0" rtlCol="0" anchor="t">
            <a:spAutoFit/>
          </a:bodyPr>
          <a:lstStyle/>
          <a:p>
            <a:pPr algn="ctr">
              <a:lnSpc>
                <a:spcPts val="3023"/>
              </a:lnSpc>
              <a:spcBef>
                <a:spcPct val="0"/>
              </a:spcBef>
            </a:pPr>
            <a:r>
              <a:rPr lang="en-US" sz="2799" spc="-109">
                <a:solidFill>
                  <a:srgbClr val="FFFFFF"/>
                </a:solidFill>
                <a:latin typeface="Agrandir"/>
              </a:rPr>
              <a:t>From diverse sources to maximize impact</a:t>
            </a:r>
          </a:p>
        </p:txBody>
      </p:sp>
      <p:sp>
        <p:nvSpPr>
          <p:cNvPr id="13" name="TextBox 13"/>
          <p:cNvSpPr txBox="1"/>
          <p:nvPr/>
        </p:nvSpPr>
        <p:spPr>
          <a:xfrm>
            <a:off x="14127491" y="5277548"/>
            <a:ext cx="3579596" cy="2428875"/>
          </a:xfrm>
          <a:prstGeom prst="rect">
            <a:avLst/>
          </a:prstGeom>
        </p:spPr>
        <p:txBody>
          <a:bodyPr lIns="0" tIns="0" rIns="0" bIns="0" rtlCol="0" anchor="t">
            <a:spAutoFit/>
          </a:bodyPr>
          <a:lstStyle/>
          <a:p>
            <a:pPr algn="ctr">
              <a:lnSpc>
                <a:spcPts val="4576"/>
              </a:lnSpc>
            </a:pPr>
            <a:r>
              <a:rPr lang="en-US" sz="3813" spc="-151">
                <a:solidFill>
                  <a:srgbClr val="C605EC"/>
                </a:solidFill>
                <a:latin typeface="Agrandir Bold"/>
              </a:rPr>
              <a:t>Enable the creation of accessible high quality jobs</a:t>
            </a:r>
          </a:p>
        </p:txBody>
      </p:sp>
      <p:sp>
        <p:nvSpPr>
          <p:cNvPr id="14" name="TextBox 14"/>
          <p:cNvSpPr txBox="1"/>
          <p:nvPr/>
        </p:nvSpPr>
        <p:spPr>
          <a:xfrm>
            <a:off x="14225718" y="8502522"/>
            <a:ext cx="3383141" cy="861822"/>
          </a:xfrm>
          <a:prstGeom prst="rect">
            <a:avLst/>
          </a:prstGeom>
        </p:spPr>
        <p:txBody>
          <a:bodyPr lIns="0" tIns="0" rIns="0" bIns="0" rtlCol="0" anchor="t">
            <a:spAutoFit/>
          </a:bodyPr>
          <a:lstStyle/>
          <a:p>
            <a:pPr algn="ctr">
              <a:lnSpc>
                <a:spcPts val="3023"/>
              </a:lnSpc>
              <a:spcBef>
                <a:spcPct val="0"/>
              </a:spcBef>
            </a:pPr>
            <a:r>
              <a:rPr lang="en-US" sz="2799" spc="-109">
                <a:solidFill>
                  <a:srgbClr val="FFFFFF"/>
                </a:solidFill>
                <a:latin typeface="Agrandir"/>
              </a:rPr>
              <a:t>To support economic growth and equity</a:t>
            </a:r>
          </a:p>
        </p:txBody>
      </p:sp>
      <p:sp>
        <p:nvSpPr>
          <p:cNvPr id="15" name="AutoShape 15"/>
          <p:cNvSpPr/>
          <p:nvPr/>
        </p:nvSpPr>
        <p:spPr>
          <a:xfrm>
            <a:off x="1028700" y="1751768"/>
            <a:ext cx="16230600" cy="0"/>
          </a:xfrm>
          <a:prstGeom prst="line">
            <a:avLst/>
          </a:prstGeom>
          <a:ln w="28575" cap="flat">
            <a:solidFill>
              <a:srgbClr val="00AC7C"/>
            </a:solidFill>
            <a:prstDash val="solid"/>
            <a:headEnd type="none" w="sm" len="sm"/>
            <a:tailEnd type="none" w="sm" len="sm"/>
          </a:ln>
        </p:spPr>
      </p:sp>
      <p:sp>
        <p:nvSpPr>
          <p:cNvPr id="16" name="Freeform 16"/>
          <p:cNvSpPr/>
          <p:nvPr/>
        </p:nvSpPr>
        <p:spPr>
          <a:xfrm>
            <a:off x="1028700" y="139175"/>
            <a:ext cx="1895506" cy="1585088"/>
          </a:xfrm>
          <a:custGeom>
            <a:avLst/>
            <a:gdLst/>
            <a:ahLst/>
            <a:cxnLst/>
            <a:rect l="l" t="t" r="r" b="b"/>
            <a:pathLst>
              <a:path w="1895506" h="1585088">
                <a:moveTo>
                  <a:pt x="0" y="0"/>
                </a:moveTo>
                <a:lnTo>
                  <a:pt x="1895506" y="0"/>
                </a:lnTo>
                <a:lnTo>
                  <a:pt x="1895506" y="1585088"/>
                </a:lnTo>
                <a:lnTo>
                  <a:pt x="0" y="1585088"/>
                </a:lnTo>
                <a:lnTo>
                  <a:pt x="0" y="0"/>
                </a:lnTo>
                <a:close/>
              </a:path>
            </a:pathLst>
          </a:custGeom>
          <a:blipFill>
            <a:blip r:embed="rId11"/>
            <a:stretch>
              <a:fillRect/>
            </a:stretch>
          </a:blipFill>
        </p:spPr>
      </p:sp>
      <p:sp>
        <p:nvSpPr>
          <p:cNvPr id="17" name="Freeform 17"/>
          <p:cNvSpPr/>
          <p:nvPr/>
        </p:nvSpPr>
        <p:spPr>
          <a:xfrm>
            <a:off x="14451582" y="449094"/>
            <a:ext cx="3368734" cy="1159213"/>
          </a:xfrm>
          <a:custGeom>
            <a:avLst/>
            <a:gdLst/>
            <a:ahLst/>
            <a:cxnLst/>
            <a:rect l="l" t="t" r="r" b="b"/>
            <a:pathLst>
              <a:path w="3368734" h="1159213">
                <a:moveTo>
                  <a:pt x="0" y="0"/>
                </a:moveTo>
                <a:lnTo>
                  <a:pt x="3368734" y="0"/>
                </a:lnTo>
                <a:lnTo>
                  <a:pt x="3368734" y="1159212"/>
                </a:lnTo>
                <a:lnTo>
                  <a:pt x="0" y="1159212"/>
                </a:lnTo>
                <a:lnTo>
                  <a:pt x="0" y="0"/>
                </a:lnTo>
                <a:close/>
              </a:path>
            </a:pathLst>
          </a:custGeom>
          <a:blipFill>
            <a:blip r:embed="rId12"/>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0325F"/>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00AC7C"/>
            </a:solidFill>
            <a:prstDash val="solid"/>
            <a:headEnd type="none" w="sm" len="sm"/>
            <a:tailEnd type="none" w="sm" len="sm"/>
          </a:ln>
        </p:spPr>
      </p:sp>
      <p:sp>
        <p:nvSpPr>
          <p:cNvPr id="3" name="Freeform 3"/>
          <p:cNvSpPr/>
          <p:nvPr/>
        </p:nvSpPr>
        <p:spPr>
          <a:xfrm>
            <a:off x="1028700" y="139175"/>
            <a:ext cx="1895506" cy="1585088"/>
          </a:xfrm>
          <a:custGeom>
            <a:avLst/>
            <a:gdLst/>
            <a:ahLst/>
            <a:cxnLst/>
            <a:rect l="l" t="t" r="r" b="b"/>
            <a:pathLst>
              <a:path w="1895506" h="1585088">
                <a:moveTo>
                  <a:pt x="0" y="0"/>
                </a:moveTo>
                <a:lnTo>
                  <a:pt x="1895506" y="0"/>
                </a:lnTo>
                <a:lnTo>
                  <a:pt x="1895506" y="1585088"/>
                </a:lnTo>
                <a:lnTo>
                  <a:pt x="0" y="1585088"/>
                </a:lnTo>
                <a:lnTo>
                  <a:pt x="0" y="0"/>
                </a:lnTo>
                <a:close/>
              </a:path>
            </a:pathLst>
          </a:custGeom>
          <a:blipFill>
            <a:blip r:embed="rId3"/>
            <a:stretch>
              <a:fillRect/>
            </a:stretch>
          </a:blipFill>
        </p:spPr>
      </p:sp>
      <p:sp>
        <p:nvSpPr>
          <p:cNvPr id="4" name="Freeform 4"/>
          <p:cNvSpPr/>
          <p:nvPr/>
        </p:nvSpPr>
        <p:spPr>
          <a:xfrm>
            <a:off x="14481862" y="448858"/>
            <a:ext cx="3370106" cy="1159685"/>
          </a:xfrm>
          <a:custGeom>
            <a:avLst/>
            <a:gdLst/>
            <a:ahLst/>
            <a:cxnLst/>
            <a:rect l="l" t="t" r="r" b="b"/>
            <a:pathLst>
              <a:path w="3370106" h="1159685">
                <a:moveTo>
                  <a:pt x="0" y="0"/>
                </a:moveTo>
                <a:lnTo>
                  <a:pt x="3370106" y="0"/>
                </a:lnTo>
                <a:lnTo>
                  <a:pt x="3370106" y="1159684"/>
                </a:lnTo>
                <a:lnTo>
                  <a:pt x="0" y="1159684"/>
                </a:lnTo>
                <a:lnTo>
                  <a:pt x="0" y="0"/>
                </a:lnTo>
                <a:close/>
              </a:path>
            </a:pathLst>
          </a:custGeom>
          <a:blipFill>
            <a:blip r:embed="rId4"/>
            <a:stretch>
              <a:fillRect/>
            </a:stretch>
          </a:blipFill>
        </p:spPr>
      </p:sp>
      <p:sp>
        <p:nvSpPr>
          <p:cNvPr id="5" name="Freeform 5"/>
          <p:cNvSpPr/>
          <p:nvPr/>
        </p:nvSpPr>
        <p:spPr>
          <a:xfrm>
            <a:off x="1234833" y="4182734"/>
            <a:ext cx="1422878" cy="2716712"/>
          </a:xfrm>
          <a:custGeom>
            <a:avLst/>
            <a:gdLst/>
            <a:ahLst/>
            <a:cxnLst/>
            <a:rect l="l" t="t" r="r" b="b"/>
            <a:pathLst>
              <a:path w="1422878" h="2716712">
                <a:moveTo>
                  <a:pt x="0" y="0"/>
                </a:moveTo>
                <a:lnTo>
                  <a:pt x="1422877" y="0"/>
                </a:lnTo>
                <a:lnTo>
                  <a:pt x="1422877" y="2716712"/>
                </a:lnTo>
                <a:lnTo>
                  <a:pt x="0" y="27167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4448890" y="4361618"/>
            <a:ext cx="3021224" cy="2537828"/>
          </a:xfrm>
          <a:custGeom>
            <a:avLst/>
            <a:gdLst/>
            <a:ahLst/>
            <a:cxnLst/>
            <a:rect l="l" t="t" r="r" b="b"/>
            <a:pathLst>
              <a:path w="3021224" h="2537828">
                <a:moveTo>
                  <a:pt x="0" y="0"/>
                </a:moveTo>
                <a:lnTo>
                  <a:pt x="3021225" y="0"/>
                </a:lnTo>
                <a:lnTo>
                  <a:pt x="3021225" y="2537828"/>
                </a:lnTo>
                <a:lnTo>
                  <a:pt x="0" y="25378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13807950" y="4005996"/>
            <a:ext cx="2919996" cy="2893450"/>
          </a:xfrm>
          <a:custGeom>
            <a:avLst/>
            <a:gdLst/>
            <a:ahLst/>
            <a:cxnLst/>
            <a:rect l="l" t="t" r="r" b="b"/>
            <a:pathLst>
              <a:path w="2919996" h="2893450">
                <a:moveTo>
                  <a:pt x="0" y="0"/>
                </a:moveTo>
                <a:lnTo>
                  <a:pt x="2919996" y="0"/>
                </a:lnTo>
                <a:lnTo>
                  <a:pt x="2919996" y="2893450"/>
                </a:lnTo>
                <a:lnTo>
                  <a:pt x="0" y="28934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a:off x="9524617" y="4182734"/>
            <a:ext cx="2755956" cy="2755956"/>
          </a:xfrm>
          <a:custGeom>
            <a:avLst/>
            <a:gdLst/>
            <a:ahLst/>
            <a:cxnLst/>
            <a:rect l="l" t="t" r="r" b="b"/>
            <a:pathLst>
              <a:path w="2755956" h="2755956">
                <a:moveTo>
                  <a:pt x="0" y="0"/>
                </a:moveTo>
                <a:lnTo>
                  <a:pt x="2755956" y="0"/>
                </a:lnTo>
                <a:lnTo>
                  <a:pt x="2755956" y="2755956"/>
                </a:lnTo>
                <a:lnTo>
                  <a:pt x="0" y="275595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TextBox 9"/>
          <p:cNvSpPr txBox="1"/>
          <p:nvPr/>
        </p:nvSpPr>
        <p:spPr>
          <a:xfrm>
            <a:off x="5031461" y="393556"/>
            <a:ext cx="8225079" cy="923925"/>
          </a:xfrm>
          <a:prstGeom prst="rect">
            <a:avLst/>
          </a:prstGeom>
        </p:spPr>
        <p:txBody>
          <a:bodyPr lIns="0" tIns="0" rIns="0" bIns="0" rtlCol="0" anchor="t">
            <a:spAutoFit/>
          </a:bodyPr>
          <a:lstStyle/>
          <a:p>
            <a:pPr algn="ctr">
              <a:lnSpc>
                <a:spcPts val="6120"/>
              </a:lnSpc>
            </a:pPr>
            <a:r>
              <a:rPr lang="en-US" sz="5100">
                <a:solidFill>
                  <a:srgbClr val="FFFDFC"/>
                </a:solidFill>
                <a:latin typeface="Agrandir Bold"/>
              </a:rPr>
              <a:t>Regional  Progress</a:t>
            </a:r>
          </a:p>
        </p:txBody>
      </p:sp>
      <p:sp>
        <p:nvSpPr>
          <p:cNvPr id="10" name="TextBox 10"/>
          <p:cNvSpPr txBox="1"/>
          <p:nvPr/>
        </p:nvSpPr>
        <p:spPr>
          <a:xfrm>
            <a:off x="1783295" y="2075618"/>
            <a:ext cx="14721410" cy="1419225"/>
          </a:xfrm>
          <a:prstGeom prst="rect">
            <a:avLst/>
          </a:prstGeom>
        </p:spPr>
        <p:txBody>
          <a:bodyPr lIns="0" tIns="0" rIns="0" bIns="0" rtlCol="0" anchor="t">
            <a:spAutoFit/>
          </a:bodyPr>
          <a:lstStyle/>
          <a:p>
            <a:pPr algn="ctr">
              <a:lnSpc>
                <a:spcPts val="5160"/>
              </a:lnSpc>
            </a:pPr>
            <a:r>
              <a:rPr lang="en-US" sz="4300">
                <a:solidFill>
                  <a:srgbClr val="FFFDFC"/>
                </a:solidFill>
                <a:latin typeface="Agrandir Bold"/>
              </a:rPr>
              <a:t>Our region’s efforts are already underway. Together our eight counties have:</a:t>
            </a:r>
          </a:p>
        </p:txBody>
      </p:sp>
      <p:sp>
        <p:nvSpPr>
          <p:cNvPr id="11" name="TextBox 11"/>
          <p:cNvSpPr txBox="1"/>
          <p:nvPr/>
        </p:nvSpPr>
        <p:spPr>
          <a:xfrm>
            <a:off x="554540" y="7330715"/>
            <a:ext cx="3128699" cy="1847850"/>
          </a:xfrm>
          <a:prstGeom prst="rect">
            <a:avLst/>
          </a:prstGeom>
        </p:spPr>
        <p:txBody>
          <a:bodyPr lIns="0" tIns="0" rIns="0" bIns="0" rtlCol="0" anchor="t">
            <a:spAutoFit/>
          </a:bodyPr>
          <a:lstStyle/>
          <a:p>
            <a:pPr algn="ctr">
              <a:lnSpc>
                <a:spcPts val="4576"/>
              </a:lnSpc>
            </a:pPr>
            <a:r>
              <a:rPr lang="en-US" sz="3813" spc="-151">
                <a:solidFill>
                  <a:srgbClr val="C605EC"/>
                </a:solidFill>
                <a:latin typeface="Agrandir Bold"/>
              </a:rPr>
              <a:t>Secured $5M in planning dollars</a:t>
            </a:r>
          </a:p>
        </p:txBody>
      </p:sp>
      <p:sp>
        <p:nvSpPr>
          <p:cNvPr id="12" name="TextBox 12"/>
          <p:cNvSpPr txBox="1"/>
          <p:nvPr/>
        </p:nvSpPr>
        <p:spPr>
          <a:xfrm>
            <a:off x="4223649" y="7330715"/>
            <a:ext cx="3471708" cy="2428875"/>
          </a:xfrm>
          <a:prstGeom prst="rect">
            <a:avLst/>
          </a:prstGeom>
        </p:spPr>
        <p:txBody>
          <a:bodyPr lIns="0" tIns="0" rIns="0" bIns="0" rtlCol="0" anchor="t">
            <a:spAutoFit/>
          </a:bodyPr>
          <a:lstStyle/>
          <a:p>
            <a:pPr algn="ctr">
              <a:lnSpc>
                <a:spcPts val="4576"/>
              </a:lnSpc>
            </a:pPr>
            <a:r>
              <a:rPr lang="en-US" sz="3813" spc="-148">
                <a:solidFill>
                  <a:srgbClr val="C605EC"/>
                </a:solidFill>
                <a:latin typeface="Agrandir Bold"/>
              </a:rPr>
              <a:t>Established a collaborative of </a:t>
            </a:r>
          </a:p>
          <a:p>
            <a:pPr algn="ctr">
              <a:lnSpc>
                <a:spcPts val="4576"/>
              </a:lnSpc>
            </a:pPr>
            <a:r>
              <a:rPr lang="en-US" sz="3813" spc="-151">
                <a:solidFill>
                  <a:srgbClr val="C605EC"/>
                </a:solidFill>
                <a:latin typeface="Agrandir Bold"/>
              </a:rPr>
              <a:t> 130+ orgs</a:t>
            </a:r>
          </a:p>
        </p:txBody>
      </p:sp>
      <p:sp>
        <p:nvSpPr>
          <p:cNvPr id="13" name="TextBox 13"/>
          <p:cNvSpPr txBox="1"/>
          <p:nvPr/>
        </p:nvSpPr>
        <p:spPr>
          <a:xfrm>
            <a:off x="9045855" y="7330715"/>
            <a:ext cx="4104006" cy="2428875"/>
          </a:xfrm>
          <a:prstGeom prst="rect">
            <a:avLst/>
          </a:prstGeom>
        </p:spPr>
        <p:txBody>
          <a:bodyPr lIns="0" tIns="0" rIns="0" bIns="0" rtlCol="0" anchor="t">
            <a:spAutoFit/>
          </a:bodyPr>
          <a:lstStyle/>
          <a:p>
            <a:pPr algn="ctr">
              <a:lnSpc>
                <a:spcPts val="4576"/>
              </a:lnSpc>
            </a:pPr>
            <a:r>
              <a:rPr lang="en-US" sz="3813" spc="-151">
                <a:solidFill>
                  <a:srgbClr val="C605EC"/>
                </a:solidFill>
                <a:latin typeface="Agrandir Bold"/>
              </a:rPr>
              <a:t>Funded  18 other  organizations with 2.2M  to conduct this work</a:t>
            </a:r>
          </a:p>
        </p:txBody>
      </p:sp>
      <p:sp>
        <p:nvSpPr>
          <p:cNvPr id="14" name="TextBox 14"/>
          <p:cNvSpPr txBox="1"/>
          <p:nvPr/>
        </p:nvSpPr>
        <p:spPr>
          <a:xfrm>
            <a:off x="13903472" y="6883040"/>
            <a:ext cx="3772407" cy="3009900"/>
          </a:xfrm>
          <a:prstGeom prst="rect">
            <a:avLst/>
          </a:prstGeom>
        </p:spPr>
        <p:txBody>
          <a:bodyPr lIns="0" tIns="0" rIns="0" bIns="0" rtlCol="0" anchor="t">
            <a:spAutoFit/>
          </a:bodyPr>
          <a:lstStyle/>
          <a:p>
            <a:pPr algn="ctr">
              <a:lnSpc>
                <a:spcPts val="4576"/>
              </a:lnSpc>
            </a:pPr>
            <a:r>
              <a:rPr lang="en-US" sz="3813" spc="-151">
                <a:solidFill>
                  <a:srgbClr val="C605EC"/>
                </a:solidFill>
                <a:latin typeface="Agrandir Bold"/>
              </a:rPr>
              <a:t>Begun intensive research efforts to inform decision making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325F"/>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00AC7C"/>
            </a:solidFill>
            <a:prstDash val="solid"/>
            <a:headEnd type="none" w="sm" len="sm"/>
            <a:tailEnd type="none" w="sm" len="sm"/>
          </a:ln>
        </p:spPr>
      </p:sp>
      <p:sp>
        <p:nvSpPr>
          <p:cNvPr id="3" name="Freeform 3"/>
          <p:cNvSpPr/>
          <p:nvPr/>
        </p:nvSpPr>
        <p:spPr>
          <a:xfrm>
            <a:off x="1028700" y="139175"/>
            <a:ext cx="1895506" cy="1585088"/>
          </a:xfrm>
          <a:custGeom>
            <a:avLst/>
            <a:gdLst/>
            <a:ahLst/>
            <a:cxnLst/>
            <a:rect l="l" t="t" r="r" b="b"/>
            <a:pathLst>
              <a:path w="1895506" h="1585088">
                <a:moveTo>
                  <a:pt x="0" y="0"/>
                </a:moveTo>
                <a:lnTo>
                  <a:pt x="1895506" y="0"/>
                </a:lnTo>
                <a:lnTo>
                  <a:pt x="1895506" y="1585088"/>
                </a:lnTo>
                <a:lnTo>
                  <a:pt x="0" y="1585088"/>
                </a:lnTo>
                <a:lnTo>
                  <a:pt x="0" y="0"/>
                </a:lnTo>
                <a:close/>
              </a:path>
            </a:pathLst>
          </a:custGeom>
          <a:blipFill>
            <a:blip r:embed="rId3"/>
            <a:stretch>
              <a:fillRect/>
            </a:stretch>
          </a:blipFill>
        </p:spPr>
      </p:sp>
      <p:sp>
        <p:nvSpPr>
          <p:cNvPr id="4" name="Freeform 4"/>
          <p:cNvSpPr/>
          <p:nvPr/>
        </p:nvSpPr>
        <p:spPr>
          <a:xfrm>
            <a:off x="14477908" y="364948"/>
            <a:ext cx="3374060" cy="1161046"/>
          </a:xfrm>
          <a:custGeom>
            <a:avLst/>
            <a:gdLst/>
            <a:ahLst/>
            <a:cxnLst/>
            <a:rect l="l" t="t" r="r" b="b"/>
            <a:pathLst>
              <a:path w="3374060" h="1161046">
                <a:moveTo>
                  <a:pt x="0" y="0"/>
                </a:moveTo>
                <a:lnTo>
                  <a:pt x="3374060" y="0"/>
                </a:lnTo>
                <a:lnTo>
                  <a:pt x="3374060" y="1161046"/>
                </a:lnTo>
                <a:lnTo>
                  <a:pt x="0" y="1161046"/>
                </a:lnTo>
                <a:lnTo>
                  <a:pt x="0" y="0"/>
                </a:lnTo>
                <a:close/>
              </a:path>
            </a:pathLst>
          </a:custGeom>
          <a:blipFill>
            <a:blip r:embed="rId4"/>
            <a:stretch>
              <a:fillRect/>
            </a:stretch>
          </a:blipFill>
        </p:spPr>
      </p:sp>
      <p:sp>
        <p:nvSpPr>
          <p:cNvPr id="5" name="TextBox 5"/>
          <p:cNvSpPr txBox="1"/>
          <p:nvPr/>
        </p:nvSpPr>
        <p:spPr>
          <a:xfrm>
            <a:off x="3977833" y="393556"/>
            <a:ext cx="10332333" cy="923925"/>
          </a:xfrm>
          <a:prstGeom prst="rect">
            <a:avLst/>
          </a:prstGeom>
        </p:spPr>
        <p:txBody>
          <a:bodyPr lIns="0" tIns="0" rIns="0" bIns="0" rtlCol="0" anchor="t">
            <a:spAutoFit/>
          </a:bodyPr>
          <a:lstStyle/>
          <a:p>
            <a:pPr algn="ctr">
              <a:lnSpc>
                <a:spcPts val="6120"/>
              </a:lnSpc>
            </a:pPr>
            <a:r>
              <a:rPr lang="en-US" sz="5100">
                <a:solidFill>
                  <a:srgbClr val="FFFDFC"/>
                </a:solidFill>
                <a:latin typeface="Agrandir Bold"/>
              </a:rPr>
              <a:t>What We’re Learned So Far</a:t>
            </a:r>
          </a:p>
        </p:txBody>
      </p:sp>
      <p:sp>
        <p:nvSpPr>
          <p:cNvPr id="6" name="TextBox 6"/>
          <p:cNvSpPr txBox="1"/>
          <p:nvPr/>
        </p:nvSpPr>
        <p:spPr>
          <a:xfrm>
            <a:off x="1525478" y="2666581"/>
            <a:ext cx="15237044" cy="4737918"/>
          </a:xfrm>
          <a:prstGeom prst="rect">
            <a:avLst/>
          </a:prstGeom>
        </p:spPr>
        <p:txBody>
          <a:bodyPr lIns="0" tIns="0" rIns="0" bIns="0" rtlCol="0" anchor="t">
            <a:spAutoFit/>
          </a:bodyPr>
          <a:lstStyle/>
          <a:p>
            <a:pPr algn="ctr">
              <a:lnSpc>
                <a:spcPts val="12156"/>
              </a:lnSpc>
            </a:pPr>
            <a:r>
              <a:rPr lang="en-US" sz="8683">
                <a:solidFill>
                  <a:srgbClr val="FFFDFC"/>
                </a:solidFill>
                <a:latin typeface="Agrandir Bold"/>
              </a:rPr>
              <a:t> Early Data from </a:t>
            </a:r>
          </a:p>
          <a:p>
            <a:pPr algn="ctr">
              <a:lnSpc>
                <a:spcPts val="12156"/>
              </a:lnSpc>
            </a:pPr>
            <a:r>
              <a:rPr lang="en-US" sz="8683">
                <a:solidFill>
                  <a:srgbClr val="FFFDFC"/>
                </a:solidFill>
                <a:latin typeface="Agrandir Bold"/>
              </a:rPr>
              <a:t>California Jobs First Regional Economic Analysis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5873968" y="1241464"/>
            <a:ext cx="12240855" cy="7804072"/>
            <a:chOff x="0" y="0"/>
            <a:chExt cx="3223929" cy="2055393"/>
          </a:xfrm>
        </p:grpSpPr>
        <p:sp>
          <p:nvSpPr>
            <p:cNvPr id="3" name="Freeform 3"/>
            <p:cNvSpPr/>
            <p:nvPr/>
          </p:nvSpPr>
          <p:spPr>
            <a:xfrm>
              <a:off x="0" y="0"/>
              <a:ext cx="3223929" cy="2055393"/>
            </a:xfrm>
            <a:custGeom>
              <a:avLst/>
              <a:gdLst/>
              <a:ahLst/>
              <a:cxnLst/>
              <a:rect l="l" t="t" r="r" b="b"/>
              <a:pathLst>
                <a:path w="3223929" h="2055393">
                  <a:moveTo>
                    <a:pt x="0" y="0"/>
                  </a:moveTo>
                  <a:lnTo>
                    <a:pt x="3223929" y="0"/>
                  </a:lnTo>
                  <a:lnTo>
                    <a:pt x="3223929" y="2055393"/>
                  </a:lnTo>
                  <a:lnTo>
                    <a:pt x="0" y="2055393"/>
                  </a:lnTo>
                  <a:close/>
                </a:path>
              </a:pathLst>
            </a:custGeom>
            <a:solidFill>
              <a:srgbClr val="FFFDFC"/>
            </a:solidFill>
          </p:spPr>
        </p:sp>
        <p:sp>
          <p:nvSpPr>
            <p:cNvPr id="4" name="TextBox 4"/>
            <p:cNvSpPr txBox="1"/>
            <p:nvPr/>
          </p:nvSpPr>
          <p:spPr>
            <a:xfrm>
              <a:off x="0" y="-123825"/>
              <a:ext cx="3223929" cy="2179218"/>
            </a:xfrm>
            <a:prstGeom prst="rect">
              <a:avLst/>
            </a:prstGeom>
          </p:spPr>
          <p:txBody>
            <a:bodyPr lIns="50800" tIns="50800" rIns="50800" bIns="50800" rtlCol="0" anchor="ctr"/>
            <a:lstStyle/>
            <a:p>
              <a:pPr algn="ctr">
                <a:lnSpc>
                  <a:spcPts val="3359"/>
                </a:lnSpc>
              </a:pPr>
              <a:endParaRPr/>
            </a:p>
          </p:txBody>
        </p:sp>
      </p:grpSp>
      <p:sp>
        <p:nvSpPr>
          <p:cNvPr id="5" name="Freeform 5"/>
          <p:cNvSpPr/>
          <p:nvPr/>
        </p:nvSpPr>
        <p:spPr>
          <a:xfrm>
            <a:off x="6176810" y="1562718"/>
            <a:ext cx="11635172" cy="7240644"/>
          </a:xfrm>
          <a:custGeom>
            <a:avLst/>
            <a:gdLst/>
            <a:ahLst/>
            <a:cxnLst/>
            <a:rect l="l" t="t" r="r" b="b"/>
            <a:pathLst>
              <a:path w="11635172" h="7240644">
                <a:moveTo>
                  <a:pt x="0" y="0"/>
                </a:moveTo>
                <a:lnTo>
                  <a:pt x="11635172" y="0"/>
                </a:lnTo>
                <a:lnTo>
                  <a:pt x="11635172" y="7240644"/>
                </a:lnTo>
                <a:lnTo>
                  <a:pt x="0" y="7240644"/>
                </a:lnTo>
                <a:lnTo>
                  <a:pt x="0" y="0"/>
                </a:lnTo>
                <a:close/>
              </a:path>
            </a:pathLst>
          </a:custGeom>
          <a:blipFill>
            <a:blip r:embed="rId2"/>
            <a:stretch>
              <a:fillRect t="-60692"/>
            </a:stretch>
          </a:blipFill>
        </p:spPr>
      </p:sp>
      <p:sp>
        <p:nvSpPr>
          <p:cNvPr id="6" name="TextBox 6"/>
          <p:cNvSpPr txBox="1"/>
          <p:nvPr/>
        </p:nvSpPr>
        <p:spPr>
          <a:xfrm>
            <a:off x="506401" y="1786400"/>
            <a:ext cx="4164683" cy="6067425"/>
          </a:xfrm>
          <a:prstGeom prst="rect">
            <a:avLst/>
          </a:prstGeom>
        </p:spPr>
        <p:txBody>
          <a:bodyPr lIns="0" tIns="0" rIns="0" bIns="0" rtlCol="0" anchor="t">
            <a:spAutoFit/>
          </a:bodyPr>
          <a:lstStyle/>
          <a:p>
            <a:pPr>
              <a:lnSpc>
                <a:spcPts val="4320"/>
              </a:lnSpc>
            </a:pPr>
            <a:r>
              <a:rPr lang="en-US" sz="3600">
                <a:solidFill>
                  <a:srgbClr val="FFFDFC"/>
                </a:solidFill>
                <a:latin typeface="Agrandir"/>
              </a:rPr>
              <a:t>Regional economies are typically identified by analyzing commuting patterns. Counties with high levels of inter-county commuting indicate a common labor market. </a:t>
            </a:r>
          </a:p>
        </p:txBody>
      </p:sp>
      <p:grpSp>
        <p:nvGrpSpPr>
          <p:cNvPr id="7" name="Group 7"/>
          <p:cNvGrpSpPr/>
          <p:nvPr/>
        </p:nvGrpSpPr>
        <p:grpSpPr>
          <a:xfrm>
            <a:off x="6406627" y="1562718"/>
            <a:ext cx="436429" cy="436429"/>
            <a:chOff x="0" y="0"/>
            <a:chExt cx="812800" cy="812800"/>
          </a:xfrm>
        </p:grpSpPr>
        <p:sp>
          <p:nvSpPr>
            <p:cNvPr id="8" name="Freeform 8"/>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C605EC"/>
            </a:solidFill>
          </p:spPr>
        </p:sp>
        <p:sp>
          <p:nvSpPr>
            <p:cNvPr id="9" name="TextBox 9"/>
            <p:cNvSpPr txBox="1"/>
            <p:nvPr/>
          </p:nvSpPr>
          <p:spPr>
            <a:xfrm>
              <a:off x="0" y="79375"/>
              <a:ext cx="711200" cy="530225"/>
            </a:xfrm>
            <a:prstGeom prst="rect">
              <a:avLst/>
            </a:prstGeom>
          </p:spPr>
          <p:txBody>
            <a:bodyPr lIns="50800" tIns="50800" rIns="50800" bIns="50800" rtlCol="0" anchor="ctr"/>
            <a:lstStyle/>
            <a:p>
              <a:pPr algn="ctr">
                <a:lnSpc>
                  <a:spcPts val="3359"/>
                </a:lnSpc>
              </a:pPr>
              <a:endParaRPr/>
            </a:p>
          </p:txBody>
        </p:sp>
      </p:grpSp>
      <p:sp>
        <p:nvSpPr>
          <p:cNvPr id="10" name="AutoShape 10"/>
          <p:cNvSpPr/>
          <p:nvPr/>
        </p:nvSpPr>
        <p:spPr>
          <a:xfrm flipV="1">
            <a:off x="6372807" y="2408057"/>
            <a:ext cx="424166" cy="0"/>
          </a:xfrm>
          <a:prstGeom prst="line">
            <a:avLst/>
          </a:prstGeom>
          <a:ln w="57150" cap="flat">
            <a:solidFill>
              <a:srgbClr val="00AC7C"/>
            </a:solidFill>
            <a:prstDash val="solid"/>
            <a:headEnd type="none" w="sm" len="sm"/>
            <a:tailEnd type="none" w="sm" len="sm"/>
          </a:ln>
        </p:spPr>
      </p:sp>
      <p:grpSp>
        <p:nvGrpSpPr>
          <p:cNvPr id="11" name="Group 11"/>
          <p:cNvGrpSpPr/>
          <p:nvPr/>
        </p:nvGrpSpPr>
        <p:grpSpPr>
          <a:xfrm>
            <a:off x="6406627" y="2815147"/>
            <a:ext cx="444245" cy="44424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6925"/>
            </a:solidFill>
          </p:spPr>
        </p:sp>
        <p:sp>
          <p:nvSpPr>
            <p:cNvPr id="13" name="TextBox 13"/>
            <p:cNvSpPr txBox="1"/>
            <p:nvPr/>
          </p:nvSpPr>
          <p:spPr>
            <a:xfrm>
              <a:off x="76200" y="-47625"/>
              <a:ext cx="660400" cy="784225"/>
            </a:xfrm>
            <a:prstGeom prst="rect">
              <a:avLst/>
            </a:prstGeom>
          </p:spPr>
          <p:txBody>
            <a:bodyPr lIns="50800" tIns="50800" rIns="50800" bIns="50800" rtlCol="0" anchor="ctr"/>
            <a:lstStyle/>
            <a:p>
              <a:pPr algn="ctr">
                <a:lnSpc>
                  <a:spcPts val="3359"/>
                </a:lnSpc>
              </a:pPr>
              <a:endParaRPr/>
            </a:p>
          </p:txBody>
        </p:sp>
      </p:grpSp>
      <p:sp>
        <p:nvSpPr>
          <p:cNvPr id="14" name="TextBox 14"/>
          <p:cNvSpPr txBox="1"/>
          <p:nvPr/>
        </p:nvSpPr>
        <p:spPr>
          <a:xfrm>
            <a:off x="6946822" y="1651641"/>
            <a:ext cx="6423688" cy="230009"/>
          </a:xfrm>
          <a:prstGeom prst="rect">
            <a:avLst/>
          </a:prstGeom>
        </p:spPr>
        <p:txBody>
          <a:bodyPr lIns="0" tIns="0" rIns="0" bIns="0" rtlCol="0" anchor="t">
            <a:spAutoFit/>
          </a:bodyPr>
          <a:lstStyle/>
          <a:p>
            <a:pPr algn="ctr">
              <a:lnSpc>
                <a:spcPts val="1861"/>
              </a:lnSpc>
            </a:pPr>
            <a:r>
              <a:rPr lang="en-US" sz="1329">
                <a:solidFill>
                  <a:srgbClr val="000000"/>
                </a:solidFill>
                <a:latin typeface="Manrope"/>
              </a:rPr>
              <a:t>Direction of the flow, from the workers' county of residence to their county of work.</a:t>
            </a:r>
          </a:p>
        </p:txBody>
      </p:sp>
      <p:sp>
        <p:nvSpPr>
          <p:cNvPr id="15" name="TextBox 15"/>
          <p:cNvSpPr txBox="1"/>
          <p:nvPr/>
        </p:nvSpPr>
        <p:spPr>
          <a:xfrm>
            <a:off x="6946822" y="2236604"/>
            <a:ext cx="4075710" cy="230009"/>
          </a:xfrm>
          <a:prstGeom prst="rect">
            <a:avLst/>
          </a:prstGeom>
        </p:spPr>
        <p:txBody>
          <a:bodyPr lIns="0" tIns="0" rIns="0" bIns="0" rtlCol="0" anchor="t">
            <a:spAutoFit/>
          </a:bodyPr>
          <a:lstStyle/>
          <a:p>
            <a:pPr algn="ctr">
              <a:lnSpc>
                <a:spcPts val="1861"/>
              </a:lnSpc>
            </a:pPr>
            <a:r>
              <a:rPr lang="en-US" sz="1329">
                <a:solidFill>
                  <a:srgbClr val="000000"/>
                </a:solidFill>
                <a:latin typeface="Manrope"/>
              </a:rPr>
              <a:t>Size of the arrows represents the number of workers</a:t>
            </a:r>
          </a:p>
        </p:txBody>
      </p:sp>
      <p:sp>
        <p:nvSpPr>
          <p:cNvPr id="16" name="TextBox 16"/>
          <p:cNvSpPr txBox="1"/>
          <p:nvPr/>
        </p:nvSpPr>
        <p:spPr>
          <a:xfrm>
            <a:off x="6939047" y="2933453"/>
            <a:ext cx="4904308" cy="230009"/>
          </a:xfrm>
          <a:prstGeom prst="rect">
            <a:avLst/>
          </a:prstGeom>
        </p:spPr>
        <p:txBody>
          <a:bodyPr lIns="0" tIns="0" rIns="0" bIns="0" rtlCol="0" anchor="t">
            <a:spAutoFit/>
          </a:bodyPr>
          <a:lstStyle/>
          <a:p>
            <a:pPr algn="ctr">
              <a:lnSpc>
                <a:spcPts val="1861"/>
              </a:lnSpc>
            </a:pPr>
            <a:r>
              <a:rPr lang="en-US" sz="1329">
                <a:solidFill>
                  <a:srgbClr val="000000"/>
                </a:solidFill>
                <a:latin typeface="Manrope"/>
              </a:rPr>
              <a:t>Size of the nodes (the counties) represents the number of jobs</a:t>
            </a:r>
          </a:p>
        </p:txBody>
      </p:sp>
      <p:sp>
        <p:nvSpPr>
          <p:cNvPr id="17" name="TextBox 17"/>
          <p:cNvSpPr txBox="1"/>
          <p:nvPr/>
        </p:nvSpPr>
        <p:spPr>
          <a:xfrm>
            <a:off x="4006126" y="9474161"/>
            <a:ext cx="10770150" cy="436245"/>
          </a:xfrm>
          <a:prstGeom prst="rect">
            <a:avLst/>
          </a:prstGeom>
        </p:spPr>
        <p:txBody>
          <a:bodyPr lIns="0" tIns="0" rIns="0" bIns="0" rtlCol="0" anchor="t">
            <a:spAutoFit/>
          </a:bodyPr>
          <a:lstStyle/>
          <a:p>
            <a:pPr algn="ctr">
              <a:lnSpc>
                <a:spcPts val="1679"/>
              </a:lnSpc>
            </a:pPr>
            <a:r>
              <a:rPr lang="en-US" sz="1200">
                <a:solidFill>
                  <a:srgbClr val="FFFDFC"/>
                </a:solidFill>
                <a:latin typeface="Agrandir"/>
              </a:rPr>
              <a:t>Note: Similarity is measured as 1 minus the Euclidean distance of shares of employment by detailed industry or occupation, multiplied by 100.</a:t>
            </a:r>
          </a:p>
          <a:p>
            <a:pPr algn="ctr">
              <a:lnSpc>
                <a:spcPts val="1679"/>
              </a:lnSpc>
              <a:spcBef>
                <a:spcPct val="0"/>
              </a:spcBef>
            </a:pPr>
            <a:r>
              <a:rPr lang="en-US" sz="1200">
                <a:solidFill>
                  <a:srgbClr val="FFFDFC"/>
                </a:solidFill>
                <a:latin typeface="Agrandir"/>
              </a:rPr>
              <a:t>Source:  Brookings and Cities GPS analysis of Lightcast estimates</a:t>
            </a:r>
          </a:p>
        </p:txBody>
      </p:sp>
      <p:sp>
        <p:nvSpPr>
          <p:cNvPr id="18" name="TextBox 18"/>
          <p:cNvSpPr txBox="1"/>
          <p:nvPr/>
        </p:nvSpPr>
        <p:spPr>
          <a:xfrm>
            <a:off x="173176" y="269635"/>
            <a:ext cx="17941648" cy="762000"/>
          </a:xfrm>
          <a:prstGeom prst="rect">
            <a:avLst/>
          </a:prstGeom>
        </p:spPr>
        <p:txBody>
          <a:bodyPr lIns="0" tIns="0" rIns="0" bIns="0" rtlCol="0" anchor="t">
            <a:spAutoFit/>
          </a:bodyPr>
          <a:lstStyle/>
          <a:p>
            <a:pPr algn="ctr">
              <a:lnSpc>
                <a:spcPts val="5040"/>
              </a:lnSpc>
            </a:pPr>
            <a:r>
              <a:rPr lang="en-US" sz="4200">
                <a:solidFill>
                  <a:srgbClr val="FFFDFC"/>
                </a:solidFill>
                <a:latin typeface="Agrandir Bold"/>
              </a:rPr>
              <a:t>We Are Connected, Physically and Economically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1490</Words>
  <Application>Microsoft Office PowerPoint</Application>
  <PresentationFormat>Custom</PresentationFormat>
  <Paragraphs>220</Paragraphs>
  <Slides>21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Agrandir Bold</vt:lpstr>
      <vt:lpstr>Manrope</vt:lpstr>
      <vt:lpstr>Calibri</vt:lpstr>
      <vt:lpstr>Arial</vt:lpstr>
      <vt:lpstr>Agrandir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Jobs First (CERF) Livability Summit 2024</dc:title>
  <cp:lastModifiedBy>Alana Ramsay</cp:lastModifiedBy>
  <cp:revision>2</cp:revision>
  <dcterms:created xsi:type="dcterms:W3CDTF">2006-08-16T00:00:00Z</dcterms:created>
  <dcterms:modified xsi:type="dcterms:W3CDTF">2023-10-30T05:37:20Z</dcterms:modified>
  <dc:identifier>DAFxor_yXSc</dc:identifier>
</cp:coreProperties>
</file>