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78"/>
  </p:notesMasterIdLst>
  <p:sldIdLst>
    <p:sldId id="256" r:id="rId44"/>
    <p:sldId id="257" r:id="rId45"/>
    <p:sldId id="258" r:id="rId46"/>
    <p:sldId id="259" r:id="rId47"/>
    <p:sldId id="260" r:id="rId48"/>
    <p:sldId id="261" r:id="rId49"/>
    <p:sldId id="262" r:id="rId50"/>
    <p:sldId id="263" r:id="rId51"/>
    <p:sldId id="264" r:id="rId52"/>
    <p:sldId id="265" r:id="rId53"/>
    <p:sldId id="266" r:id="rId54"/>
    <p:sldId id="267" r:id="rId55"/>
    <p:sldId id="268" r:id="rId56"/>
    <p:sldId id="269" r:id="rId57"/>
    <p:sldId id="270" r:id="rId58"/>
    <p:sldId id="271" r:id="rId59"/>
    <p:sldId id="272" r:id="rId60"/>
    <p:sldId id="273" r:id="rId61"/>
    <p:sldId id="274" r:id="rId62"/>
    <p:sldId id="275" r:id="rId63"/>
    <p:sldId id="276" r:id="rId64"/>
    <p:sldId id="277" r:id="rId65"/>
    <p:sldId id="278" r:id="rId66"/>
    <p:sldId id="279" r:id="rId67"/>
    <p:sldId id="280" r:id="rId68"/>
    <p:sldId id="281" r:id="rId69"/>
    <p:sldId id="282" r:id="rId70"/>
    <p:sldId id="283" r:id="rId71"/>
    <p:sldId id="284" r:id="rId72"/>
    <p:sldId id="285" r:id="rId73"/>
    <p:sldId id="286" r:id="rId74"/>
    <p:sldId id="287" r:id="rId75"/>
    <p:sldId id="288" r:id="rId76"/>
    <p:sldId id="289" r:id="rId7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Filson Soft 1" charset="1" panose="00000800000000000000"/>
      <p:regular r:id="rId10"/>
    </p:embeddedFont>
    <p:embeddedFont>
      <p:font typeface="Filson Soft 2" charset="1" panose="00000500000000000000"/>
      <p:regular r:id="rId11"/>
    </p:embeddedFont>
    <p:embeddedFont>
      <p:font typeface="Arial" charset="1" panose="020B0502020202020204"/>
      <p:regular r:id="rId12"/>
    </p:embeddedFont>
    <p:embeddedFont>
      <p:font typeface="Arial Bold" charset="1" panose="020B0802020202020204"/>
      <p:regular r:id="rId13"/>
    </p:embeddedFont>
    <p:embeddedFont>
      <p:font typeface="Arial Italics" charset="1" panose="020B0502020202090204"/>
      <p:regular r:id="rId14"/>
    </p:embeddedFont>
    <p:embeddedFont>
      <p:font typeface="Arial Bold Italics" charset="1" panose="020B0802020202090204"/>
      <p:regular r:id="rId15"/>
    </p:embeddedFont>
    <p:embeddedFont>
      <p:font typeface="TT Rounds Condensed" charset="1" panose="02000506030000020003"/>
      <p:regular r:id="rId16"/>
    </p:embeddedFont>
    <p:embeddedFont>
      <p:font typeface="TT Rounds Condensed Bold" charset="1" panose="02000806030000020003"/>
      <p:regular r:id="rId17"/>
    </p:embeddedFont>
    <p:embeddedFont>
      <p:font typeface="TT Rounds Condensed Italics" charset="1" panose="02000506030000090003"/>
      <p:regular r:id="rId18"/>
    </p:embeddedFont>
    <p:embeddedFont>
      <p:font typeface="TT Rounds Condensed Bold Italics" charset="1" panose="02000806030000090003"/>
      <p:regular r:id="rId19"/>
    </p:embeddedFont>
    <p:embeddedFont>
      <p:font typeface="TT Rounds Condensed Thin" charset="1" panose="02000503020000020003"/>
      <p:regular r:id="rId20"/>
    </p:embeddedFont>
    <p:embeddedFont>
      <p:font typeface="TT Rounds Condensed Thin Italics" charset="1" panose="02000503020000090003"/>
      <p:regular r:id="rId21"/>
    </p:embeddedFont>
    <p:embeddedFont>
      <p:font typeface="TT Rounds Condensed Heavy" charset="1" panose="02000506030000020003"/>
      <p:regular r:id="rId22"/>
    </p:embeddedFont>
    <p:embeddedFont>
      <p:font typeface="TT Rounds Condensed Heavy Italics" charset="1" panose="02000506000000090003"/>
      <p:regular r:id="rId23"/>
    </p:embeddedFont>
    <p:embeddedFont>
      <p:font typeface="Open Sans" charset="1" panose="020B0606030504020204"/>
      <p:regular r:id="rId24"/>
    </p:embeddedFont>
    <p:embeddedFont>
      <p:font typeface="Open Sans Bold" charset="1" panose="020B0806030504020204"/>
      <p:regular r:id="rId25"/>
    </p:embeddedFont>
    <p:embeddedFont>
      <p:font typeface="Open Sans Italics" charset="1" panose="020B0606030504020204"/>
      <p:regular r:id="rId26"/>
    </p:embeddedFont>
    <p:embeddedFont>
      <p:font typeface="Open Sans Bold Italics" charset="1" panose="020B0806030504020204"/>
      <p:regular r:id="rId27"/>
    </p:embeddedFont>
    <p:embeddedFont>
      <p:font typeface="Open Sans Light" charset="1" panose="020B0306030504020204"/>
      <p:regular r:id="rId28"/>
    </p:embeddedFont>
    <p:embeddedFont>
      <p:font typeface="Open Sans Light Italics" charset="1" panose="020B0306030504020204"/>
      <p:regular r:id="rId29"/>
    </p:embeddedFont>
    <p:embeddedFont>
      <p:font typeface="Open Sans Ultra-Bold" charset="1" panose="00000000000000000000"/>
      <p:regular r:id="rId30"/>
    </p:embeddedFont>
    <p:embeddedFont>
      <p:font typeface="Open Sans Ultra-Bold Italics" charset="1" panose="00000000000000000000"/>
      <p:regular r:id="rId31"/>
    </p:embeddedFont>
    <p:embeddedFont>
      <p:font typeface="Inter" charset="1" panose="020B0502030000000004"/>
      <p:regular r:id="rId32"/>
    </p:embeddedFont>
    <p:embeddedFont>
      <p:font typeface="Inter Bold" charset="1" panose="020B0802030000000004"/>
      <p:regular r:id="rId33"/>
    </p:embeddedFont>
    <p:embeddedFont>
      <p:font typeface="Inter Italics" charset="1" panose="020B0502030000000004"/>
      <p:regular r:id="rId34"/>
    </p:embeddedFont>
    <p:embeddedFont>
      <p:font typeface="Inter Bold Italics" charset="1" panose="020B0802030000000004"/>
      <p:regular r:id="rId35"/>
    </p:embeddedFont>
    <p:embeddedFont>
      <p:font typeface="Inter Thin" charset="1" panose="020B0A02050000000004"/>
      <p:regular r:id="rId36"/>
    </p:embeddedFont>
    <p:embeddedFont>
      <p:font typeface="Inter Thin Italics" charset="1" panose="020B0A02050000000004"/>
      <p:regular r:id="rId37"/>
    </p:embeddedFont>
    <p:embeddedFont>
      <p:font typeface="Inter Extra-Light" charset="1" panose="02000503000000020004"/>
      <p:regular r:id="rId38"/>
    </p:embeddedFont>
    <p:embeddedFont>
      <p:font typeface="Inter Light" charset="1" panose="02000503000000020004"/>
      <p:regular r:id="rId39"/>
    </p:embeddedFont>
    <p:embeddedFont>
      <p:font typeface="Inter Medium" charset="1" panose="02000503000000020004"/>
      <p:regular r:id="rId40"/>
    </p:embeddedFont>
    <p:embeddedFont>
      <p:font typeface="Inter Semi-Bold" charset="1" panose="02000503000000020004"/>
      <p:regular r:id="rId41"/>
    </p:embeddedFont>
    <p:embeddedFont>
      <p:font typeface="Inter Ultra-Bold" charset="1" panose="02000503000000020004"/>
      <p:regular r:id="rId42"/>
    </p:embeddedFont>
    <p:embeddedFont>
      <p:font typeface="Inter Heavy" charset="1" panose="02000503000000020004"/>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notesSlides/notesSlide21.xml" Type="http://schemas.openxmlformats.org/officeDocument/2006/relationships/notesSlide"/><Relationship Id="rId101" Target="notesSlides/notesSlide22.xml" Type="http://schemas.openxmlformats.org/officeDocument/2006/relationships/notesSlide"/><Relationship Id="rId102" Target="notesSlides/notesSlide23.xml" Type="http://schemas.openxmlformats.org/officeDocument/2006/relationships/notesSlide"/><Relationship Id="rId103" Target="notesSlides/notesSlide24.xml" Type="http://schemas.openxmlformats.org/officeDocument/2006/relationships/notesSlide"/><Relationship Id="rId104" Target="notesSlides/notesSlide25.xml" Type="http://schemas.openxmlformats.org/officeDocument/2006/relationships/notesSlide"/><Relationship Id="rId105" Target="notesSlides/notesSlide26.xml" Type="http://schemas.openxmlformats.org/officeDocument/2006/relationships/notesSlide"/><Relationship Id="rId106" Target="notesSlides/notesSlide27.xml" Type="http://schemas.openxmlformats.org/officeDocument/2006/relationships/notesSlide"/><Relationship Id="rId107" Target="notesSlides/notesSlide28.xml" Type="http://schemas.openxmlformats.org/officeDocument/2006/relationships/notesSlide"/><Relationship Id="rId108" Target="notesSlides/notesSlide29.xml" Type="http://schemas.openxmlformats.org/officeDocument/2006/relationships/notesSlide"/><Relationship Id="rId109" Target="notesSlides/notesSlide30.xml" Type="http://schemas.openxmlformats.org/officeDocument/2006/relationships/note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slides/slide1.xml" Type="http://schemas.openxmlformats.org/officeDocument/2006/relationships/slide"/><Relationship Id="rId45" Target="slides/slide2.xml" Type="http://schemas.openxmlformats.org/officeDocument/2006/relationships/slide"/><Relationship Id="rId46" Target="slides/slide3.xml" Type="http://schemas.openxmlformats.org/officeDocument/2006/relationships/slide"/><Relationship Id="rId47" Target="slides/slide4.xml" Type="http://schemas.openxmlformats.org/officeDocument/2006/relationships/slide"/><Relationship Id="rId48" Target="slides/slide5.xml" Type="http://schemas.openxmlformats.org/officeDocument/2006/relationships/slide"/><Relationship Id="rId49" Target="slides/slide6.xml" Type="http://schemas.openxmlformats.org/officeDocument/2006/relationships/slide"/><Relationship Id="rId5" Target="tableStyles.xml" Type="http://schemas.openxmlformats.org/officeDocument/2006/relationships/tableStyles"/><Relationship Id="rId50" Target="slides/slide7.xml" Type="http://schemas.openxmlformats.org/officeDocument/2006/relationships/slide"/><Relationship Id="rId51" Target="slides/slide8.xml" Type="http://schemas.openxmlformats.org/officeDocument/2006/relationships/slide"/><Relationship Id="rId52" Target="slides/slide9.xml" Type="http://schemas.openxmlformats.org/officeDocument/2006/relationships/slide"/><Relationship Id="rId53" Target="slides/slide10.xml" Type="http://schemas.openxmlformats.org/officeDocument/2006/relationships/slide"/><Relationship Id="rId54" Target="slides/slide11.xml" Type="http://schemas.openxmlformats.org/officeDocument/2006/relationships/slide"/><Relationship Id="rId55" Target="slides/slide12.xml" Type="http://schemas.openxmlformats.org/officeDocument/2006/relationships/slide"/><Relationship Id="rId56" Target="slides/slide13.xml" Type="http://schemas.openxmlformats.org/officeDocument/2006/relationships/slide"/><Relationship Id="rId57" Target="slides/slide14.xml" Type="http://schemas.openxmlformats.org/officeDocument/2006/relationships/slide"/><Relationship Id="rId58" Target="slides/slide15.xml" Type="http://schemas.openxmlformats.org/officeDocument/2006/relationships/slide"/><Relationship Id="rId59" Target="slides/slide16.xml" Type="http://schemas.openxmlformats.org/officeDocument/2006/relationships/slide"/><Relationship Id="rId6" Target="fonts/font6.fntdata" Type="http://schemas.openxmlformats.org/officeDocument/2006/relationships/font"/><Relationship Id="rId60" Target="slides/slide17.xml" Type="http://schemas.openxmlformats.org/officeDocument/2006/relationships/slide"/><Relationship Id="rId61" Target="slides/slide18.xml" Type="http://schemas.openxmlformats.org/officeDocument/2006/relationships/slide"/><Relationship Id="rId62" Target="slides/slide19.xml" Type="http://schemas.openxmlformats.org/officeDocument/2006/relationships/slide"/><Relationship Id="rId63" Target="slides/slide20.xml" Type="http://schemas.openxmlformats.org/officeDocument/2006/relationships/slide"/><Relationship Id="rId64" Target="slides/slide21.xml" Type="http://schemas.openxmlformats.org/officeDocument/2006/relationships/slide"/><Relationship Id="rId65" Target="slides/slide22.xml" Type="http://schemas.openxmlformats.org/officeDocument/2006/relationships/slide"/><Relationship Id="rId66" Target="slides/slide23.xml" Type="http://schemas.openxmlformats.org/officeDocument/2006/relationships/slide"/><Relationship Id="rId67" Target="slides/slide24.xml" Type="http://schemas.openxmlformats.org/officeDocument/2006/relationships/slide"/><Relationship Id="rId68" Target="slides/slide25.xml" Type="http://schemas.openxmlformats.org/officeDocument/2006/relationships/slide"/><Relationship Id="rId69" Target="slides/slide26.xml" Type="http://schemas.openxmlformats.org/officeDocument/2006/relationships/slide"/><Relationship Id="rId7" Target="fonts/font7.fntdata" Type="http://schemas.openxmlformats.org/officeDocument/2006/relationships/font"/><Relationship Id="rId70" Target="slides/slide27.xml" Type="http://schemas.openxmlformats.org/officeDocument/2006/relationships/slide"/><Relationship Id="rId71" Target="slides/slide28.xml" Type="http://schemas.openxmlformats.org/officeDocument/2006/relationships/slide"/><Relationship Id="rId72" Target="slides/slide29.xml" Type="http://schemas.openxmlformats.org/officeDocument/2006/relationships/slide"/><Relationship Id="rId73" Target="slides/slide30.xml" Type="http://schemas.openxmlformats.org/officeDocument/2006/relationships/slide"/><Relationship Id="rId74" Target="slides/slide31.xml" Type="http://schemas.openxmlformats.org/officeDocument/2006/relationships/slide"/><Relationship Id="rId75" Target="slides/slide32.xml" Type="http://schemas.openxmlformats.org/officeDocument/2006/relationships/slide"/><Relationship Id="rId76" Target="slides/slide33.xml" Type="http://schemas.openxmlformats.org/officeDocument/2006/relationships/slide"/><Relationship Id="rId77" Target="slides/slide34.xml" Type="http://schemas.openxmlformats.org/officeDocument/2006/relationships/slide"/><Relationship Id="rId78" Target="notesMasters/notesMaster1.xml" Type="http://schemas.openxmlformats.org/officeDocument/2006/relationships/notesMaster"/><Relationship Id="rId79" Target="theme/theme2.xml" Type="http://schemas.openxmlformats.org/officeDocument/2006/relationships/theme"/><Relationship Id="rId8" Target="fonts/font8.fntdata" Type="http://schemas.openxmlformats.org/officeDocument/2006/relationships/font"/><Relationship Id="rId80" Target="notesSlides/notesSlide1.xml" Type="http://schemas.openxmlformats.org/officeDocument/2006/relationships/notesSlide"/><Relationship Id="rId81" Target="notesSlides/notesSlide2.xml" Type="http://schemas.openxmlformats.org/officeDocument/2006/relationships/notesSlide"/><Relationship Id="rId82" Target="notesSlides/notesSlide3.xml" Type="http://schemas.openxmlformats.org/officeDocument/2006/relationships/notesSlide"/><Relationship Id="rId83" Target="notesSlides/notesSlide4.xml" Type="http://schemas.openxmlformats.org/officeDocument/2006/relationships/notesSlide"/><Relationship Id="rId84" Target="notesSlides/notesSlide5.xml" Type="http://schemas.openxmlformats.org/officeDocument/2006/relationships/notesSlide"/><Relationship Id="rId85" Target="notesSlides/notesSlide6.xml" Type="http://schemas.openxmlformats.org/officeDocument/2006/relationships/notesSlide"/><Relationship Id="rId86" Target="notesSlides/notesSlide7.xml" Type="http://schemas.openxmlformats.org/officeDocument/2006/relationships/notesSlide"/><Relationship Id="rId87" Target="notesSlides/notesSlide8.xml" Type="http://schemas.openxmlformats.org/officeDocument/2006/relationships/notesSlide"/><Relationship Id="rId88" Target="notesSlides/notesSlide9.xml" Type="http://schemas.openxmlformats.org/officeDocument/2006/relationships/notesSlide"/><Relationship Id="rId89" Target="notesSlides/notesSlide10.xml" Type="http://schemas.openxmlformats.org/officeDocument/2006/relationships/notesSlide"/><Relationship Id="rId9" Target="fonts/font9.fntdata" Type="http://schemas.openxmlformats.org/officeDocument/2006/relationships/font"/><Relationship Id="rId90" Target="notesSlides/notesSlide11.xml" Type="http://schemas.openxmlformats.org/officeDocument/2006/relationships/notesSlide"/><Relationship Id="rId91" Target="notesSlides/notesSlide12.xml" Type="http://schemas.openxmlformats.org/officeDocument/2006/relationships/notesSlide"/><Relationship Id="rId92" Target="notesSlides/notesSlide13.xml" Type="http://schemas.openxmlformats.org/officeDocument/2006/relationships/notesSlide"/><Relationship Id="rId93" Target="notesSlides/notesSlide14.xml" Type="http://schemas.openxmlformats.org/officeDocument/2006/relationships/notesSlide"/><Relationship Id="rId94" Target="notesSlides/notesSlide15.xml" Type="http://schemas.openxmlformats.org/officeDocument/2006/relationships/notesSlide"/><Relationship Id="rId95" Target="notesSlides/notesSlide16.xml" Type="http://schemas.openxmlformats.org/officeDocument/2006/relationships/notesSlide"/><Relationship Id="rId96" Target="notesSlides/notesSlide17.xml" Type="http://schemas.openxmlformats.org/officeDocument/2006/relationships/notesSlide"/><Relationship Id="rId97" Target="notesSlides/notesSlide18.xml" Type="http://schemas.openxmlformats.org/officeDocument/2006/relationships/notesSlide"/><Relationship Id="rId98" Target="notesSlides/notesSlide19.xml" Type="http://schemas.openxmlformats.org/officeDocument/2006/relationships/notesSlide"/><Relationship Id="rId99" Target="notesSlides/notesSlide20.xml" Type="http://schemas.openxmlformats.org/officeDocument/2006/relationships/note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5.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6.png" Type="http://schemas.openxmlformats.org/officeDocument/2006/relationships/image"/><Relationship Id="rId4" Target="../media/image37.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36.png" Type="http://schemas.openxmlformats.org/officeDocument/2006/relationships/image"/><Relationship Id="rId4" Target="../media/image38.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6.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36.png" Type="http://schemas.openxmlformats.org/officeDocument/2006/relationships/image"/><Relationship Id="rId4" Target="../media/image39.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0.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35.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41.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42.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43.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12" Target="../media/image14.jpeg" Type="http://schemas.openxmlformats.org/officeDocument/2006/relationships/image"/><Relationship Id="rId2" Target="../notesSlides/notesSlide5.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jpe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2" Target="../notesSlides/notesSlide8.xml" Type="http://schemas.openxmlformats.org/officeDocument/2006/relationships/notesSlid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2" Target="../notesSlides/notesSlide9.xml" Type="http://schemas.openxmlformats.org/officeDocument/2006/relationships/notesSlide"/><Relationship Id="rId3" Target="../media/image24.png" Type="http://schemas.openxmlformats.org/officeDocument/2006/relationships/image"/><Relationship Id="rId4" Target="../media/image25.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2286000" y="9601200"/>
            <a:ext cx="13716001" cy="685800"/>
            <a:chOff x="0" y="0"/>
            <a:chExt cx="13004801" cy="650240"/>
          </a:xfrm>
        </p:grpSpPr>
        <p:sp>
          <p:nvSpPr>
            <p:cNvPr name="Freeform 4" id="4"/>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5" id="5"/>
          <p:cNvGrpSpPr/>
          <p:nvPr/>
        </p:nvGrpSpPr>
        <p:grpSpPr>
          <a:xfrm rot="0">
            <a:off x="2286000" y="9501472"/>
            <a:ext cx="13716001" cy="98998"/>
            <a:chOff x="0" y="0"/>
            <a:chExt cx="13004801" cy="93865"/>
          </a:xfrm>
        </p:grpSpPr>
        <p:sp>
          <p:nvSpPr>
            <p:cNvPr name="Freeform 6" id="6"/>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grpSp>
        <p:nvGrpSpPr>
          <p:cNvPr name="Group 7" id="7"/>
          <p:cNvGrpSpPr/>
          <p:nvPr/>
        </p:nvGrpSpPr>
        <p:grpSpPr>
          <a:xfrm rot="0">
            <a:off x="0" y="9601200"/>
            <a:ext cx="18288000" cy="685800"/>
            <a:chOff x="0" y="0"/>
            <a:chExt cx="17339733" cy="650240"/>
          </a:xfrm>
        </p:grpSpPr>
        <p:sp>
          <p:nvSpPr>
            <p:cNvPr name="Freeform 8" id="8"/>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51BBB0"/>
            </a:solidFill>
          </p:spPr>
        </p:sp>
      </p:grpSp>
      <p:grpSp>
        <p:nvGrpSpPr>
          <p:cNvPr name="Group 9" id="9"/>
          <p:cNvGrpSpPr/>
          <p:nvPr/>
        </p:nvGrpSpPr>
        <p:grpSpPr>
          <a:xfrm rot="0">
            <a:off x="-195165" y="9501474"/>
            <a:ext cx="18483165" cy="129416"/>
            <a:chOff x="0" y="0"/>
            <a:chExt cx="13001414" cy="91034"/>
          </a:xfrm>
        </p:grpSpPr>
        <p:sp>
          <p:nvSpPr>
            <p:cNvPr name="Freeform 10" id="10"/>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Freeform 11" id="11"/>
          <p:cNvSpPr/>
          <p:nvPr/>
        </p:nvSpPr>
        <p:spPr>
          <a:xfrm flipH="false" flipV="false" rot="0">
            <a:off x="347373" y="235788"/>
            <a:ext cx="5648032" cy="1943541"/>
          </a:xfrm>
          <a:custGeom>
            <a:avLst/>
            <a:gdLst/>
            <a:ahLst/>
            <a:cxnLst/>
            <a:rect r="r" b="b" t="t" l="l"/>
            <a:pathLst>
              <a:path h="1943541" w="5648032">
                <a:moveTo>
                  <a:pt x="0" y="0"/>
                </a:moveTo>
                <a:lnTo>
                  <a:pt x="5648032" y="0"/>
                </a:lnTo>
                <a:lnTo>
                  <a:pt x="5648032" y="1943541"/>
                </a:lnTo>
                <a:lnTo>
                  <a:pt x="0" y="1943541"/>
                </a:lnTo>
                <a:lnTo>
                  <a:pt x="0" y="0"/>
                </a:lnTo>
                <a:close/>
              </a:path>
            </a:pathLst>
          </a:custGeom>
          <a:blipFill>
            <a:blip r:embed="rId4"/>
            <a:stretch>
              <a:fillRect l="0" t="0" r="0" b="0"/>
            </a:stretch>
          </a:blipFill>
        </p:spPr>
      </p:sp>
      <p:sp>
        <p:nvSpPr>
          <p:cNvPr name="TextBox 12" id="12"/>
          <p:cNvSpPr txBox="true"/>
          <p:nvPr/>
        </p:nvSpPr>
        <p:spPr>
          <a:xfrm rot="0">
            <a:off x="639502" y="2038350"/>
            <a:ext cx="16813831" cy="7524750"/>
          </a:xfrm>
          <a:prstGeom prst="rect">
            <a:avLst/>
          </a:prstGeom>
        </p:spPr>
        <p:txBody>
          <a:bodyPr anchor="t" rtlCol="false" tIns="0" lIns="0" bIns="0" rIns="0">
            <a:spAutoFit/>
          </a:bodyPr>
          <a:lstStyle/>
          <a:p>
            <a:pPr algn="ctr">
              <a:lnSpc>
                <a:spcPts val="5759"/>
              </a:lnSpc>
            </a:pPr>
            <a:r>
              <a:rPr lang="en-US" sz="4800">
                <a:solidFill>
                  <a:srgbClr val="FFFFFF"/>
                </a:solidFill>
                <a:latin typeface="Open Sans Bold"/>
              </a:rPr>
              <a:t>CAPITAL REGION</a:t>
            </a:r>
          </a:p>
          <a:p>
            <a:pPr algn="ctr">
              <a:lnSpc>
                <a:spcPts val="5759"/>
              </a:lnSpc>
            </a:pPr>
          </a:p>
          <a:p>
            <a:pPr algn="ctr">
              <a:lnSpc>
                <a:spcPts val="6479"/>
              </a:lnSpc>
            </a:pPr>
            <a:r>
              <a:rPr lang="en-US" sz="5399">
                <a:solidFill>
                  <a:srgbClr val="FFFFFF"/>
                </a:solidFill>
                <a:latin typeface="Open Sans Bold"/>
              </a:rPr>
              <a:t>Community Economic Resilience Fund (CERF)</a:t>
            </a:r>
          </a:p>
          <a:p>
            <a:pPr algn="ctr">
              <a:lnSpc>
                <a:spcPts val="5759"/>
              </a:lnSpc>
            </a:pPr>
          </a:p>
          <a:p>
            <a:pPr algn="ctr">
              <a:lnSpc>
                <a:spcPts val="4320"/>
              </a:lnSpc>
            </a:pPr>
          </a:p>
          <a:p>
            <a:pPr algn="ctr">
              <a:lnSpc>
                <a:spcPts val="6480"/>
              </a:lnSpc>
            </a:pPr>
            <a:r>
              <a:rPr lang="en-US" sz="5400" spc="-215">
                <a:solidFill>
                  <a:srgbClr val="FFFFFF"/>
                </a:solidFill>
                <a:latin typeface="Open Sans"/>
              </a:rPr>
              <a:t>Sacramento/Yolo Subregion Committee Meeting</a:t>
            </a:r>
          </a:p>
          <a:p>
            <a:pPr algn="ctr">
              <a:lnSpc>
                <a:spcPts val="5040"/>
              </a:lnSpc>
            </a:pPr>
          </a:p>
          <a:p>
            <a:pPr algn="ctr">
              <a:lnSpc>
                <a:spcPts val="5040"/>
              </a:lnSpc>
            </a:pPr>
            <a:r>
              <a:rPr lang="en-US" sz="4200" spc="-163">
                <a:solidFill>
                  <a:srgbClr val="FFFFFF"/>
                </a:solidFill>
                <a:latin typeface="Open Sans"/>
              </a:rPr>
              <a:t>October 25, </a:t>
            </a:r>
            <a:r>
              <a:rPr lang="en-US" sz="4200" spc="-163">
                <a:solidFill>
                  <a:srgbClr val="FFFFFF"/>
                </a:solidFill>
                <a:latin typeface="Open Sans"/>
              </a:rPr>
              <a:t>2023</a:t>
            </a:r>
          </a:p>
          <a:p>
            <a:pPr algn="ctr">
              <a:lnSpc>
                <a:spcPts val="4320"/>
              </a:lnSpc>
            </a:pPr>
          </a:p>
          <a:p>
            <a:pPr algn="ctr">
              <a:lnSpc>
                <a:spcPts val="5040"/>
              </a:lnSpc>
            </a:pPr>
          </a:p>
          <a:p>
            <a:pPr algn="ctr">
              <a:lnSpc>
                <a:spcPts val="5759"/>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13058" y="349995"/>
            <a:ext cx="11756517" cy="842915"/>
          </a:xfrm>
          <a:prstGeom prst="rect">
            <a:avLst/>
          </a:prstGeom>
        </p:spPr>
        <p:txBody>
          <a:bodyPr anchor="t" rtlCol="false" tIns="0" lIns="0" bIns="0" rIns="0">
            <a:spAutoFit/>
          </a:bodyPr>
          <a:lstStyle/>
          <a:p>
            <a:pPr algn="l">
              <a:lnSpc>
                <a:spcPts val="6425"/>
              </a:lnSpc>
            </a:pPr>
            <a:r>
              <a:rPr lang="en-US" sz="6299" spc="-251">
                <a:solidFill>
                  <a:srgbClr val="F26A23"/>
                </a:solidFill>
                <a:latin typeface="Open Sans"/>
              </a:rPr>
              <a:t>Our Governance Structure</a:t>
            </a:r>
          </a:p>
        </p:txBody>
      </p:sp>
      <p:sp>
        <p:nvSpPr>
          <p:cNvPr name="AutoShape 3" id="3"/>
          <p:cNvSpPr/>
          <p:nvPr/>
        </p:nvSpPr>
        <p:spPr>
          <a:xfrm>
            <a:off x="313079" y="1197673"/>
            <a:ext cx="11151060" cy="50018"/>
          </a:xfrm>
          <a:prstGeom prst="line">
            <a:avLst/>
          </a:prstGeom>
          <a:ln cap="flat" w="9525">
            <a:solidFill>
              <a:srgbClr val="00AB7C"/>
            </a:solidFill>
            <a:prstDash val="solid"/>
            <a:headEnd type="none" len="sm" w="sm"/>
            <a:tailEnd type="none" len="sm" w="sm"/>
          </a:ln>
        </p:spPr>
      </p:sp>
      <p:sp>
        <p:nvSpPr>
          <p:cNvPr name="Freeform 4" id="4"/>
          <p:cNvSpPr/>
          <p:nvPr/>
        </p:nvSpPr>
        <p:spPr>
          <a:xfrm flipH="false" flipV="false" rot="0">
            <a:off x="119534" y="1252454"/>
            <a:ext cx="11538150" cy="8888527"/>
          </a:xfrm>
          <a:custGeom>
            <a:avLst/>
            <a:gdLst/>
            <a:ahLst/>
            <a:cxnLst/>
            <a:rect r="r" b="b" t="t" l="l"/>
            <a:pathLst>
              <a:path h="8888527" w="11538150">
                <a:moveTo>
                  <a:pt x="0" y="0"/>
                </a:moveTo>
                <a:lnTo>
                  <a:pt x="11538150" y="0"/>
                </a:lnTo>
                <a:lnTo>
                  <a:pt x="11538150" y="8888526"/>
                </a:lnTo>
                <a:lnTo>
                  <a:pt x="0" y="8888526"/>
                </a:lnTo>
                <a:lnTo>
                  <a:pt x="0" y="0"/>
                </a:lnTo>
                <a:close/>
              </a:path>
            </a:pathLst>
          </a:custGeom>
          <a:blipFill>
            <a:blip r:embed="rId3"/>
            <a:stretch>
              <a:fillRect l="0" t="0" r="-3063" b="-3380"/>
            </a:stretch>
          </a:blipFill>
        </p:spPr>
      </p:sp>
      <p:sp>
        <p:nvSpPr>
          <p:cNvPr name="TextBox 5" id="5"/>
          <p:cNvSpPr txBox="true"/>
          <p:nvPr/>
        </p:nvSpPr>
        <p:spPr>
          <a:xfrm rot="0">
            <a:off x="11921694" y="1126235"/>
            <a:ext cx="6039845" cy="5591175"/>
          </a:xfrm>
          <a:prstGeom prst="rect">
            <a:avLst/>
          </a:prstGeom>
        </p:spPr>
        <p:txBody>
          <a:bodyPr anchor="t" rtlCol="false" tIns="0" lIns="0" bIns="0" rIns="0">
            <a:spAutoFit/>
          </a:bodyPr>
          <a:lstStyle/>
          <a:p>
            <a:pPr>
              <a:lnSpc>
                <a:spcPts val="4900"/>
              </a:lnSpc>
            </a:pPr>
            <a:r>
              <a:rPr lang="en-US" sz="3500">
                <a:solidFill>
                  <a:srgbClr val="000000"/>
                </a:solidFill>
                <a:latin typeface="Open Sans Bold"/>
              </a:rPr>
              <a:t>Valley Vision’s Role</a:t>
            </a:r>
          </a:p>
          <a:p>
            <a:pPr>
              <a:lnSpc>
                <a:spcPts val="1317"/>
              </a:lnSpc>
            </a:pPr>
          </a:p>
          <a:p>
            <a:pPr>
              <a:lnSpc>
                <a:spcPts val="3500"/>
              </a:lnSpc>
            </a:pPr>
            <a:r>
              <a:rPr lang="en-US" sz="2500">
                <a:solidFill>
                  <a:srgbClr val="000000"/>
                </a:solidFill>
                <a:latin typeface="Open Sans Bold"/>
              </a:rPr>
              <a:t>Valley Vision is the Regional Convener and Fiscal Agent for the Capital Region. This means Valley Vision is responsible for forming an inclusive Collaborative, ensuring deliverables and outcomes are met, and managing and distributing the funds from the Planning Phase and Catalyst Fund. For our subregional partners, Valley Vision serves as the backbone organization. </a:t>
            </a:r>
          </a:p>
        </p:txBody>
      </p:sp>
      <p:sp>
        <p:nvSpPr>
          <p:cNvPr name="TextBox 6" id="6"/>
          <p:cNvSpPr txBox="true"/>
          <p:nvPr/>
        </p:nvSpPr>
        <p:spPr>
          <a:xfrm rot="0">
            <a:off x="11921694" y="7036079"/>
            <a:ext cx="6039845" cy="2962275"/>
          </a:xfrm>
          <a:prstGeom prst="rect">
            <a:avLst/>
          </a:prstGeom>
        </p:spPr>
        <p:txBody>
          <a:bodyPr anchor="t" rtlCol="false" tIns="0" lIns="0" bIns="0" rIns="0">
            <a:spAutoFit/>
          </a:bodyPr>
          <a:lstStyle/>
          <a:p>
            <a:pPr algn="ctr">
              <a:lnSpc>
                <a:spcPts val="4900"/>
              </a:lnSpc>
            </a:pPr>
            <a:r>
              <a:rPr lang="en-US" sz="3500">
                <a:solidFill>
                  <a:srgbClr val="000000"/>
                </a:solidFill>
                <a:latin typeface="Open Sans Bold"/>
              </a:rPr>
              <a:t>8 County Capital Region:</a:t>
            </a:r>
          </a:p>
          <a:p>
            <a:pPr>
              <a:lnSpc>
                <a:spcPts val="1317"/>
              </a:lnSpc>
            </a:pPr>
          </a:p>
          <a:p>
            <a:pPr>
              <a:lnSpc>
                <a:spcPts val="3500"/>
              </a:lnSpc>
            </a:pPr>
            <a:r>
              <a:rPr lang="en-US" sz="2500">
                <a:solidFill>
                  <a:srgbClr val="000000"/>
                </a:solidFill>
                <a:latin typeface="Open Sans Bold"/>
              </a:rPr>
              <a:t> Colusa                        Sacramento </a:t>
            </a:r>
          </a:p>
          <a:p>
            <a:pPr>
              <a:lnSpc>
                <a:spcPts val="3500"/>
              </a:lnSpc>
            </a:pPr>
            <a:r>
              <a:rPr lang="en-US" sz="2500">
                <a:solidFill>
                  <a:srgbClr val="000000"/>
                </a:solidFill>
                <a:latin typeface="Open Sans Bold"/>
              </a:rPr>
              <a:t> El Dorado                  Sutter</a:t>
            </a:r>
          </a:p>
          <a:p>
            <a:pPr>
              <a:lnSpc>
                <a:spcPts val="3500"/>
              </a:lnSpc>
            </a:pPr>
            <a:r>
              <a:rPr lang="en-US" sz="2500">
                <a:solidFill>
                  <a:srgbClr val="000000"/>
                </a:solidFill>
                <a:latin typeface="Open Sans Bold"/>
              </a:rPr>
              <a:t> Nevada                      Yolo   </a:t>
            </a:r>
          </a:p>
          <a:p>
            <a:pPr>
              <a:lnSpc>
                <a:spcPts val="3500"/>
              </a:lnSpc>
            </a:pPr>
            <a:r>
              <a:rPr lang="en-US" sz="2500">
                <a:solidFill>
                  <a:srgbClr val="000000"/>
                </a:solidFill>
                <a:latin typeface="Open Sans Bold"/>
              </a:rPr>
              <a:t> Placer                         Yuba</a:t>
            </a:r>
          </a:p>
          <a:p>
            <a:pPr>
              <a:lnSpc>
                <a:spcPts val="350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sp>
        <p:nvSpPr>
          <p:cNvPr name="AutoShape 6" id="6"/>
          <p:cNvSpPr/>
          <p:nvPr/>
        </p:nvSpPr>
        <p:spPr>
          <a:xfrm>
            <a:off x="583917" y="2311046"/>
            <a:ext cx="11227118" cy="14288"/>
          </a:xfrm>
          <a:prstGeom prst="line">
            <a:avLst/>
          </a:prstGeom>
          <a:ln cap="rnd" w="9525">
            <a:solidFill>
              <a:srgbClr val="7F7F7F"/>
            </a:solidFill>
            <a:prstDash val="solid"/>
            <a:headEnd type="none" len="sm" w="sm"/>
            <a:tailEnd type="none" len="sm" w="sm"/>
          </a:ln>
        </p:spPr>
      </p:sp>
      <p:grpSp>
        <p:nvGrpSpPr>
          <p:cNvPr name="Group 7" id="7"/>
          <p:cNvGrpSpPr/>
          <p:nvPr/>
        </p:nvGrpSpPr>
        <p:grpSpPr>
          <a:xfrm rot="0">
            <a:off x="0" y="9601200"/>
            <a:ext cx="18288000" cy="685800"/>
            <a:chOff x="0" y="0"/>
            <a:chExt cx="17339733" cy="650240"/>
          </a:xfrm>
        </p:grpSpPr>
        <p:sp>
          <p:nvSpPr>
            <p:cNvPr name="Freeform 8" id="8"/>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0F325F"/>
            </a:solidFill>
          </p:spPr>
        </p:sp>
      </p:grpSp>
      <p:grpSp>
        <p:nvGrpSpPr>
          <p:cNvPr name="Group 9" id="9"/>
          <p:cNvGrpSpPr/>
          <p:nvPr/>
        </p:nvGrpSpPr>
        <p:grpSpPr>
          <a:xfrm rot="0">
            <a:off x="0" y="9501474"/>
            <a:ext cx="18288000" cy="128049"/>
            <a:chOff x="0" y="0"/>
            <a:chExt cx="13001414" cy="91034"/>
          </a:xfrm>
        </p:grpSpPr>
        <p:sp>
          <p:nvSpPr>
            <p:cNvPr name="Freeform 10" id="10"/>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TextBox 11" id="11"/>
          <p:cNvSpPr txBox="true"/>
          <p:nvPr/>
        </p:nvSpPr>
        <p:spPr>
          <a:xfrm rot="0">
            <a:off x="484613" y="401113"/>
            <a:ext cx="11525838" cy="1888617"/>
          </a:xfrm>
          <a:prstGeom prst="rect">
            <a:avLst/>
          </a:prstGeom>
        </p:spPr>
        <p:txBody>
          <a:bodyPr anchor="t" rtlCol="false" tIns="0" lIns="0" bIns="0" rIns="0">
            <a:spAutoFit/>
          </a:bodyPr>
          <a:lstStyle/>
          <a:p>
            <a:pPr algn="l">
              <a:lnSpc>
                <a:spcPts val="7344"/>
              </a:lnSpc>
            </a:pPr>
            <a:r>
              <a:rPr lang="en-US" sz="7200" spc="-286">
                <a:solidFill>
                  <a:srgbClr val="F36A22"/>
                </a:solidFill>
                <a:latin typeface="Open Sans"/>
              </a:rPr>
              <a:t>CERF Planning Phase</a:t>
            </a:r>
            <a:r>
              <a:rPr lang="en-US" sz="7200" spc="-286">
                <a:solidFill>
                  <a:srgbClr val="F36A22"/>
                </a:solidFill>
                <a:latin typeface="Open Sans"/>
              </a:rPr>
              <a:t> Activities</a:t>
            </a:r>
          </a:p>
        </p:txBody>
      </p:sp>
      <p:sp>
        <p:nvSpPr>
          <p:cNvPr name="Freeform 12" id="12"/>
          <p:cNvSpPr/>
          <p:nvPr/>
        </p:nvSpPr>
        <p:spPr>
          <a:xfrm flipH="false" flipV="false" rot="0">
            <a:off x="583911" y="1028700"/>
            <a:ext cx="17161330" cy="8443798"/>
          </a:xfrm>
          <a:custGeom>
            <a:avLst/>
            <a:gdLst/>
            <a:ahLst/>
            <a:cxnLst/>
            <a:rect r="r" b="b" t="t" l="l"/>
            <a:pathLst>
              <a:path h="8443798" w="17161330">
                <a:moveTo>
                  <a:pt x="0" y="0"/>
                </a:moveTo>
                <a:lnTo>
                  <a:pt x="17161330" y="0"/>
                </a:lnTo>
                <a:lnTo>
                  <a:pt x="17161330" y="8443798"/>
                </a:lnTo>
                <a:lnTo>
                  <a:pt x="0" y="8443798"/>
                </a:lnTo>
                <a:lnTo>
                  <a:pt x="0" y="0"/>
                </a:lnTo>
                <a:close/>
              </a:path>
            </a:pathLst>
          </a:custGeom>
          <a:blipFill>
            <a:blip r:embed="rId3">
              <a:alphaModFix amt="42000"/>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4761960" y="5674173"/>
            <a:ext cx="357232" cy="336156"/>
            <a:chOff x="0" y="0"/>
            <a:chExt cx="338709" cy="318726"/>
          </a:xfrm>
        </p:grpSpPr>
        <p:sp>
          <p:nvSpPr>
            <p:cNvPr name="Freeform 14" id="14"/>
            <p:cNvSpPr/>
            <p:nvPr/>
          </p:nvSpPr>
          <p:spPr>
            <a:xfrm flipH="false" flipV="false" rot="0">
              <a:off x="0" y="0"/>
              <a:ext cx="338709" cy="318770"/>
            </a:xfrm>
            <a:custGeom>
              <a:avLst/>
              <a:gdLst/>
              <a:ahLst/>
              <a:cxnLst/>
              <a:rect r="r" b="b" t="t" l="l"/>
              <a:pathLst>
                <a:path h="318770" w="338709">
                  <a:moveTo>
                    <a:pt x="0" y="159385"/>
                  </a:moveTo>
                  <a:cubicBezTo>
                    <a:pt x="0" y="71374"/>
                    <a:pt x="75819" y="0"/>
                    <a:pt x="169291" y="0"/>
                  </a:cubicBezTo>
                  <a:cubicBezTo>
                    <a:pt x="262763" y="0"/>
                    <a:pt x="338709" y="71374"/>
                    <a:pt x="338709" y="159385"/>
                  </a:cubicBezTo>
                  <a:cubicBezTo>
                    <a:pt x="338709" y="247396"/>
                    <a:pt x="262890" y="318770"/>
                    <a:pt x="169291" y="318770"/>
                  </a:cubicBezTo>
                  <a:cubicBezTo>
                    <a:pt x="75692" y="318770"/>
                    <a:pt x="0" y="247396"/>
                    <a:pt x="0" y="159385"/>
                  </a:cubicBezTo>
                  <a:close/>
                </a:path>
              </a:pathLst>
            </a:custGeom>
            <a:solidFill>
              <a:srgbClr val="51BBB0">
                <a:alpha val="69804"/>
              </a:srgbClr>
            </a:solidFill>
          </p:spPr>
        </p:sp>
      </p:grpSp>
      <p:sp>
        <p:nvSpPr>
          <p:cNvPr name="TextBox 15" id="15"/>
          <p:cNvSpPr txBox="true"/>
          <p:nvPr/>
        </p:nvSpPr>
        <p:spPr>
          <a:xfrm rot="0">
            <a:off x="707475" y="7787553"/>
            <a:ext cx="3840796" cy="1430274"/>
          </a:xfrm>
          <a:prstGeom prst="rect">
            <a:avLst/>
          </a:prstGeom>
        </p:spPr>
        <p:txBody>
          <a:bodyPr anchor="t" rtlCol="false" tIns="0" lIns="0" bIns="0" rIns="0">
            <a:spAutoFit/>
          </a:bodyPr>
          <a:lstStyle/>
          <a:p>
            <a:pPr>
              <a:lnSpc>
                <a:spcPts val="2808"/>
              </a:lnSpc>
            </a:pPr>
            <a:r>
              <a:rPr lang="en-US" sz="2600" spc="-101">
                <a:solidFill>
                  <a:srgbClr val="0F325F"/>
                </a:solidFill>
                <a:latin typeface="Open Sans Bold"/>
              </a:rPr>
              <a:t>Launch program and start building the collaborative</a:t>
            </a:r>
          </a:p>
          <a:p>
            <a:pPr algn="l">
              <a:lnSpc>
                <a:spcPts val="2808"/>
              </a:lnSpc>
            </a:pPr>
            <a:r>
              <a:rPr lang="en-US" sz="2600" spc="-103">
                <a:solidFill>
                  <a:srgbClr val="0F325F"/>
                </a:solidFill>
                <a:latin typeface="Open Sans Bold"/>
              </a:rPr>
              <a:t>130+ entities</a:t>
            </a:r>
          </a:p>
        </p:txBody>
      </p:sp>
      <p:grpSp>
        <p:nvGrpSpPr>
          <p:cNvPr name="Group 16" id="16"/>
          <p:cNvGrpSpPr/>
          <p:nvPr/>
        </p:nvGrpSpPr>
        <p:grpSpPr>
          <a:xfrm rot="0">
            <a:off x="8328609" y="4203293"/>
            <a:ext cx="398822" cy="404160"/>
            <a:chOff x="0" y="0"/>
            <a:chExt cx="378142" cy="383204"/>
          </a:xfrm>
        </p:grpSpPr>
        <p:sp>
          <p:nvSpPr>
            <p:cNvPr name="Freeform 17" id="17"/>
            <p:cNvSpPr/>
            <p:nvPr/>
          </p:nvSpPr>
          <p:spPr>
            <a:xfrm flipH="false" flipV="false" rot="0">
              <a:off x="0" y="0"/>
              <a:ext cx="378079" cy="383159"/>
            </a:xfrm>
            <a:custGeom>
              <a:avLst/>
              <a:gdLst/>
              <a:ahLst/>
              <a:cxnLst/>
              <a:rect r="r" b="b" t="t" l="l"/>
              <a:pathLst>
                <a:path h="383159" w="378079">
                  <a:moveTo>
                    <a:pt x="0" y="191643"/>
                  </a:moveTo>
                  <a:cubicBezTo>
                    <a:pt x="0" y="85725"/>
                    <a:pt x="84709" y="0"/>
                    <a:pt x="189103" y="0"/>
                  </a:cubicBezTo>
                  <a:cubicBezTo>
                    <a:pt x="293497" y="0"/>
                    <a:pt x="378079" y="85725"/>
                    <a:pt x="378079" y="191643"/>
                  </a:cubicBezTo>
                  <a:cubicBezTo>
                    <a:pt x="378079" y="297561"/>
                    <a:pt x="293497" y="383159"/>
                    <a:pt x="189103" y="383159"/>
                  </a:cubicBezTo>
                  <a:cubicBezTo>
                    <a:pt x="84709" y="383159"/>
                    <a:pt x="0" y="297434"/>
                    <a:pt x="0" y="191643"/>
                  </a:cubicBezTo>
                  <a:close/>
                </a:path>
              </a:pathLst>
            </a:custGeom>
            <a:solidFill>
              <a:srgbClr val="60B89E">
                <a:alpha val="69804"/>
              </a:srgbClr>
            </a:solidFill>
          </p:spPr>
        </p:sp>
      </p:grpSp>
      <p:sp>
        <p:nvSpPr>
          <p:cNvPr name="TextBox 18" id="18"/>
          <p:cNvSpPr txBox="true"/>
          <p:nvPr/>
        </p:nvSpPr>
        <p:spPr>
          <a:xfrm rot="0">
            <a:off x="7910416" y="4949294"/>
            <a:ext cx="2794134" cy="4179189"/>
          </a:xfrm>
          <a:prstGeom prst="rect">
            <a:avLst/>
          </a:prstGeom>
        </p:spPr>
        <p:txBody>
          <a:bodyPr anchor="t" rtlCol="false" tIns="0" lIns="0" bIns="0" rIns="0">
            <a:spAutoFit/>
          </a:bodyPr>
          <a:lstStyle/>
          <a:p>
            <a:pPr>
              <a:lnSpc>
                <a:spcPts val="2808"/>
              </a:lnSpc>
            </a:pPr>
            <a:r>
              <a:rPr lang="en-US" sz="2600" spc="-101">
                <a:solidFill>
                  <a:srgbClr val="0F325F"/>
                </a:solidFill>
                <a:latin typeface="Open Sans Bold"/>
              </a:rPr>
              <a:t>Conduct economic assessment and conduct research</a:t>
            </a:r>
          </a:p>
          <a:p>
            <a:pPr>
              <a:lnSpc>
                <a:spcPts val="2808"/>
              </a:lnSpc>
            </a:pPr>
          </a:p>
          <a:p>
            <a:pPr>
              <a:lnSpc>
                <a:spcPts val="2808"/>
              </a:lnSpc>
            </a:pPr>
            <a:r>
              <a:rPr lang="en-US" sz="2600" spc="-101">
                <a:solidFill>
                  <a:srgbClr val="0F325F"/>
                </a:solidFill>
                <a:latin typeface="Open Sans Bold"/>
              </a:rPr>
              <a:t>Launch regional CERF brand</a:t>
            </a:r>
          </a:p>
          <a:p>
            <a:pPr>
              <a:lnSpc>
                <a:spcPts val="2808"/>
              </a:lnSpc>
            </a:pPr>
          </a:p>
          <a:p>
            <a:pPr>
              <a:lnSpc>
                <a:spcPts val="2808"/>
              </a:lnSpc>
            </a:pPr>
            <a:r>
              <a:rPr lang="en-US" sz="2600" spc="-101">
                <a:solidFill>
                  <a:srgbClr val="0F325F"/>
                </a:solidFill>
                <a:latin typeface="Open Sans Bold"/>
              </a:rPr>
              <a:t>Bring together subregions</a:t>
            </a:r>
          </a:p>
          <a:p>
            <a:pPr algn="l">
              <a:lnSpc>
                <a:spcPts val="2808"/>
              </a:lnSpc>
            </a:pPr>
          </a:p>
          <a:p>
            <a:pPr algn="l">
              <a:lnSpc>
                <a:spcPts val="2268"/>
              </a:lnSpc>
            </a:pPr>
          </a:p>
        </p:txBody>
      </p:sp>
      <p:grpSp>
        <p:nvGrpSpPr>
          <p:cNvPr name="Group 19" id="19"/>
          <p:cNvGrpSpPr/>
          <p:nvPr/>
        </p:nvGrpSpPr>
        <p:grpSpPr>
          <a:xfrm rot="0">
            <a:off x="11880870" y="3273412"/>
            <a:ext cx="398822" cy="404160"/>
            <a:chOff x="0" y="0"/>
            <a:chExt cx="378142" cy="383204"/>
          </a:xfrm>
        </p:grpSpPr>
        <p:sp>
          <p:nvSpPr>
            <p:cNvPr name="Freeform 20" id="20"/>
            <p:cNvSpPr/>
            <p:nvPr/>
          </p:nvSpPr>
          <p:spPr>
            <a:xfrm flipH="false" flipV="false" rot="0">
              <a:off x="0" y="0"/>
              <a:ext cx="378079" cy="383159"/>
            </a:xfrm>
            <a:custGeom>
              <a:avLst/>
              <a:gdLst/>
              <a:ahLst/>
              <a:cxnLst/>
              <a:rect r="r" b="b" t="t" l="l"/>
              <a:pathLst>
                <a:path h="383159" w="378079">
                  <a:moveTo>
                    <a:pt x="0" y="191643"/>
                  </a:moveTo>
                  <a:cubicBezTo>
                    <a:pt x="0" y="85725"/>
                    <a:pt x="84709" y="0"/>
                    <a:pt x="189103" y="0"/>
                  </a:cubicBezTo>
                  <a:cubicBezTo>
                    <a:pt x="293497" y="0"/>
                    <a:pt x="378079" y="85725"/>
                    <a:pt x="378079" y="191643"/>
                  </a:cubicBezTo>
                  <a:cubicBezTo>
                    <a:pt x="378079" y="297561"/>
                    <a:pt x="293497" y="383159"/>
                    <a:pt x="189103" y="383159"/>
                  </a:cubicBezTo>
                  <a:cubicBezTo>
                    <a:pt x="84709" y="383159"/>
                    <a:pt x="0" y="297434"/>
                    <a:pt x="0" y="191643"/>
                  </a:cubicBezTo>
                  <a:close/>
                </a:path>
              </a:pathLst>
            </a:custGeom>
            <a:solidFill>
              <a:srgbClr val="60B89E">
                <a:alpha val="69804"/>
              </a:srgbClr>
            </a:solidFill>
          </p:spPr>
        </p:sp>
      </p:grpSp>
      <p:sp>
        <p:nvSpPr>
          <p:cNvPr name="TextBox 21" id="21"/>
          <p:cNvSpPr txBox="true"/>
          <p:nvPr/>
        </p:nvSpPr>
        <p:spPr>
          <a:xfrm rot="0">
            <a:off x="11581986" y="4087499"/>
            <a:ext cx="2858195" cy="4602099"/>
          </a:xfrm>
          <a:prstGeom prst="rect">
            <a:avLst/>
          </a:prstGeom>
        </p:spPr>
        <p:txBody>
          <a:bodyPr anchor="t" rtlCol="false" tIns="0" lIns="0" bIns="0" rIns="0">
            <a:spAutoFit/>
          </a:bodyPr>
          <a:lstStyle/>
          <a:p>
            <a:pPr>
              <a:lnSpc>
                <a:spcPts val="2808"/>
              </a:lnSpc>
            </a:pPr>
            <a:r>
              <a:rPr lang="en-US" sz="2600" spc="-101">
                <a:solidFill>
                  <a:srgbClr val="0F325F"/>
                </a:solidFill>
                <a:latin typeface="Open Sans Bold"/>
              </a:rPr>
              <a:t>Bring together Leadership Council</a:t>
            </a:r>
          </a:p>
          <a:p>
            <a:pPr>
              <a:lnSpc>
                <a:spcPts val="2808"/>
              </a:lnSpc>
            </a:pPr>
          </a:p>
          <a:p>
            <a:pPr>
              <a:lnSpc>
                <a:spcPts val="2808"/>
              </a:lnSpc>
            </a:pPr>
            <a:r>
              <a:rPr lang="en-US" sz="2600" spc="-101">
                <a:solidFill>
                  <a:srgbClr val="0F325F"/>
                </a:solidFill>
                <a:latin typeface="Open Sans Bold"/>
              </a:rPr>
              <a:t>Conduct community engagement</a:t>
            </a:r>
          </a:p>
          <a:p>
            <a:pPr>
              <a:lnSpc>
                <a:spcPts val="2808"/>
              </a:lnSpc>
            </a:pPr>
          </a:p>
          <a:p>
            <a:pPr>
              <a:lnSpc>
                <a:spcPts val="2808"/>
              </a:lnSpc>
            </a:pPr>
            <a:r>
              <a:rPr lang="en-US" sz="2600" spc="-101">
                <a:solidFill>
                  <a:srgbClr val="0F325F"/>
                </a:solidFill>
                <a:latin typeface="Open Sans Bold"/>
              </a:rPr>
              <a:t>Assemble project inventory</a:t>
            </a:r>
          </a:p>
          <a:p>
            <a:pPr>
              <a:lnSpc>
                <a:spcPts val="2808"/>
              </a:lnSpc>
            </a:pPr>
          </a:p>
          <a:p>
            <a:pPr algn="l">
              <a:lnSpc>
                <a:spcPts val="2808"/>
              </a:lnSpc>
            </a:pPr>
            <a:r>
              <a:rPr lang="en-US" sz="2600" spc="-103">
                <a:solidFill>
                  <a:srgbClr val="0F325F"/>
                </a:solidFill>
                <a:latin typeface="Open Sans Bold"/>
              </a:rPr>
              <a:t>Apply for Catalyst Fund</a:t>
            </a:r>
          </a:p>
        </p:txBody>
      </p:sp>
      <p:sp>
        <p:nvSpPr>
          <p:cNvPr name="TextBox 22" id="22"/>
          <p:cNvSpPr txBox="true"/>
          <p:nvPr/>
        </p:nvSpPr>
        <p:spPr>
          <a:xfrm rot="0">
            <a:off x="504111" y="6962688"/>
            <a:ext cx="1781889" cy="424815"/>
          </a:xfrm>
          <a:prstGeom prst="rect">
            <a:avLst/>
          </a:prstGeom>
        </p:spPr>
        <p:txBody>
          <a:bodyPr anchor="t" rtlCol="false" tIns="0" lIns="0" bIns="0" rIns="0">
            <a:spAutoFit/>
          </a:bodyPr>
          <a:lstStyle/>
          <a:p>
            <a:pPr algn="ctr">
              <a:lnSpc>
                <a:spcPts val="3359"/>
              </a:lnSpc>
            </a:pPr>
            <a:r>
              <a:rPr lang="en-US" sz="2400">
                <a:solidFill>
                  <a:srgbClr val="00AB7C"/>
                </a:solidFill>
                <a:latin typeface="Filson Soft 2"/>
              </a:rPr>
              <a:t>Spring 2023</a:t>
            </a:r>
          </a:p>
        </p:txBody>
      </p:sp>
      <p:sp>
        <p:nvSpPr>
          <p:cNvPr name="TextBox 23" id="23"/>
          <p:cNvSpPr txBox="true"/>
          <p:nvPr/>
        </p:nvSpPr>
        <p:spPr>
          <a:xfrm rot="0">
            <a:off x="2481108" y="5004854"/>
            <a:ext cx="2067163" cy="424815"/>
          </a:xfrm>
          <a:prstGeom prst="rect">
            <a:avLst/>
          </a:prstGeom>
        </p:spPr>
        <p:txBody>
          <a:bodyPr anchor="t" rtlCol="false" tIns="0" lIns="0" bIns="0" rIns="0">
            <a:spAutoFit/>
          </a:bodyPr>
          <a:lstStyle/>
          <a:p>
            <a:pPr algn="ctr">
              <a:lnSpc>
                <a:spcPts val="3359"/>
              </a:lnSpc>
            </a:pPr>
            <a:r>
              <a:rPr lang="en-US" sz="2400">
                <a:solidFill>
                  <a:srgbClr val="00AB7C"/>
                </a:solidFill>
                <a:latin typeface="Filson Soft 2"/>
              </a:rPr>
              <a:t>Summer 2023</a:t>
            </a:r>
          </a:p>
        </p:txBody>
      </p:sp>
      <p:sp>
        <p:nvSpPr>
          <p:cNvPr name="TextBox 24" id="24"/>
          <p:cNvSpPr txBox="true"/>
          <p:nvPr/>
        </p:nvSpPr>
        <p:spPr>
          <a:xfrm rot="0">
            <a:off x="5858448" y="3408817"/>
            <a:ext cx="1451372" cy="424815"/>
          </a:xfrm>
          <a:prstGeom prst="rect">
            <a:avLst/>
          </a:prstGeom>
        </p:spPr>
        <p:txBody>
          <a:bodyPr anchor="t" rtlCol="false" tIns="0" lIns="0" bIns="0" rIns="0">
            <a:spAutoFit/>
          </a:bodyPr>
          <a:lstStyle/>
          <a:p>
            <a:pPr algn="ctr">
              <a:lnSpc>
                <a:spcPts val="3359"/>
              </a:lnSpc>
            </a:pPr>
            <a:r>
              <a:rPr lang="en-US" sz="2400">
                <a:solidFill>
                  <a:srgbClr val="00AB7C"/>
                </a:solidFill>
                <a:latin typeface="Filson Soft 2"/>
              </a:rPr>
              <a:t>Fall  2023</a:t>
            </a:r>
          </a:p>
        </p:txBody>
      </p:sp>
      <p:sp>
        <p:nvSpPr>
          <p:cNvPr name="TextBox 25" id="25"/>
          <p:cNvSpPr txBox="true"/>
          <p:nvPr/>
        </p:nvSpPr>
        <p:spPr>
          <a:xfrm rot="0">
            <a:off x="9931780" y="2391397"/>
            <a:ext cx="2347912" cy="424815"/>
          </a:xfrm>
          <a:prstGeom prst="rect">
            <a:avLst/>
          </a:prstGeom>
        </p:spPr>
        <p:txBody>
          <a:bodyPr anchor="t" rtlCol="false" tIns="0" lIns="0" bIns="0" rIns="0">
            <a:spAutoFit/>
          </a:bodyPr>
          <a:lstStyle/>
          <a:p>
            <a:pPr algn="ctr">
              <a:lnSpc>
                <a:spcPts val="3359"/>
              </a:lnSpc>
            </a:pPr>
            <a:r>
              <a:rPr lang="en-US" sz="2400">
                <a:solidFill>
                  <a:srgbClr val="00AB7C"/>
                </a:solidFill>
                <a:latin typeface="Filson Soft 2"/>
              </a:rPr>
              <a:t>Winter 2023-24</a:t>
            </a:r>
          </a:p>
        </p:txBody>
      </p:sp>
      <p:sp>
        <p:nvSpPr>
          <p:cNvPr name="TextBox 26" id="26"/>
          <p:cNvSpPr txBox="true"/>
          <p:nvPr/>
        </p:nvSpPr>
        <p:spPr>
          <a:xfrm rot="0">
            <a:off x="4421507" y="6358041"/>
            <a:ext cx="2611474" cy="2839974"/>
          </a:xfrm>
          <a:prstGeom prst="rect">
            <a:avLst/>
          </a:prstGeom>
        </p:spPr>
        <p:txBody>
          <a:bodyPr anchor="t" rtlCol="false" tIns="0" lIns="0" bIns="0" rIns="0">
            <a:spAutoFit/>
          </a:bodyPr>
          <a:lstStyle/>
          <a:p>
            <a:pPr>
              <a:lnSpc>
                <a:spcPts val="2808"/>
              </a:lnSpc>
            </a:pPr>
            <a:r>
              <a:rPr lang="en-US" sz="2600" spc="-101">
                <a:solidFill>
                  <a:srgbClr val="0F325F"/>
                </a:solidFill>
                <a:latin typeface="Open Sans Bold"/>
              </a:rPr>
              <a:t>Bring on research, communication, and local partners</a:t>
            </a:r>
          </a:p>
          <a:p>
            <a:pPr>
              <a:lnSpc>
                <a:spcPts val="2808"/>
              </a:lnSpc>
            </a:pPr>
          </a:p>
          <a:p>
            <a:pPr algn="l">
              <a:lnSpc>
                <a:spcPts val="2808"/>
              </a:lnSpc>
            </a:pPr>
            <a:r>
              <a:rPr lang="en-US" sz="2600" spc="-103">
                <a:solidFill>
                  <a:srgbClr val="0F325F"/>
                </a:solidFill>
                <a:latin typeface="Open Sans Bold"/>
              </a:rPr>
              <a:t>Start learning together</a:t>
            </a:r>
          </a:p>
        </p:txBody>
      </p:sp>
      <p:sp>
        <p:nvSpPr>
          <p:cNvPr name="TextBox 27" id="27"/>
          <p:cNvSpPr txBox="true"/>
          <p:nvPr/>
        </p:nvSpPr>
        <p:spPr>
          <a:xfrm rot="0">
            <a:off x="13253247" y="1645984"/>
            <a:ext cx="3326368" cy="424815"/>
          </a:xfrm>
          <a:prstGeom prst="rect">
            <a:avLst/>
          </a:prstGeom>
        </p:spPr>
        <p:txBody>
          <a:bodyPr anchor="t" rtlCol="false" tIns="0" lIns="0" bIns="0" rIns="0">
            <a:spAutoFit/>
          </a:bodyPr>
          <a:lstStyle/>
          <a:p>
            <a:pPr algn="ctr">
              <a:lnSpc>
                <a:spcPts val="3359"/>
              </a:lnSpc>
            </a:pPr>
            <a:r>
              <a:rPr lang="en-US" sz="2400">
                <a:solidFill>
                  <a:srgbClr val="00AB7C"/>
                </a:solidFill>
                <a:latin typeface="Filson Soft 2"/>
              </a:rPr>
              <a:t>Spring - Summer 2024</a:t>
            </a:r>
          </a:p>
        </p:txBody>
      </p:sp>
      <p:sp>
        <p:nvSpPr>
          <p:cNvPr name="TextBox 28" id="28"/>
          <p:cNvSpPr txBox="true"/>
          <p:nvPr/>
        </p:nvSpPr>
        <p:spPr>
          <a:xfrm rot="0">
            <a:off x="14916431" y="4087499"/>
            <a:ext cx="2606820" cy="3544824"/>
          </a:xfrm>
          <a:prstGeom prst="rect">
            <a:avLst/>
          </a:prstGeom>
        </p:spPr>
        <p:txBody>
          <a:bodyPr anchor="t" rtlCol="false" tIns="0" lIns="0" bIns="0" rIns="0">
            <a:spAutoFit/>
          </a:bodyPr>
          <a:lstStyle/>
          <a:p>
            <a:pPr>
              <a:lnSpc>
                <a:spcPts val="2808"/>
              </a:lnSpc>
            </a:pPr>
            <a:r>
              <a:rPr lang="en-US" sz="2600" spc="-101">
                <a:solidFill>
                  <a:srgbClr val="0F325F"/>
                </a:solidFill>
                <a:latin typeface="Open Sans Bold"/>
              </a:rPr>
              <a:t>Maintain decision-making bodies </a:t>
            </a:r>
          </a:p>
          <a:p>
            <a:pPr>
              <a:lnSpc>
                <a:spcPts val="2808"/>
              </a:lnSpc>
            </a:pPr>
          </a:p>
          <a:p>
            <a:pPr>
              <a:lnSpc>
                <a:spcPts val="2808"/>
              </a:lnSpc>
            </a:pPr>
            <a:r>
              <a:rPr lang="en-US" sz="2600" spc="-101">
                <a:solidFill>
                  <a:srgbClr val="0F325F"/>
                </a:solidFill>
                <a:latin typeface="Open Sans Bold"/>
              </a:rPr>
              <a:t>Complete economic roadmap</a:t>
            </a:r>
          </a:p>
          <a:p>
            <a:pPr>
              <a:lnSpc>
                <a:spcPts val="2808"/>
              </a:lnSpc>
            </a:pPr>
          </a:p>
          <a:p>
            <a:pPr algn="l">
              <a:lnSpc>
                <a:spcPts val="2808"/>
              </a:lnSpc>
            </a:pPr>
            <a:r>
              <a:rPr lang="en-US" sz="2600" spc="-103">
                <a:solidFill>
                  <a:srgbClr val="0F325F"/>
                </a:solidFill>
                <a:latin typeface="Open Sans Bold"/>
              </a:rPr>
              <a:t>Launch Catalyst Program</a:t>
            </a:r>
          </a:p>
        </p:txBody>
      </p:sp>
      <p:grpSp>
        <p:nvGrpSpPr>
          <p:cNvPr name="Group 29" id="29"/>
          <p:cNvGrpSpPr/>
          <p:nvPr/>
        </p:nvGrpSpPr>
        <p:grpSpPr>
          <a:xfrm rot="0">
            <a:off x="15603179" y="2637142"/>
            <a:ext cx="398822" cy="404160"/>
            <a:chOff x="0" y="0"/>
            <a:chExt cx="378142" cy="383204"/>
          </a:xfrm>
        </p:grpSpPr>
        <p:sp>
          <p:nvSpPr>
            <p:cNvPr name="Freeform 30" id="30"/>
            <p:cNvSpPr/>
            <p:nvPr/>
          </p:nvSpPr>
          <p:spPr>
            <a:xfrm flipH="false" flipV="false" rot="0">
              <a:off x="0" y="0"/>
              <a:ext cx="378079" cy="383159"/>
            </a:xfrm>
            <a:custGeom>
              <a:avLst/>
              <a:gdLst/>
              <a:ahLst/>
              <a:cxnLst/>
              <a:rect r="r" b="b" t="t" l="l"/>
              <a:pathLst>
                <a:path h="383159" w="378079">
                  <a:moveTo>
                    <a:pt x="0" y="191643"/>
                  </a:moveTo>
                  <a:cubicBezTo>
                    <a:pt x="0" y="85725"/>
                    <a:pt x="84709" y="0"/>
                    <a:pt x="189103" y="0"/>
                  </a:cubicBezTo>
                  <a:cubicBezTo>
                    <a:pt x="293497" y="0"/>
                    <a:pt x="378079" y="85725"/>
                    <a:pt x="378079" y="191643"/>
                  </a:cubicBezTo>
                  <a:cubicBezTo>
                    <a:pt x="378079" y="297561"/>
                    <a:pt x="293497" y="383159"/>
                    <a:pt x="189103" y="383159"/>
                  </a:cubicBezTo>
                  <a:cubicBezTo>
                    <a:pt x="84709" y="383159"/>
                    <a:pt x="0" y="297434"/>
                    <a:pt x="0" y="191643"/>
                  </a:cubicBezTo>
                  <a:close/>
                </a:path>
              </a:pathLst>
            </a:custGeom>
            <a:solidFill>
              <a:srgbClr val="60B89E">
                <a:alpha val="69804"/>
              </a:srgbClr>
            </a:solidFill>
          </p:spPr>
        </p:sp>
      </p:grpSp>
      <p:sp>
        <p:nvSpPr>
          <p:cNvPr name="TextBox 31" id="31"/>
          <p:cNvSpPr txBox="true"/>
          <p:nvPr/>
        </p:nvSpPr>
        <p:spPr>
          <a:xfrm rot="0">
            <a:off x="504111" y="2515222"/>
            <a:ext cx="6229102" cy="392432"/>
          </a:xfrm>
          <a:prstGeom prst="rect">
            <a:avLst/>
          </a:prstGeom>
        </p:spPr>
        <p:txBody>
          <a:bodyPr anchor="t" rtlCol="false" tIns="0" lIns="0" bIns="0" rIns="0">
            <a:spAutoFit/>
          </a:bodyPr>
          <a:lstStyle/>
          <a:p>
            <a:pPr algn="l">
              <a:lnSpc>
                <a:spcPts val="3060"/>
              </a:lnSpc>
            </a:pPr>
            <a:r>
              <a:rPr lang="en-US" sz="3000" spc="-119">
                <a:solidFill>
                  <a:srgbClr val="F36A22"/>
                </a:solidFill>
                <a:latin typeface="Open Sans"/>
              </a:rPr>
              <a:t>$5M in planning funds for our region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grpSp>
        <p:nvGrpSpPr>
          <p:cNvPr name="Group 6" id="6"/>
          <p:cNvGrpSpPr/>
          <p:nvPr/>
        </p:nvGrpSpPr>
        <p:grpSpPr>
          <a:xfrm rot="0">
            <a:off x="0" y="9601200"/>
            <a:ext cx="18288000" cy="685800"/>
            <a:chOff x="0" y="0"/>
            <a:chExt cx="17339733" cy="650240"/>
          </a:xfrm>
        </p:grpSpPr>
        <p:sp>
          <p:nvSpPr>
            <p:cNvPr name="Freeform 7" id="7"/>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0F325F"/>
            </a:solidFill>
          </p:spPr>
        </p:sp>
      </p:grpSp>
      <p:grpSp>
        <p:nvGrpSpPr>
          <p:cNvPr name="Group 8" id="8"/>
          <p:cNvGrpSpPr/>
          <p:nvPr/>
        </p:nvGrpSpPr>
        <p:grpSpPr>
          <a:xfrm rot="0">
            <a:off x="0" y="9501474"/>
            <a:ext cx="18288000" cy="128049"/>
            <a:chOff x="0" y="0"/>
            <a:chExt cx="13001414" cy="91034"/>
          </a:xfrm>
        </p:grpSpPr>
        <p:sp>
          <p:nvSpPr>
            <p:cNvPr name="Freeform 9" id="9"/>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TextBox 10" id="10"/>
          <p:cNvSpPr txBox="true"/>
          <p:nvPr/>
        </p:nvSpPr>
        <p:spPr>
          <a:xfrm rot="0">
            <a:off x="494138" y="863075"/>
            <a:ext cx="11525838" cy="964692"/>
          </a:xfrm>
          <a:prstGeom prst="rect">
            <a:avLst/>
          </a:prstGeom>
        </p:spPr>
        <p:txBody>
          <a:bodyPr anchor="t" rtlCol="false" tIns="0" lIns="0" bIns="0" rIns="0">
            <a:spAutoFit/>
          </a:bodyPr>
          <a:lstStyle/>
          <a:p>
            <a:pPr algn="l">
              <a:lnSpc>
                <a:spcPts val="7344"/>
              </a:lnSpc>
            </a:pPr>
            <a:r>
              <a:rPr lang="en-US" sz="7200" spc="-286">
                <a:solidFill>
                  <a:srgbClr val="F36A22"/>
                </a:solidFill>
                <a:latin typeface="Open Sans"/>
              </a:rPr>
              <a:t>CERF Outcomes</a:t>
            </a:r>
          </a:p>
        </p:txBody>
      </p:sp>
      <p:sp>
        <p:nvSpPr>
          <p:cNvPr name="Freeform 11" id="11"/>
          <p:cNvSpPr/>
          <p:nvPr/>
        </p:nvSpPr>
        <p:spPr>
          <a:xfrm flipH="false" flipV="false" rot="197463">
            <a:off x="309629" y="5722201"/>
            <a:ext cx="3952741" cy="8443798"/>
          </a:xfrm>
          <a:custGeom>
            <a:avLst/>
            <a:gdLst/>
            <a:ahLst/>
            <a:cxnLst/>
            <a:rect r="r" b="b" t="t" l="l"/>
            <a:pathLst>
              <a:path h="8443798" w="3952741">
                <a:moveTo>
                  <a:pt x="0" y="0"/>
                </a:moveTo>
                <a:lnTo>
                  <a:pt x="3952742" y="0"/>
                </a:lnTo>
                <a:lnTo>
                  <a:pt x="3952742" y="8443798"/>
                </a:lnTo>
                <a:lnTo>
                  <a:pt x="0" y="8443798"/>
                </a:lnTo>
                <a:lnTo>
                  <a:pt x="0" y="0"/>
                </a:lnTo>
                <a:close/>
              </a:path>
            </a:pathLst>
          </a:custGeom>
          <a:blipFill>
            <a:blip r:embed="rId3">
              <a:alphaModFix amt="42000"/>
              <a:extLst>
                <a:ext uri="{96DAC541-7B7A-43D3-8B79-37D633B846F1}">
                  <asvg:svgBlip xmlns:asvg="http://schemas.microsoft.com/office/drawing/2016/SVG/main" r:embed="rId4"/>
                </a:ext>
              </a:extLst>
            </a:blip>
            <a:stretch>
              <a:fillRect l="-334162" t="0" r="0" b="0"/>
            </a:stretch>
          </a:blipFill>
        </p:spPr>
      </p:sp>
      <p:sp>
        <p:nvSpPr>
          <p:cNvPr name="TextBox 12" id="12"/>
          <p:cNvSpPr txBox="true"/>
          <p:nvPr/>
        </p:nvSpPr>
        <p:spPr>
          <a:xfrm rot="0">
            <a:off x="896134" y="2303426"/>
            <a:ext cx="16061405" cy="3166110"/>
          </a:xfrm>
          <a:prstGeom prst="rect">
            <a:avLst/>
          </a:prstGeom>
        </p:spPr>
        <p:txBody>
          <a:bodyPr anchor="t" rtlCol="false" tIns="0" lIns="0" bIns="0" rIns="0">
            <a:spAutoFit/>
          </a:bodyPr>
          <a:lstStyle/>
          <a:p>
            <a:pPr algn="just" marL="777240" indent="-388620" lvl="1">
              <a:lnSpc>
                <a:spcPts val="5040"/>
              </a:lnSpc>
              <a:buFont typeface="Arial"/>
              <a:buChar char="•"/>
            </a:pPr>
            <a:r>
              <a:rPr lang="en-US" sz="3600">
                <a:solidFill>
                  <a:srgbClr val="000000"/>
                </a:solidFill>
                <a:latin typeface="Open Sans"/>
              </a:rPr>
              <a:t>Analytic resources to understand opportunity landscape</a:t>
            </a:r>
          </a:p>
          <a:p>
            <a:pPr algn="just" marL="777240" indent="-388620" lvl="1">
              <a:lnSpc>
                <a:spcPts val="5040"/>
              </a:lnSpc>
              <a:buFont typeface="Arial"/>
              <a:buChar char="•"/>
            </a:pPr>
            <a:r>
              <a:rPr lang="en-US" sz="3600">
                <a:solidFill>
                  <a:srgbClr val="000000"/>
                </a:solidFill>
                <a:latin typeface="Open Sans"/>
              </a:rPr>
              <a:t>Shared ownership of a regional vision of inclusive economic growth</a:t>
            </a:r>
          </a:p>
          <a:p>
            <a:pPr algn="just" marL="777240" indent="-388620" lvl="1">
              <a:lnSpc>
                <a:spcPts val="5040"/>
              </a:lnSpc>
              <a:buFont typeface="Arial"/>
              <a:buChar char="•"/>
            </a:pPr>
            <a:r>
              <a:rPr lang="en-US" sz="3600">
                <a:solidFill>
                  <a:srgbClr val="000000"/>
                </a:solidFill>
                <a:latin typeface="Open Sans"/>
              </a:rPr>
              <a:t>More capacity to develop projects </a:t>
            </a:r>
          </a:p>
          <a:p>
            <a:pPr algn="just" marL="777240" indent="-388620" lvl="1">
              <a:lnSpc>
                <a:spcPts val="5040"/>
              </a:lnSpc>
              <a:buFont typeface="Arial"/>
              <a:buChar char="•"/>
            </a:pPr>
            <a:r>
              <a:rPr lang="en-US" sz="3600">
                <a:solidFill>
                  <a:srgbClr val="000000"/>
                </a:solidFill>
                <a:latin typeface="Open Sans"/>
              </a:rPr>
              <a:t>A focus on inclusive opportunities in the low carbon economy </a:t>
            </a:r>
          </a:p>
          <a:p>
            <a:pPr algn="just" marL="777240" indent="-388620" lvl="1">
              <a:lnSpc>
                <a:spcPts val="5040"/>
              </a:lnSpc>
              <a:buFont typeface="Arial"/>
              <a:buChar char="•"/>
            </a:pPr>
            <a:r>
              <a:rPr lang="en-US" sz="3600">
                <a:solidFill>
                  <a:srgbClr val="000000"/>
                </a:solidFill>
                <a:latin typeface="Open Sans"/>
              </a:rPr>
              <a:t>Clear project pipeline across 8-county region</a:t>
            </a:r>
          </a:p>
        </p:txBody>
      </p:sp>
      <p:sp>
        <p:nvSpPr>
          <p:cNvPr name="TextBox 13" id="13"/>
          <p:cNvSpPr txBox="true"/>
          <p:nvPr/>
        </p:nvSpPr>
        <p:spPr>
          <a:xfrm rot="0">
            <a:off x="5197598" y="6516496"/>
            <a:ext cx="12290783" cy="1889760"/>
          </a:xfrm>
          <a:prstGeom prst="rect">
            <a:avLst/>
          </a:prstGeom>
        </p:spPr>
        <p:txBody>
          <a:bodyPr anchor="t" rtlCol="false" tIns="0" lIns="0" bIns="0" rIns="0">
            <a:spAutoFit/>
          </a:bodyPr>
          <a:lstStyle/>
          <a:p>
            <a:pPr algn="just">
              <a:lnSpc>
                <a:spcPts val="5040"/>
              </a:lnSpc>
            </a:pPr>
            <a:r>
              <a:rPr lang="en-US" sz="3600">
                <a:solidFill>
                  <a:srgbClr val="000000"/>
                </a:solidFill>
                <a:latin typeface="Open Sans Bold"/>
              </a:rPr>
              <a:t>Millions in investment into building opportunities that benefit communities that have been historically excluded and under invested</a:t>
            </a:r>
          </a:p>
        </p:txBody>
      </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AutoShape 10" id="10"/>
          <p:cNvSpPr/>
          <p:nvPr/>
        </p:nvSpPr>
        <p:spPr>
          <a:xfrm>
            <a:off x="313079" y="1197673"/>
            <a:ext cx="11151060" cy="50018"/>
          </a:xfrm>
          <a:prstGeom prst="line">
            <a:avLst/>
          </a:prstGeom>
          <a:ln cap="flat" w="9525">
            <a:solidFill>
              <a:srgbClr val="00AB7C"/>
            </a:solidFill>
            <a:prstDash val="solid"/>
            <a:headEnd type="none" len="sm" w="sm"/>
            <a:tailEnd type="none" len="sm" w="sm"/>
          </a:ln>
        </p:spPr>
      </p:sp>
      <p:sp>
        <p:nvSpPr>
          <p:cNvPr name="TextBox 11" id="11"/>
          <p:cNvSpPr txBox="true"/>
          <p:nvPr/>
        </p:nvSpPr>
        <p:spPr>
          <a:xfrm rot="0">
            <a:off x="313058" y="349995"/>
            <a:ext cx="15983275" cy="842915"/>
          </a:xfrm>
          <a:prstGeom prst="rect">
            <a:avLst/>
          </a:prstGeom>
        </p:spPr>
        <p:txBody>
          <a:bodyPr anchor="t" rtlCol="false" tIns="0" lIns="0" bIns="0" rIns="0">
            <a:spAutoFit/>
          </a:bodyPr>
          <a:lstStyle/>
          <a:p>
            <a:pPr algn="l" marL="0" indent="0" lvl="0">
              <a:lnSpc>
                <a:spcPts val="6425"/>
              </a:lnSpc>
              <a:spcBef>
                <a:spcPct val="0"/>
              </a:spcBef>
            </a:pPr>
            <a:r>
              <a:rPr lang="en-US" sz="6299" spc="-251">
                <a:solidFill>
                  <a:srgbClr val="F26A23"/>
                </a:solidFill>
                <a:latin typeface="Open Sans"/>
              </a:rPr>
              <a:t>Next Stages of CERF</a:t>
            </a:r>
          </a:p>
        </p:txBody>
      </p:sp>
      <p:sp>
        <p:nvSpPr>
          <p:cNvPr name="TextBox 12" id="12"/>
          <p:cNvSpPr txBox="true"/>
          <p:nvPr/>
        </p:nvSpPr>
        <p:spPr>
          <a:xfrm rot="0">
            <a:off x="430232" y="547042"/>
            <a:ext cx="17427537" cy="7991475"/>
          </a:xfrm>
          <a:prstGeom prst="rect">
            <a:avLst/>
          </a:prstGeom>
        </p:spPr>
        <p:txBody>
          <a:bodyPr anchor="t" rtlCol="false" tIns="0" lIns="0" bIns="0" rIns="0">
            <a:spAutoFit/>
          </a:bodyPr>
          <a:lstStyle/>
          <a:p>
            <a:pPr>
              <a:lnSpc>
                <a:spcPts val="4319"/>
              </a:lnSpc>
            </a:pPr>
          </a:p>
          <a:p>
            <a:pPr>
              <a:lnSpc>
                <a:spcPts val="4319"/>
              </a:lnSpc>
            </a:pPr>
          </a:p>
          <a:p>
            <a:pPr>
              <a:lnSpc>
                <a:spcPts val="4319"/>
              </a:lnSpc>
            </a:pPr>
          </a:p>
          <a:p>
            <a:pPr>
              <a:lnSpc>
                <a:spcPts val="4319"/>
              </a:lnSpc>
            </a:pPr>
          </a:p>
          <a:p>
            <a:pPr>
              <a:lnSpc>
                <a:spcPts val="4319"/>
              </a:lnSpc>
            </a:pPr>
            <a:r>
              <a:rPr lang="en-US" sz="3599" spc="-140">
                <a:solidFill>
                  <a:srgbClr val="3F3F3F"/>
                </a:solidFill>
                <a:latin typeface="Open Sans Bold"/>
              </a:rPr>
              <a:t>Catalyst Fund</a:t>
            </a:r>
          </a:p>
          <a:p>
            <a:pPr>
              <a:lnSpc>
                <a:spcPts val="4319"/>
              </a:lnSpc>
            </a:pPr>
            <a:r>
              <a:rPr lang="en-US" sz="3599" spc="-140">
                <a:solidFill>
                  <a:srgbClr val="3F3F3F"/>
                </a:solidFill>
                <a:latin typeface="Open Sans"/>
              </a:rPr>
              <a:t> Up to $14 million to each for CERF regions for project pre-development activities. These investments will bridge the gap between planning and implementation.</a:t>
            </a:r>
          </a:p>
          <a:p>
            <a:pPr>
              <a:lnSpc>
                <a:spcPts val="4319"/>
              </a:lnSpc>
            </a:pPr>
          </a:p>
          <a:p>
            <a:pPr>
              <a:lnSpc>
                <a:spcPts val="4319"/>
              </a:lnSpc>
            </a:pPr>
            <a:r>
              <a:rPr lang="en-US" sz="3599" spc="-140">
                <a:solidFill>
                  <a:srgbClr val="3F3F3F"/>
                </a:solidFill>
                <a:latin typeface="Open Sans Bold"/>
              </a:rPr>
              <a:t>Implementation Fund</a:t>
            </a:r>
          </a:p>
          <a:p>
            <a:pPr>
              <a:lnSpc>
                <a:spcPts val="4319"/>
              </a:lnSpc>
            </a:pPr>
            <a:r>
              <a:rPr lang="en-US" sz="3599" spc="-140">
                <a:solidFill>
                  <a:srgbClr val="3F3F3F"/>
                </a:solidFill>
                <a:latin typeface="Open Sans"/>
              </a:rPr>
              <a:t>$268 million statewide for “shovel-ready”/“ready-to-go” projects that align with the Regional Economic Development Strategy Plans and adhere to the program’s core values.</a:t>
            </a:r>
          </a:p>
          <a:p>
            <a:pPr>
              <a:lnSpc>
                <a:spcPts val="4319"/>
              </a:lnSpc>
            </a:pPr>
          </a:p>
          <a:p>
            <a:pPr>
              <a:lnSpc>
                <a:spcPts val="3711"/>
              </a:lnSpc>
            </a:pPr>
          </a:p>
          <a:p>
            <a:pPr algn="l">
              <a:lnSpc>
                <a:spcPts val="3711"/>
              </a:lnSpc>
            </a:pP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0F325F"/>
        </a:solidFill>
      </p:bgPr>
    </p:bg>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grpSp>
        <p:nvGrpSpPr>
          <p:cNvPr name="Group 6" id="6"/>
          <p:cNvGrpSpPr/>
          <p:nvPr/>
        </p:nvGrpSpPr>
        <p:grpSpPr>
          <a:xfrm rot="0">
            <a:off x="0" y="9601200"/>
            <a:ext cx="18288000" cy="685800"/>
            <a:chOff x="0" y="0"/>
            <a:chExt cx="17339733" cy="650240"/>
          </a:xfrm>
        </p:grpSpPr>
        <p:sp>
          <p:nvSpPr>
            <p:cNvPr name="Freeform 7" id="7"/>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51BBB0"/>
            </a:solidFill>
          </p:spPr>
        </p:sp>
      </p:grpSp>
      <p:grpSp>
        <p:nvGrpSpPr>
          <p:cNvPr name="Group 8" id="8"/>
          <p:cNvGrpSpPr/>
          <p:nvPr/>
        </p:nvGrpSpPr>
        <p:grpSpPr>
          <a:xfrm rot="0">
            <a:off x="-195165" y="9501474"/>
            <a:ext cx="18483165" cy="129416"/>
            <a:chOff x="0" y="0"/>
            <a:chExt cx="13001414" cy="91034"/>
          </a:xfrm>
        </p:grpSpPr>
        <p:sp>
          <p:nvSpPr>
            <p:cNvPr name="Freeform 9" id="9"/>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TextBox 10" id="10"/>
          <p:cNvSpPr txBox="true"/>
          <p:nvPr/>
        </p:nvSpPr>
        <p:spPr>
          <a:xfrm rot="0">
            <a:off x="1133046" y="2992046"/>
            <a:ext cx="15826743" cy="3009900"/>
          </a:xfrm>
          <a:prstGeom prst="rect">
            <a:avLst/>
          </a:prstGeom>
        </p:spPr>
        <p:txBody>
          <a:bodyPr anchor="t" rtlCol="false" tIns="0" lIns="0" bIns="0" rIns="0">
            <a:spAutoFit/>
          </a:bodyPr>
          <a:lstStyle/>
          <a:p>
            <a:pPr algn="ctr">
              <a:lnSpc>
                <a:spcPts val="11880"/>
              </a:lnSpc>
            </a:pPr>
            <a:r>
              <a:rPr lang="en-US" sz="9900">
                <a:solidFill>
                  <a:srgbClr val="FFFFFF"/>
                </a:solidFill>
                <a:latin typeface="Open Sans Bold"/>
              </a:rPr>
              <a:t>CERF &amp; OUR REGIONAL PROSPERITY STRATEGTY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33"/>
            <a:ext cx="18284190" cy="10277682"/>
            <a:chOff x="0" y="0"/>
            <a:chExt cx="24378920" cy="13703576"/>
          </a:xfrm>
        </p:grpSpPr>
        <p:grpSp>
          <p:nvGrpSpPr>
            <p:cNvPr name="Group 3" id="3"/>
            <p:cNvGrpSpPr/>
            <p:nvPr/>
          </p:nvGrpSpPr>
          <p:grpSpPr>
            <a:xfrm rot="0">
              <a:off x="0" y="0"/>
              <a:ext cx="24378920" cy="13703300"/>
              <a:chOff x="0" y="0"/>
              <a:chExt cx="24378920" cy="13703300"/>
            </a:xfrm>
          </p:grpSpPr>
          <p:sp>
            <p:nvSpPr>
              <p:cNvPr name="Freeform 4" id="4"/>
              <p:cNvSpPr/>
              <p:nvPr/>
            </p:nvSpPr>
            <p:spPr>
              <a:xfrm flipH="false" flipV="false" rot="0">
                <a:off x="0" y="0"/>
                <a:ext cx="24377904" cy="13703300"/>
              </a:xfrm>
              <a:custGeom>
                <a:avLst/>
                <a:gdLst/>
                <a:ahLst/>
                <a:cxnLst/>
                <a:rect r="r" b="b" t="t" l="l"/>
                <a:pathLst>
                  <a:path h="13703300" w="24377904">
                    <a:moveTo>
                      <a:pt x="13154152" y="0"/>
                    </a:moveTo>
                    <a:lnTo>
                      <a:pt x="0" y="0"/>
                    </a:lnTo>
                    <a:lnTo>
                      <a:pt x="0" y="13703300"/>
                    </a:lnTo>
                    <a:lnTo>
                      <a:pt x="24377904" y="13703300"/>
                    </a:lnTo>
                    <a:lnTo>
                      <a:pt x="24377904" y="10913618"/>
                    </a:lnTo>
                    <a:lnTo>
                      <a:pt x="13154152" y="0"/>
                    </a:lnTo>
                    <a:close/>
                  </a:path>
                </a:pathLst>
              </a:custGeom>
              <a:solidFill>
                <a:srgbClr val="BF202E"/>
              </a:solidFill>
            </p:spPr>
          </p:sp>
        </p:grpSp>
        <p:grpSp>
          <p:nvGrpSpPr>
            <p:cNvPr name="Group 5" id="5"/>
            <p:cNvGrpSpPr/>
            <p:nvPr/>
          </p:nvGrpSpPr>
          <p:grpSpPr>
            <a:xfrm rot="0">
              <a:off x="0" y="7941586"/>
              <a:ext cx="10427970" cy="5761990"/>
              <a:chOff x="0" y="0"/>
              <a:chExt cx="10427970" cy="5761990"/>
            </a:xfrm>
          </p:grpSpPr>
          <p:sp>
            <p:nvSpPr>
              <p:cNvPr name="Freeform 6" id="6"/>
              <p:cNvSpPr/>
              <p:nvPr/>
            </p:nvSpPr>
            <p:spPr>
              <a:xfrm flipH="false" flipV="false" rot="0">
                <a:off x="0" y="0"/>
                <a:ext cx="10426827" cy="5761736"/>
              </a:xfrm>
              <a:custGeom>
                <a:avLst/>
                <a:gdLst/>
                <a:ahLst/>
                <a:cxnLst/>
                <a:rect r="r" b="b" t="t" l="l"/>
                <a:pathLst>
                  <a:path h="5761736" w="10426827">
                    <a:moveTo>
                      <a:pt x="3469259" y="0"/>
                    </a:moveTo>
                    <a:lnTo>
                      <a:pt x="0" y="1778"/>
                    </a:lnTo>
                    <a:lnTo>
                      <a:pt x="0" y="5761736"/>
                    </a:lnTo>
                    <a:lnTo>
                      <a:pt x="10426827" y="5761736"/>
                    </a:lnTo>
                    <a:lnTo>
                      <a:pt x="3469259" y="0"/>
                    </a:lnTo>
                    <a:close/>
                  </a:path>
                </a:pathLst>
              </a:custGeom>
              <a:solidFill>
                <a:srgbClr val="451114">
                  <a:alpha val="51765"/>
                </a:srgbClr>
              </a:solidFill>
            </p:spPr>
          </p:sp>
        </p:grpSp>
        <p:grpSp>
          <p:nvGrpSpPr>
            <p:cNvPr name="Group 7" id="7"/>
            <p:cNvGrpSpPr/>
            <p:nvPr/>
          </p:nvGrpSpPr>
          <p:grpSpPr>
            <a:xfrm rot="0">
              <a:off x="0" y="4928490"/>
              <a:ext cx="2626360" cy="2288540"/>
              <a:chOff x="0" y="0"/>
              <a:chExt cx="2626360" cy="2288540"/>
            </a:xfrm>
          </p:grpSpPr>
          <p:sp>
            <p:nvSpPr>
              <p:cNvPr name="Freeform 8" id="8"/>
              <p:cNvSpPr/>
              <p:nvPr/>
            </p:nvSpPr>
            <p:spPr>
              <a:xfrm flipH="false" flipV="false" rot="0">
                <a:off x="0" y="0"/>
                <a:ext cx="2625090" cy="2287651"/>
              </a:xfrm>
              <a:custGeom>
                <a:avLst/>
                <a:gdLst/>
                <a:ahLst/>
                <a:cxnLst/>
                <a:rect r="r" b="b" t="t" l="l"/>
                <a:pathLst>
                  <a:path h="2287651" w="2625090">
                    <a:moveTo>
                      <a:pt x="0" y="0"/>
                    </a:moveTo>
                    <a:lnTo>
                      <a:pt x="0" y="2287651"/>
                    </a:lnTo>
                    <a:lnTo>
                      <a:pt x="2625090" y="2287651"/>
                    </a:lnTo>
                    <a:lnTo>
                      <a:pt x="0" y="0"/>
                    </a:lnTo>
                    <a:close/>
                  </a:path>
                </a:pathLst>
              </a:custGeom>
              <a:solidFill>
                <a:srgbClr val="720F12">
                  <a:alpha val="51765"/>
                </a:srgbClr>
              </a:solidFill>
            </p:spPr>
          </p:sp>
        </p:grpSp>
        <p:sp>
          <p:nvSpPr>
            <p:cNvPr name="TextBox 9" id="9"/>
            <p:cNvSpPr txBox="true"/>
            <p:nvPr/>
          </p:nvSpPr>
          <p:spPr>
            <a:xfrm rot="0">
              <a:off x="1630436" y="1243834"/>
              <a:ext cx="15133564" cy="3731418"/>
            </a:xfrm>
            <a:prstGeom prst="rect">
              <a:avLst/>
            </a:prstGeom>
          </p:spPr>
          <p:txBody>
            <a:bodyPr anchor="t" rtlCol="false" tIns="0" lIns="0" bIns="0" rIns="0">
              <a:spAutoFit/>
            </a:bodyPr>
            <a:lstStyle/>
            <a:p>
              <a:pPr algn="l">
                <a:lnSpc>
                  <a:spcPts val="7920"/>
                </a:lnSpc>
              </a:pPr>
              <a:r>
                <a:rPr lang="en-US" sz="6600">
                  <a:solidFill>
                    <a:srgbClr val="FFFFFF"/>
                  </a:solidFill>
                  <a:latin typeface="Arimo Bold"/>
                </a:rPr>
                <a:t>Minority Small Business </a:t>
              </a:r>
            </a:p>
            <a:p>
              <a:pPr algn="l">
                <a:lnSpc>
                  <a:spcPts val="6839"/>
                </a:lnSpc>
              </a:pPr>
              <a:r>
                <a:rPr lang="en-US" sz="5700">
                  <a:solidFill>
                    <a:srgbClr val="FFFFFF"/>
                  </a:solidFill>
                  <a:latin typeface="Arimo Bold"/>
                </a:rPr>
                <a:t>Connections to the </a:t>
              </a:r>
            </a:p>
            <a:p>
              <a:pPr algn="l">
                <a:lnSpc>
                  <a:spcPts val="6839"/>
                </a:lnSpc>
              </a:pPr>
              <a:r>
                <a:rPr lang="en-US" sz="5700">
                  <a:solidFill>
                    <a:srgbClr val="FFFFFF"/>
                  </a:solidFill>
                  <a:latin typeface="Arimo Bold"/>
                </a:rPr>
                <a:t>Sacramento/Yolo Subregional Table</a:t>
              </a:r>
            </a:p>
          </p:txBody>
        </p:sp>
        <p:sp>
          <p:nvSpPr>
            <p:cNvPr name="Freeform 10" id="10"/>
            <p:cNvSpPr/>
            <p:nvPr/>
          </p:nvSpPr>
          <p:spPr>
            <a:xfrm flipH="false" flipV="false" rot="0">
              <a:off x="19050000" y="292090"/>
              <a:ext cx="4862530" cy="4897512"/>
            </a:xfrm>
            <a:custGeom>
              <a:avLst/>
              <a:gdLst/>
              <a:ahLst/>
              <a:cxnLst/>
              <a:rect r="r" b="b" t="t" l="l"/>
              <a:pathLst>
                <a:path h="4897512" w="4862530">
                  <a:moveTo>
                    <a:pt x="0" y="0"/>
                  </a:moveTo>
                  <a:lnTo>
                    <a:pt x="4862530" y="0"/>
                  </a:lnTo>
                  <a:lnTo>
                    <a:pt x="4862530" y="4897512"/>
                  </a:lnTo>
                  <a:lnTo>
                    <a:pt x="0" y="4897512"/>
                  </a:lnTo>
                  <a:lnTo>
                    <a:pt x="0" y="0"/>
                  </a:lnTo>
                  <a:close/>
                </a:path>
              </a:pathLst>
            </a:custGeom>
            <a:blipFill>
              <a:blip r:embed="rId3"/>
              <a:stretch>
                <a:fillRect l="0" t="0" r="0" b="0"/>
              </a:stretch>
            </a:blipFill>
          </p:spPr>
        </p:sp>
        <p:sp>
          <p:nvSpPr>
            <p:cNvPr name="TextBox 11" id="11"/>
            <p:cNvSpPr txBox="true"/>
            <p:nvPr/>
          </p:nvSpPr>
          <p:spPr>
            <a:xfrm rot="0">
              <a:off x="14904720" y="11316325"/>
              <a:ext cx="7985760" cy="1241821"/>
            </a:xfrm>
            <a:prstGeom prst="rect">
              <a:avLst/>
            </a:prstGeom>
          </p:spPr>
          <p:txBody>
            <a:bodyPr anchor="t" rtlCol="false" tIns="0" lIns="0" bIns="0" rIns="0">
              <a:spAutoFit/>
            </a:bodyPr>
            <a:lstStyle/>
            <a:p>
              <a:pPr algn="l">
                <a:lnSpc>
                  <a:spcPts val="3600"/>
                </a:lnSpc>
              </a:pPr>
              <a:r>
                <a:rPr lang="en-US" sz="3000" spc="28">
                  <a:solidFill>
                    <a:srgbClr val="FFFFFF"/>
                  </a:solidFill>
                  <a:latin typeface="TT Rounds Condensed Bold"/>
                </a:rPr>
                <a:t>Pat Fong-Kushida</a:t>
              </a:r>
              <a:r>
                <a:rPr lang="en-US" sz="3000" spc="28">
                  <a:solidFill>
                    <a:srgbClr val="FFFFFF"/>
                  </a:solidFill>
                  <a:latin typeface="TT Rounds Condensed"/>
                </a:rPr>
                <a:t>, President and CEO</a:t>
              </a:r>
            </a:p>
            <a:p>
              <a:pPr algn="l">
                <a:lnSpc>
                  <a:spcPts val="3240"/>
                </a:lnSpc>
              </a:pPr>
              <a:r>
                <a:rPr lang="en-US" sz="2700" spc="25">
                  <a:solidFill>
                    <a:srgbClr val="FFFFFF"/>
                  </a:solidFill>
                  <a:latin typeface="TT Rounds Condensed"/>
                </a:rPr>
                <a:t>Wednesday, October 25, 2023</a:t>
              </a:r>
            </a:p>
          </p:txBody>
        </p:sp>
        <p:sp>
          <p:nvSpPr>
            <p:cNvPr name="TextBox 12" id="12"/>
            <p:cNvSpPr txBox="true"/>
            <p:nvPr/>
          </p:nvSpPr>
          <p:spPr>
            <a:xfrm rot="0">
              <a:off x="17556480" y="12733645"/>
              <a:ext cx="5608320" cy="695325"/>
            </a:xfrm>
            <a:prstGeom prst="rect">
              <a:avLst/>
            </a:prstGeom>
          </p:spPr>
          <p:txBody>
            <a:bodyPr anchor="t" rtlCol="false" tIns="0" lIns="0" bIns="0" rIns="0">
              <a:spAutoFit/>
            </a:bodyPr>
            <a:lstStyle/>
            <a:p>
              <a:pPr algn="r">
                <a:lnSpc>
                  <a:spcPts val="3240"/>
                </a:lnSpc>
              </a:pPr>
              <a:r>
                <a:rPr lang="en-US" sz="2700" spc="25">
                  <a:solidFill>
                    <a:srgbClr val="898989"/>
                  </a:solidFill>
                  <a:latin typeface="TT Rounds Condensed"/>
                </a:rPr>
                <a:t>1</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435690"/>
            <a:ext cx="18288000" cy="10741740"/>
            <a:chOff x="0" y="0"/>
            <a:chExt cx="24384000" cy="14322320"/>
          </a:xfrm>
        </p:grpSpPr>
        <p:grpSp>
          <p:nvGrpSpPr>
            <p:cNvPr name="Group 3" id="3"/>
            <p:cNvGrpSpPr/>
            <p:nvPr/>
          </p:nvGrpSpPr>
          <p:grpSpPr>
            <a:xfrm rot="0">
              <a:off x="7428230" y="606320"/>
              <a:ext cx="16955770" cy="13716000"/>
              <a:chOff x="0" y="0"/>
              <a:chExt cx="16955770" cy="13716000"/>
            </a:xfrm>
          </p:grpSpPr>
          <p:sp>
            <p:nvSpPr>
              <p:cNvPr name="Freeform 4" id="4"/>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grpSp>
          <p:nvGrpSpPr>
            <p:cNvPr name="Group 5" id="5"/>
            <p:cNvGrpSpPr/>
            <p:nvPr/>
          </p:nvGrpSpPr>
          <p:grpSpPr>
            <a:xfrm rot="0">
              <a:off x="7428230" y="0"/>
              <a:ext cx="16955770" cy="13716000"/>
              <a:chOff x="0" y="0"/>
              <a:chExt cx="16955770" cy="13716000"/>
            </a:xfrm>
          </p:grpSpPr>
          <p:sp>
            <p:nvSpPr>
              <p:cNvPr name="Freeform 6" id="6"/>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sp>
          <p:nvSpPr>
            <p:cNvPr name="TextBox 7" id="7"/>
            <p:cNvSpPr txBox="true"/>
            <p:nvPr/>
          </p:nvSpPr>
          <p:spPr>
            <a:xfrm rot="0">
              <a:off x="1828800" y="455498"/>
              <a:ext cx="20421600" cy="2210586"/>
            </a:xfrm>
            <a:prstGeom prst="rect">
              <a:avLst/>
            </a:prstGeom>
          </p:spPr>
          <p:txBody>
            <a:bodyPr anchor="t" rtlCol="false" tIns="0" lIns="0" bIns="0" rIns="0">
              <a:spAutoFit/>
            </a:bodyPr>
            <a:lstStyle/>
            <a:p>
              <a:pPr algn="l">
                <a:lnSpc>
                  <a:spcPts val="11617"/>
                </a:lnSpc>
              </a:pPr>
              <a:r>
                <a:rPr lang="en-US" sz="6000" spc="-240">
                  <a:solidFill>
                    <a:srgbClr val="BF202E"/>
                  </a:solidFill>
                  <a:latin typeface="Arimo Bold"/>
                </a:rPr>
                <a:t>Key Findings from the 2018 Brookings Institute study</a:t>
              </a:r>
            </a:p>
          </p:txBody>
        </p:sp>
        <p:grpSp>
          <p:nvGrpSpPr>
            <p:cNvPr name="Group 8" id="8"/>
            <p:cNvGrpSpPr/>
            <p:nvPr/>
          </p:nvGrpSpPr>
          <p:grpSpPr>
            <a:xfrm rot="0">
              <a:off x="0" y="593620"/>
              <a:ext cx="1496060" cy="13703300"/>
              <a:chOff x="0" y="0"/>
              <a:chExt cx="1496060" cy="13703300"/>
            </a:xfrm>
          </p:grpSpPr>
          <p:sp>
            <p:nvSpPr>
              <p:cNvPr name="Freeform 9" id="9"/>
              <p:cNvSpPr/>
              <p:nvPr/>
            </p:nvSpPr>
            <p:spPr>
              <a:xfrm flipH="false" flipV="false" rot="0">
                <a:off x="0" y="0"/>
                <a:ext cx="1495552" cy="13703300"/>
              </a:xfrm>
              <a:custGeom>
                <a:avLst/>
                <a:gdLst/>
                <a:ahLst/>
                <a:cxnLst/>
                <a:rect r="r" b="b" t="t" l="l"/>
                <a:pathLst>
                  <a:path h="13703300" w="1495552">
                    <a:moveTo>
                      <a:pt x="0" y="13703300"/>
                    </a:moveTo>
                    <a:lnTo>
                      <a:pt x="1495552" y="13703300"/>
                    </a:lnTo>
                    <a:lnTo>
                      <a:pt x="1495552" y="0"/>
                    </a:lnTo>
                    <a:lnTo>
                      <a:pt x="0" y="0"/>
                    </a:lnTo>
                    <a:lnTo>
                      <a:pt x="0" y="13703300"/>
                    </a:lnTo>
                    <a:close/>
                  </a:path>
                </a:pathLst>
              </a:custGeom>
              <a:solidFill>
                <a:srgbClr val="BF202E"/>
              </a:solidFill>
            </p:spPr>
          </p:sp>
        </p:grpSp>
        <p:sp>
          <p:nvSpPr>
            <p:cNvPr name="TextBox 10" id="10"/>
            <p:cNvSpPr txBox="true"/>
            <p:nvPr/>
          </p:nvSpPr>
          <p:spPr>
            <a:xfrm rot="0">
              <a:off x="17556480" y="13327275"/>
              <a:ext cx="5608320" cy="695325"/>
            </a:xfrm>
            <a:prstGeom prst="rect">
              <a:avLst/>
            </a:prstGeom>
          </p:spPr>
          <p:txBody>
            <a:bodyPr anchor="t" rtlCol="false" tIns="0" lIns="0" bIns="0" rIns="0">
              <a:spAutoFit/>
            </a:bodyPr>
            <a:lstStyle/>
            <a:p>
              <a:pPr algn="r">
                <a:lnSpc>
                  <a:spcPts val="3240"/>
                </a:lnSpc>
              </a:pPr>
              <a:r>
                <a:rPr lang="en-US" sz="2700" spc="25">
                  <a:solidFill>
                    <a:srgbClr val="898989"/>
                  </a:solidFill>
                  <a:latin typeface="TT Rounds Condensed"/>
                </a:rPr>
                <a:t>2</a:t>
              </a:r>
            </a:p>
          </p:txBody>
        </p:sp>
        <p:sp>
          <p:nvSpPr>
            <p:cNvPr name="Freeform 11" id="11"/>
            <p:cNvSpPr/>
            <p:nvPr/>
          </p:nvSpPr>
          <p:spPr>
            <a:xfrm flipH="false" flipV="false" rot="0">
              <a:off x="21772" y="12537704"/>
              <a:ext cx="1474288" cy="1484896"/>
            </a:xfrm>
            <a:custGeom>
              <a:avLst/>
              <a:gdLst/>
              <a:ahLst/>
              <a:cxnLst/>
              <a:rect r="r" b="b" t="t" l="l"/>
              <a:pathLst>
                <a:path h="1484896" w="1474288">
                  <a:moveTo>
                    <a:pt x="0" y="0"/>
                  </a:moveTo>
                  <a:lnTo>
                    <a:pt x="1474288" y="0"/>
                  </a:lnTo>
                  <a:lnTo>
                    <a:pt x="1474288" y="1484896"/>
                  </a:lnTo>
                  <a:lnTo>
                    <a:pt x="0" y="1484896"/>
                  </a:lnTo>
                  <a:lnTo>
                    <a:pt x="0" y="0"/>
                  </a:lnTo>
                  <a:close/>
                </a:path>
              </a:pathLst>
            </a:custGeom>
            <a:blipFill>
              <a:blip r:embed="rId3"/>
              <a:stretch>
                <a:fillRect l="0" t="-203" r="0" b="-203"/>
              </a:stretch>
            </a:blipFill>
          </p:spPr>
        </p:sp>
        <p:grpSp>
          <p:nvGrpSpPr>
            <p:cNvPr name="Group 12" id="12"/>
            <p:cNvGrpSpPr/>
            <p:nvPr/>
          </p:nvGrpSpPr>
          <p:grpSpPr>
            <a:xfrm rot="0">
              <a:off x="1803494" y="3018132"/>
              <a:ext cx="9095010" cy="3668484"/>
              <a:chOff x="0" y="0"/>
              <a:chExt cx="9095010" cy="3668484"/>
            </a:xfrm>
          </p:grpSpPr>
          <p:sp>
            <p:nvSpPr>
              <p:cNvPr name="Freeform 13" id="13"/>
              <p:cNvSpPr/>
              <p:nvPr/>
            </p:nvSpPr>
            <p:spPr>
              <a:xfrm flipH="false" flipV="false" rot="0">
                <a:off x="25400" y="25400"/>
                <a:ext cx="9044178" cy="3617722"/>
              </a:xfrm>
              <a:custGeom>
                <a:avLst/>
                <a:gdLst/>
                <a:ahLst/>
                <a:cxnLst/>
                <a:rect r="r" b="b" t="t" l="l"/>
                <a:pathLst>
                  <a:path h="3617722" w="9044178">
                    <a:moveTo>
                      <a:pt x="0" y="0"/>
                    </a:moveTo>
                    <a:lnTo>
                      <a:pt x="9044178" y="0"/>
                    </a:lnTo>
                    <a:lnTo>
                      <a:pt x="9044178" y="3617722"/>
                    </a:lnTo>
                    <a:lnTo>
                      <a:pt x="0" y="3617722"/>
                    </a:lnTo>
                    <a:close/>
                  </a:path>
                </a:pathLst>
              </a:custGeom>
              <a:solidFill>
                <a:srgbClr val="4F81BD"/>
              </a:solidFill>
            </p:spPr>
          </p:sp>
          <p:sp>
            <p:nvSpPr>
              <p:cNvPr name="Freeform 14" id="14"/>
              <p:cNvSpPr/>
              <p:nvPr/>
            </p:nvSpPr>
            <p:spPr>
              <a:xfrm flipH="false" flipV="false" rot="0">
                <a:off x="0" y="0"/>
                <a:ext cx="9094978" cy="3668522"/>
              </a:xfrm>
              <a:custGeom>
                <a:avLst/>
                <a:gdLst/>
                <a:ahLst/>
                <a:cxnLst/>
                <a:rect r="r" b="b" t="t" l="l"/>
                <a:pathLst>
                  <a:path h="3668522" w="9094978">
                    <a:moveTo>
                      <a:pt x="25400" y="0"/>
                    </a:moveTo>
                    <a:lnTo>
                      <a:pt x="9069578" y="0"/>
                    </a:lnTo>
                    <a:cubicBezTo>
                      <a:pt x="9083548" y="0"/>
                      <a:pt x="9094978" y="11430"/>
                      <a:pt x="9094978" y="25400"/>
                    </a:cubicBezTo>
                    <a:lnTo>
                      <a:pt x="9094978" y="3643122"/>
                    </a:lnTo>
                    <a:cubicBezTo>
                      <a:pt x="9094978" y="3657092"/>
                      <a:pt x="9083548" y="3668522"/>
                      <a:pt x="9069578" y="3668522"/>
                    </a:cubicBezTo>
                    <a:lnTo>
                      <a:pt x="25400" y="3668522"/>
                    </a:lnTo>
                    <a:cubicBezTo>
                      <a:pt x="11430" y="3668522"/>
                      <a:pt x="0" y="3657092"/>
                      <a:pt x="0" y="3643122"/>
                    </a:cubicBezTo>
                    <a:lnTo>
                      <a:pt x="0" y="25400"/>
                    </a:lnTo>
                    <a:cubicBezTo>
                      <a:pt x="0" y="11430"/>
                      <a:pt x="11430" y="0"/>
                      <a:pt x="25400" y="0"/>
                    </a:cubicBezTo>
                    <a:moveTo>
                      <a:pt x="25400" y="50800"/>
                    </a:moveTo>
                    <a:lnTo>
                      <a:pt x="25400" y="25400"/>
                    </a:lnTo>
                    <a:lnTo>
                      <a:pt x="50800" y="25400"/>
                    </a:lnTo>
                    <a:lnTo>
                      <a:pt x="50800" y="3643122"/>
                    </a:lnTo>
                    <a:lnTo>
                      <a:pt x="25400" y="3643122"/>
                    </a:lnTo>
                    <a:lnTo>
                      <a:pt x="25400" y="3617722"/>
                    </a:lnTo>
                    <a:lnTo>
                      <a:pt x="9069578" y="3617722"/>
                    </a:lnTo>
                    <a:lnTo>
                      <a:pt x="9069578" y="3643122"/>
                    </a:lnTo>
                    <a:lnTo>
                      <a:pt x="9044178" y="3643122"/>
                    </a:lnTo>
                    <a:lnTo>
                      <a:pt x="9044178" y="25400"/>
                    </a:lnTo>
                    <a:lnTo>
                      <a:pt x="9069578" y="25400"/>
                    </a:lnTo>
                    <a:lnTo>
                      <a:pt x="9069578" y="50800"/>
                    </a:lnTo>
                    <a:lnTo>
                      <a:pt x="25400" y="50800"/>
                    </a:lnTo>
                    <a:close/>
                  </a:path>
                </a:pathLst>
              </a:custGeom>
              <a:solidFill>
                <a:srgbClr val="4F81BD"/>
              </a:solidFill>
            </p:spPr>
          </p:sp>
        </p:grpSp>
        <p:sp>
          <p:nvSpPr>
            <p:cNvPr name="TextBox 15" id="15"/>
            <p:cNvSpPr txBox="true"/>
            <p:nvPr/>
          </p:nvSpPr>
          <p:spPr>
            <a:xfrm rot="0">
              <a:off x="1993147" y="3434838"/>
              <a:ext cx="8715703" cy="3423162"/>
            </a:xfrm>
            <a:prstGeom prst="rect">
              <a:avLst/>
            </a:prstGeom>
          </p:spPr>
          <p:txBody>
            <a:bodyPr anchor="t" rtlCol="false" tIns="0" lIns="0" bIns="0" rIns="0">
              <a:spAutoFit/>
            </a:bodyPr>
            <a:lstStyle/>
            <a:p>
              <a:pPr algn="ctr">
                <a:lnSpc>
                  <a:spcPts val="3240"/>
                </a:lnSpc>
              </a:pPr>
              <a:r>
                <a:rPr lang="en-US" sz="3000" spc="28">
                  <a:solidFill>
                    <a:srgbClr val="FFFFFF"/>
                  </a:solidFill>
                  <a:latin typeface="TT Rounds Condensed"/>
                </a:rPr>
                <a:t>The Sacramento region is relatively prosperous compared to other large metro areas, but the region has been on a troubling economic trajectory since 2006. </a:t>
              </a:r>
            </a:p>
          </p:txBody>
        </p:sp>
        <p:grpSp>
          <p:nvGrpSpPr>
            <p:cNvPr name="Group 16" id="16"/>
            <p:cNvGrpSpPr/>
            <p:nvPr/>
          </p:nvGrpSpPr>
          <p:grpSpPr>
            <a:xfrm rot="0">
              <a:off x="1803494" y="6635818"/>
              <a:ext cx="9095010" cy="6474098"/>
              <a:chOff x="0" y="0"/>
              <a:chExt cx="9095010" cy="6474098"/>
            </a:xfrm>
          </p:grpSpPr>
          <p:sp>
            <p:nvSpPr>
              <p:cNvPr name="Freeform 17" id="17"/>
              <p:cNvSpPr/>
              <p:nvPr/>
            </p:nvSpPr>
            <p:spPr>
              <a:xfrm flipH="false" flipV="false" rot="0">
                <a:off x="25400" y="25400"/>
                <a:ext cx="9044178" cy="6423279"/>
              </a:xfrm>
              <a:custGeom>
                <a:avLst/>
                <a:gdLst/>
                <a:ahLst/>
                <a:cxnLst/>
                <a:rect r="r" b="b" t="t" l="l"/>
                <a:pathLst>
                  <a:path h="6423279" w="9044178">
                    <a:moveTo>
                      <a:pt x="0" y="0"/>
                    </a:moveTo>
                    <a:lnTo>
                      <a:pt x="9044178" y="0"/>
                    </a:lnTo>
                    <a:lnTo>
                      <a:pt x="9044178" y="6423279"/>
                    </a:lnTo>
                    <a:lnTo>
                      <a:pt x="0" y="6423279"/>
                    </a:lnTo>
                    <a:close/>
                  </a:path>
                </a:pathLst>
              </a:custGeom>
              <a:solidFill>
                <a:srgbClr val="D0D8E8">
                  <a:alpha val="89804"/>
                </a:srgbClr>
              </a:solidFill>
            </p:spPr>
          </p:sp>
          <p:sp>
            <p:nvSpPr>
              <p:cNvPr name="Freeform 18" id="18"/>
              <p:cNvSpPr/>
              <p:nvPr/>
            </p:nvSpPr>
            <p:spPr>
              <a:xfrm flipH="false" flipV="false" rot="0">
                <a:off x="0" y="0"/>
                <a:ext cx="9094978" cy="6474079"/>
              </a:xfrm>
              <a:custGeom>
                <a:avLst/>
                <a:gdLst/>
                <a:ahLst/>
                <a:cxnLst/>
                <a:rect r="r" b="b" t="t" l="l"/>
                <a:pathLst>
                  <a:path h="6474079" w="9094978">
                    <a:moveTo>
                      <a:pt x="25400" y="0"/>
                    </a:moveTo>
                    <a:lnTo>
                      <a:pt x="9069578" y="0"/>
                    </a:lnTo>
                    <a:cubicBezTo>
                      <a:pt x="9083548" y="0"/>
                      <a:pt x="9094978" y="11430"/>
                      <a:pt x="9094978" y="25400"/>
                    </a:cubicBezTo>
                    <a:lnTo>
                      <a:pt x="9094978" y="6448679"/>
                    </a:lnTo>
                    <a:cubicBezTo>
                      <a:pt x="9094978" y="6462649"/>
                      <a:pt x="9083548" y="6474079"/>
                      <a:pt x="9069578" y="6474079"/>
                    </a:cubicBezTo>
                    <a:lnTo>
                      <a:pt x="25400" y="6474079"/>
                    </a:lnTo>
                    <a:cubicBezTo>
                      <a:pt x="11430" y="6474079"/>
                      <a:pt x="0" y="6462649"/>
                      <a:pt x="0" y="6448679"/>
                    </a:cubicBezTo>
                    <a:lnTo>
                      <a:pt x="0" y="25400"/>
                    </a:lnTo>
                    <a:cubicBezTo>
                      <a:pt x="0" y="11430"/>
                      <a:pt x="11430" y="0"/>
                      <a:pt x="25400" y="0"/>
                    </a:cubicBezTo>
                    <a:moveTo>
                      <a:pt x="25400" y="50800"/>
                    </a:moveTo>
                    <a:lnTo>
                      <a:pt x="25400" y="25400"/>
                    </a:lnTo>
                    <a:lnTo>
                      <a:pt x="50800" y="25400"/>
                    </a:lnTo>
                    <a:lnTo>
                      <a:pt x="50800" y="6448679"/>
                    </a:lnTo>
                    <a:lnTo>
                      <a:pt x="25400" y="6448679"/>
                    </a:lnTo>
                    <a:lnTo>
                      <a:pt x="25400" y="6423279"/>
                    </a:lnTo>
                    <a:lnTo>
                      <a:pt x="9069578" y="6423279"/>
                    </a:lnTo>
                    <a:lnTo>
                      <a:pt x="9069578" y="6448679"/>
                    </a:lnTo>
                    <a:lnTo>
                      <a:pt x="9044178" y="6448679"/>
                    </a:lnTo>
                    <a:lnTo>
                      <a:pt x="9044178" y="25400"/>
                    </a:lnTo>
                    <a:lnTo>
                      <a:pt x="9069578" y="25400"/>
                    </a:lnTo>
                    <a:lnTo>
                      <a:pt x="9069578" y="50800"/>
                    </a:lnTo>
                    <a:lnTo>
                      <a:pt x="25400" y="50800"/>
                    </a:lnTo>
                    <a:close/>
                  </a:path>
                </a:pathLst>
              </a:custGeom>
              <a:solidFill>
                <a:srgbClr val="D0D8E8">
                  <a:alpha val="89804"/>
                </a:srgbClr>
              </a:solidFill>
            </p:spPr>
          </p:sp>
        </p:grpSp>
        <p:sp>
          <p:nvSpPr>
            <p:cNvPr name="TextBox 19" id="19"/>
            <p:cNvSpPr txBox="true"/>
            <p:nvPr/>
          </p:nvSpPr>
          <p:spPr>
            <a:xfrm rot="0">
              <a:off x="1945734" y="6806633"/>
              <a:ext cx="8763117" cy="6089923"/>
            </a:xfrm>
            <a:prstGeom prst="rect">
              <a:avLst/>
            </a:prstGeom>
          </p:spPr>
          <p:txBody>
            <a:bodyPr anchor="t" rtlCol="false" tIns="0" lIns="0" bIns="0" rIns="0">
              <a:spAutoFit/>
            </a:bodyPr>
            <a:lstStyle/>
            <a:p>
              <a:pPr algn="l" marL="542925" indent="-180975" lvl="2">
                <a:lnSpc>
                  <a:spcPts val="3240"/>
                </a:lnSpc>
                <a:buFont typeface="Arial"/>
                <a:buChar char="⚬"/>
              </a:pPr>
              <a:r>
                <a:rPr lang="en-US" sz="3000" spc="28">
                  <a:solidFill>
                    <a:srgbClr val="000000"/>
                  </a:solidFill>
                  <a:latin typeface="TT Rounds Condensed"/>
                </a:rPr>
                <a:t>Sacramento Region is ranked in bottom third of top 100 U.S. metros for composite scores on growth, prosperity and inclusion </a:t>
              </a:r>
            </a:p>
            <a:p>
              <a:pPr algn="l" marL="542925" indent="-180975" lvl="2">
                <a:lnSpc>
                  <a:spcPts val="3240"/>
                </a:lnSpc>
                <a:buFont typeface="Arial"/>
                <a:buChar char="⚬"/>
              </a:pPr>
              <a:r>
                <a:rPr lang="en-US" sz="3000" spc="28">
                  <a:solidFill>
                    <a:srgbClr val="000000"/>
                  </a:solidFill>
                  <a:latin typeface="TT Rounds Condensed"/>
                </a:rPr>
                <a:t>34% of the Sacramento region’s residents live in struggling families</a:t>
              </a:r>
            </a:p>
            <a:p>
              <a:pPr algn="l" marL="542925" indent="-180975" lvl="2">
                <a:lnSpc>
                  <a:spcPts val="3240"/>
                </a:lnSpc>
                <a:buFont typeface="Arial"/>
                <a:buChar char="⚬"/>
              </a:pPr>
              <a:r>
                <a:rPr lang="en-US" sz="3000" spc="28">
                  <a:solidFill>
                    <a:srgbClr val="000000"/>
                  </a:solidFill>
                  <a:latin typeface="TT Rounds Condensed"/>
                </a:rPr>
                <a:t>The region trails its peers on measures of business dynamism, venture capital investment, and advanced industries growth</a:t>
              </a:r>
            </a:p>
          </p:txBody>
        </p:sp>
        <p:grpSp>
          <p:nvGrpSpPr>
            <p:cNvPr name="Group 20" id="20"/>
            <p:cNvGrpSpPr/>
            <p:nvPr/>
          </p:nvGrpSpPr>
          <p:grpSpPr>
            <a:xfrm rot="0">
              <a:off x="12113894" y="3018132"/>
              <a:ext cx="9095010" cy="3668484"/>
              <a:chOff x="0" y="0"/>
              <a:chExt cx="9095010" cy="3668484"/>
            </a:xfrm>
          </p:grpSpPr>
          <p:sp>
            <p:nvSpPr>
              <p:cNvPr name="Freeform 21" id="21"/>
              <p:cNvSpPr/>
              <p:nvPr/>
            </p:nvSpPr>
            <p:spPr>
              <a:xfrm flipH="false" flipV="false" rot="0">
                <a:off x="25400" y="25400"/>
                <a:ext cx="9044178" cy="3617722"/>
              </a:xfrm>
              <a:custGeom>
                <a:avLst/>
                <a:gdLst/>
                <a:ahLst/>
                <a:cxnLst/>
                <a:rect r="r" b="b" t="t" l="l"/>
                <a:pathLst>
                  <a:path h="3617722" w="9044178">
                    <a:moveTo>
                      <a:pt x="0" y="0"/>
                    </a:moveTo>
                    <a:lnTo>
                      <a:pt x="9044178" y="0"/>
                    </a:lnTo>
                    <a:lnTo>
                      <a:pt x="9044178" y="3617722"/>
                    </a:lnTo>
                    <a:lnTo>
                      <a:pt x="0" y="3617722"/>
                    </a:lnTo>
                    <a:close/>
                  </a:path>
                </a:pathLst>
              </a:custGeom>
              <a:solidFill>
                <a:srgbClr val="4F81BD"/>
              </a:solidFill>
            </p:spPr>
          </p:sp>
          <p:sp>
            <p:nvSpPr>
              <p:cNvPr name="Freeform 22" id="22"/>
              <p:cNvSpPr/>
              <p:nvPr/>
            </p:nvSpPr>
            <p:spPr>
              <a:xfrm flipH="false" flipV="false" rot="0">
                <a:off x="0" y="0"/>
                <a:ext cx="9094978" cy="3668522"/>
              </a:xfrm>
              <a:custGeom>
                <a:avLst/>
                <a:gdLst/>
                <a:ahLst/>
                <a:cxnLst/>
                <a:rect r="r" b="b" t="t" l="l"/>
                <a:pathLst>
                  <a:path h="3668522" w="9094978">
                    <a:moveTo>
                      <a:pt x="25400" y="0"/>
                    </a:moveTo>
                    <a:lnTo>
                      <a:pt x="9069578" y="0"/>
                    </a:lnTo>
                    <a:cubicBezTo>
                      <a:pt x="9083548" y="0"/>
                      <a:pt x="9094978" y="11430"/>
                      <a:pt x="9094978" y="25400"/>
                    </a:cubicBezTo>
                    <a:lnTo>
                      <a:pt x="9094978" y="3643122"/>
                    </a:lnTo>
                    <a:cubicBezTo>
                      <a:pt x="9094978" y="3657092"/>
                      <a:pt x="9083548" y="3668522"/>
                      <a:pt x="9069578" y="3668522"/>
                    </a:cubicBezTo>
                    <a:lnTo>
                      <a:pt x="25400" y="3668522"/>
                    </a:lnTo>
                    <a:cubicBezTo>
                      <a:pt x="11430" y="3668522"/>
                      <a:pt x="0" y="3657092"/>
                      <a:pt x="0" y="3643122"/>
                    </a:cubicBezTo>
                    <a:lnTo>
                      <a:pt x="0" y="25400"/>
                    </a:lnTo>
                    <a:cubicBezTo>
                      <a:pt x="0" y="11430"/>
                      <a:pt x="11430" y="0"/>
                      <a:pt x="25400" y="0"/>
                    </a:cubicBezTo>
                    <a:moveTo>
                      <a:pt x="25400" y="50800"/>
                    </a:moveTo>
                    <a:lnTo>
                      <a:pt x="25400" y="25400"/>
                    </a:lnTo>
                    <a:lnTo>
                      <a:pt x="50800" y="25400"/>
                    </a:lnTo>
                    <a:lnTo>
                      <a:pt x="50800" y="3643122"/>
                    </a:lnTo>
                    <a:lnTo>
                      <a:pt x="25400" y="3643122"/>
                    </a:lnTo>
                    <a:lnTo>
                      <a:pt x="25400" y="3617722"/>
                    </a:lnTo>
                    <a:lnTo>
                      <a:pt x="9069578" y="3617722"/>
                    </a:lnTo>
                    <a:lnTo>
                      <a:pt x="9069578" y="3643122"/>
                    </a:lnTo>
                    <a:lnTo>
                      <a:pt x="9044178" y="3643122"/>
                    </a:lnTo>
                    <a:lnTo>
                      <a:pt x="9044178" y="25400"/>
                    </a:lnTo>
                    <a:lnTo>
                      <a:pt x="9069578" y="25400"/>
                    </a:lnTo>
                    <a:lnTo>
                      <a:pt x="9069578" y="50800"/>
                    </a:lnTo>
                    <a:lnTo>
                      <a:pt x="25400" y="50800"/>
                    </a:lnTo>
                    <a:close/>
                  </a:path>
                </a:pathLst>
              </a:custGeom>
              <a:solidFill>
                <a:srgbClr val="4F81BD"/>
              </a:solidFill>
            </p:spPr>
          </p:sp>
        </p:grpSp>
        <p:sp>
          <p:nvSpPr>
            <p:cNvPr name="TextBox 23" id="23"/>
            <p:cNvSpPr txBox="true"/>
            <p:nvPr/>
          </p:nvSpPr>
          <p:spPr>
            <a:xfrm rot="0">
              <a:off x="12303547" y="4412872"/>
              <a:ext cx="8715703" cy="3423162"/>
            </a:xfrm>
            <a:prstGeom prst="rect">
              <a:avLst/>
            </a:prstGeom>
          </p:spPr>
          <p:txBody>
            <a:bodyPr anchor="t" rtlCol="false" tIns="0" lIns="0" bIns="0" rIns="0">
              <a:spAutoFit/>
            </a:bodyPr>
            <a:lstStyle/>
            <a:p>
              <a:pPr algn="ctr">
                <a:lnSpc>
                  <a:spcPts val="3240"/>
                </a:lnSpc>
              </a:pPr>
              <a:r>
                <a:rPr lang="en-US" sz="3000" spc="28">
                  <a:solidFill>
                    <a:srgbClr val="FFFFFF"/>
                  </a:solidFill>
                  <a:latin typeface="TT Rounds Condensed Bold"/>
                </a:rPr>
                <a:t>Brookings recommended:</a:t>
              </a:r>
            </a:p>
          </p:txBody>
        </p:sp>
        <p:grpSp>
          <p:nvGrpSpPr>
            <p:cNvPr name="Group 24" id="24"/>
            <p:cNvGrpSpPr/>
            <p:nvPr/>
          </p:nvGrpSpPr>
          <p:grpSpPr>
            <a:xfrm rot="0">
              <a:off x="12113894" y="6635818"/>
              <a:ext cx="9095010" cy="6474098"/>
              <a:chOff x="0" y="0"/>
              <a:chExt cx="9095010" cy="6474098"/>
            </a:xfrm>
          </p:grpSpPr>
          <p:sp>
            <p:nvSpPr>
              <p:cNvPr name="Freeform 25" id="25"/>
              <p:cNvSpPr/>
              <p:nvPr/>
            </p:nvSpPr>
            <p:spPr>
              <a:xfrm flipH="false" flipV="false" rot="0">
                <a:off x="25400" y="25400"/>
                <a:ext cx="9044178" cy="6423279"/>
              </a:xfrm>
              <a:custGeom>
                <a:avLst/>
                <a:gdLst/>
                <a:ahLst/>
                <a:cxnLst/>
                <a:rect r="r" b="b" t="t" l="l"/>
                <a:pathLst>
                  <a:path h="6423279" w="9044178">
                    <a:moveTo>
                      <a:pt x="0" y="0"/>
                    </a:moveTo>
                    <a:lnTo>
                      <a:pt x="9044178" y="0"/>
                    </a:lnTo>
                    <a:lnTo>
                      <a:pt x="9044178" y="6423279"/>
                    </a:lnTo>
                    <a:lnTo>
                      <a:pt x="0" y="6423279"/>
                    </a:lnTo>
                    <a:close/>
                  </a:path>
                </a:pathLst>
              </a:custGeom>
              <a:solidFill>
                <a:srgbClr val="D0D8E8">
                  <a:alpha val="89804"/>
                </a:srgbClr>
              </a:solidFill>
            </p:spPr>
          </p:sp>
          <p:sp>
            <p:nvSpPr>
              <p:cNvPr name="Freeform 26" id="26"/>
              <p:cNvSpPr/>
              <p:nvPr/>
            </p:nvSpPr>
            <p:spPr>
              <a:xfrm flipH="false" flipV="false" rot="0">
                <a:off x="0" y="0"/>
                <a:ext cx="9094978" cy="6474079"/>
              </a:xfrm>
              <a:custGeom>
                <a:avLst/>
                <a:gdLst/>
                <a:ahLst/>
                <a:cxnLst/>
                <a:rect r="r" b="b" t="t" l="l"/>
                <a:pathLst>
                  <a:path h="6474079" w="9094978">
                    <a:moveTo>
                      <a:pt x="25400" y="0"/>
                    </a:moveTo>
                    <a:lnTo>
                      <a:pt x="9069578" y="0"/>
                    </a:lnTo>
                    <a:cubicBezTo>
                      <a:pt x="9083548" y="0"/>
                      <a:pt x="9094978" y="11430"/>
                      <a:pt x="9094978" y="25400"/>
                    </a:cubicBezTo>
                    <a:lnTo>
                      <a:pt x="9094978" y="6448679"/>
                    </a:lnTo>
                    <a:cubicBezTo>
                      <a:pt x="9094978" y="6462649"/>
                      <a:pt x="9083548" y="6474079"/>
                      <a:pt x="9069578" y="6474079"/>
                    </a:cubicBezTo>
                    <a:lnTo>
                      <a:pt x="25400" y="6474079"/>
                    </a:lnTo>
                    <a:cubicBezTo>
                      <a:pt x="11430" y="6474079"/>
                      <a:pt x="0" y="6462649"/>
                      <a:pt x="0" y="6448679"/>
                    </a:cubicBezTo>
                    <a:lnTo>
                      <a:pt x="0" y="25400"/>
                    </a:lnTo>
                    <a:cubicBezTo>
                      <a:pt x="0" y="11430"/>
                      <a:pt x="11430" y="0"/>
                      <a:pt x="25400" y="0"/>
                    </a:cubicBezTo>
                    <a:moveTo>
                      <a:pt x="25400" y="50800"/>
                    </a:moveTo>
                    <a:lnTo>
                      <a:pt x="25400" y="25400"/>
                    </a:lnTo>
                    <a:lnTo>
                      <a:pt x="50800" y="25400"/>
                    </a:lnTo>
                    <a:lnTo>
                      <a:pt x="50800" y="6448679"/>
                    </a:lnTo>
                    <a:lnTo>
                      <a:pt x="25400" y="6448679"/>
                    </a:lnTo>
                    <a:lnTo>
                      <a:pt x="25400" y="6423279"/>
                    </a:lnTo>
                    <a:lnTo>
                      <a:pt x="9069578" y="6423279"/>
                    </a:lnTo>
                    <a:lnTo>
                      <a:pt x="9069578" y="6448679"/>
                    </a:lnTo>
                    <a:lnTo>
                      <a:pt x="9044178" y="6448679"/>
                    </a:lnTo>
                    <a:lnTo>
                      <a:pt x="9044178" y="25400"/>
                    </a:lnTo>
                    <a:lnTo>
                      <a:pt x="9069578" y="25400"/>
                    </a:lnTo>
                    <a:lnTo>
                      <a:pt x="9069578" y="50800"/>
                    </a:lnTo>
                    <a:lnTo>
                      <a:pt x="25400" y="50800"/>
                    </a:lnTo>
                    <a:close/>
                  </a:path>
                </a:pathLst>
              </a:custGeom>
              <a:solidFill>
                <a:srgbClr val="D0D8E8">
                  <a:alpha val="89804"/>
                </a:srgbClr>
              </a:solidFill>
            </p:spPr>
          </p:sp>
        </p:grpSp>
        <p:sp>
          <p:nvSpPr>
            <p:cNvPr name="TextBox 27" id="27"/>
            <p:cNvSpPr txBox="true"/>
            <p:nvPr/>
          </p:nvSpPr>
          <p:spPr>
            <a:xfrm rot="0">
              <a:off x="12256134" y="6806633"/>
              <a:ext cx="8763117" cy="6089923"/>
            </a:xfrm>
            <a:prstGeom prst="rect">
              <a:avLst/>
            </a:prstGeom>
          </p:spPr>
          <p:txBody>
            <a:bodyPr anchor="t" rtlCol="false" tIns="0" lIns="0" bIns="0" rIns="0">
              <a:spAutoFit/>
            </a:bodyPr>
            <a:lstStyle/>
            <a:p>
              <a:pPr algn="l" marL="542925" indent="-180975" lvl="2">
                <a:lnSpc>
                  <a:spcPts val="3240"/>
                </a:lnSpc>
                <a:buFont typeface="Arial"/>
                <a:buChar char="⚬"/>
              </a:pPr>
              <a:r>
                <a:rPr lang="en-US" sz="3000" spc="28">
                  <a:solidFill>
                    <a:srgbClr val="000000"/>
                  </a:solidFill>
                  <a:latin typeface="TT Rounds Condensed"/>
                </a:rPr>
                <a:t>Supporting business cluster development, like mobility, health, and food and Ag to improve job quality and investment </a:t>
              </a:r>
            </a:p>
            <a:p>
              <a:pPr algn="l" marL="542925" indent="-180975" lvl="2">
                <a:lnSpc>
                  <a:spcPts val="3240"/>
                </a:lnSpc>
                <a:buFont typeface="Arial"/>
                <a:buChar char="⚬"/>
              </a:pPr>
              <a:r>
                <a:rPr lang="en-US" sz="3000" spc="28">
                  <a:solidFill>
                    <a:srgbClr val="000000"/>
                  </a:solidFill>
                  <a:latin typeface="TT Rounds Condensed"/>
                </a:rPr>
                <a:t>Help young firms grow strong through technical assistance</a:t>
              </a:r>
            </a:p>
            <a:p>
              <a:pPr algn="l" marL="542925" indent="-180975" lvl="2">
                <a:lnSpc>
                  <a:spcPts val="3240"/>
                </a:lnSpc>
                <a:buFont typeface="Arial"/>
                <a:buChar char="⚬"/>
              </a:pPr>
              <a:r>
                <a:rPr lang="en-US" sz="3000" spc="28">
                  <a:solidFill>
                    <a:srgbClr val="000000"/>
                  </a:solidFill>
                  <a:latin typeface="TT Rounds Condensed"/>
                </a:rPr>
                <a:t>Invest in digital skills training to prepare a diverse workforce for jobs of the future </a:t>
              </a:r>
            </a:p>
          </p:txBody>
        </p:sp>
        <p:sp>
          <p:nvSpPr>
            <p:cNvPr name="Freeform 28" id="28"/>
            <p:cNvSpPr/>
            <p:nvPr/>
          </p:nvSpPr>
          <p:spPr>
            <a:xfrm flipH="false" flipV="false" rot="0">
              <a:off x="21424564" y="10218984"/>
              <a:ext cx="2937664" cy="2937664"/>
            </a:xfrm>
            <a:custGeom>
              <a:avLst/>
              <a:gdLst/>
              <a:ahLst/>
              <a:cxnLst/>
              <a:rect r="r" b="b" t="t" l="l"/>
              <a:pathLst>
                <a:path h="2937664" w="2937664">
                  <a:moveTo>
                    <a:pt x="0" y="0"/>
                  </a:moveTo>
                  <a:lnTo>
                    <a:pt x="2937664" y="0"/>
                  </a:lnTo>
                  <a:lnTo>
                    <a:pt x="2937664" y="2937664"/>
                  </a:lnTo>
                  <a:lnTo>
                    <a:pt x="0" y="2937664"/>
                  </a:lnTo>
                  <a:lnTo>
                    <a:pt x="0" y="0"/>
                  </a:lnTo>
                  <a:close/>
                </a:path>
              </a:pathLst>
            </a:custGeom>
            <a:blipFill>
              <a:blip r:embed="rId4"/>
              <a:stretch>
                <a:fillRect l="0" t="0" r="0"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25"/>
            <a:ext cx="18288000" cy="10287000"/>
            <a:chOff x="0" y="0"/>
            <a:chExt cx="24384000" cy="13716000"/>
          </a:xfrm>
        </p:grpSpPr>
        <p:grpSp>
          <p:nvGrpSpPr>
            <p:cNvPr name="Group 3" id="3"/>
            <p:cNvGrpSpPr/>
            <p:nvPr/>
          </p:nvGrpSpPr>
          <p:grpSpPr>
            <a:xfrm rot="0">
              <a:off x="7428230" y="0"/>
              <a:ext cx="16955770" cy="13716000"/>
              <a:chOff x="0" y="0"/>
              <a:chExt cx="16955770" cy="13716000"/>
            </a:xfrm>
          </p:grpSpPr>
          <p:sp>
            <p:nvSpPr>
              <p:cNvPr name="Freeform 4" id="4"/>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grpSp>
          <p:nvGrpSpPr>
            <p:cNvPr name="Group 5" id="5"/>
            <p:cNvGrpSpPr/>
            <p:nvPr/>
          </p:nvGrpSpPr>
          <p:grpSpPr>
            <a:xfrm rot="0">
              <a:off x="7362916" y="0"/>
              <a:ext cx="16955770" cy="13716000"/>
              <a:chOff x="0" y="0"/>
              <a:chExt cx="16955770" cy="13716000"/>
            </a:xfrm>
          </p:grpSpPr>
          <p:sp>
            <p:nvSpPr>
              <p:cNvPr name="Freeform 6" id="6"/>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sp>
          <p:nvSpPr>
            <p:cNvPr name="TextBox 7" id="7"/>
            <p:cNvSpPr txBox="true"/>
            <p:nvPr/>
          </p:nvSpPr>
          <p:spPr>
            <a:xfrm rot="0">
              <a:off x="2590800" y="170860"/>
              <a:ext cx="20421600" cy="1501646"/>
            </a:xfrm>
            <a:prstGeom prst="rect">
              <a:avLst/>
            </a:prstGeom>
          </p:spPr>
          <p:txBody>
            <a:bodyPr anchor="t" rtlCol="false" tIns="0" lIns="0" bIns="0" rIns="0">
              <a:spAutoFit/>
            </a:bodyPr>
            <a:lstStyle/>
            <a:p>
              <a:pPr algn="l">
                <a:lnSpc>
                  <a:spcPts val="10455"/>
                </a:lnSpc>
              </a:pPr>
              <a:r>
                <a:rPr lang="en-US" sz="5400" spc="-216">
                  <a:solidFill>
                    <a:srgbClr val="BF202E"/>
                  </a:solidFill>
                  <a:latin typeface="Arimo Bold"/>
                </a:rPr>
                <a:t>Greater Sacramento Regional Prosperity Strategy </a:t>
              </a:r>
            </a:p>
          </p:txBody>
        </p:sp>
        <p:grpSp>
          <p:nvGrpSpPr>
            <p:cNvPr name="Group 8" id="8"/>
            <p:cNvGrpSpPr/>
            <p:nvPr/>
          </p:nvGrpSpPr>
          <p:grpSpPr>
            <a:xfrm rot="0">
              <a:off x="0" y="0"/>
              <a:ext cx="1496060" cy="13703300"/>
              <a:chOff x="0" y="0"/>
              <a:chExt cx="1496060" cy="13703300"/>
            </a:xfrm>
          </p:grpSpPr>
          <p:sp>
            <p:nvSpPr>
              <p:cNvPr name="Freeform 9" id="9"/>
              <p:cNvSpPr/>
              <p:nvPr/>
            </p:nvSpPr>
            <p:spPr>
              <a:xfrm flipH="false" flipV="false" rot="0">
                <a:off x="0" y="0"/>
                <a:ext cx="1495552" cy="13703300"/>
              </a:xfrm>
              <a:custGeom>
                <a:avLst/>
                <a:gdLst/>
                <a:ahLst/>
                <a:cxnLst/>
                <a:rect r="r" b="b" t="t" l="l"/>
                <a:pathLst>
                  <a:path h="13703300" w="1495552">
                    <a:moveTo>
                      <a:pt x="0" y="13703300"/>
                    </a:moveTo>
                    <a:lnTo>
                      <a:pt x="1495552" y="13703300"/>
                    </a:lnTo>
                    <a:lnTo>
                      <a:pt x="1495552" y="0"/>
                    </a:lnTo>
                    <a:lnTo>
                      <a:pt x="0" y="0"/>
                    </a:lnTo>
                    <a:lnTo>
                      <a:pt x="0" y="13703300"/>
                    </a:lnTo>
                    <a:close/>
                  </a:path>
                </a:pathLst>
              </a:custGeom>
              <a:solidFill>
                <a:srgbClr val="BF202E"/>
              </a:solidFill>
            </p:spPr>
          </p:sp>
        </p:grpSp>
        <p:sp>
          <p:nvSpPr>
            <p:cNvPr name="TextBox 10" id="10"/>
            <p:cNvSpPr txBox="true"/>
            <p:nvPr/>
          </p:nvSpPr>
          <p:spPr>
            <a:xfrm rot="0">
              <a:off x="3048000" y="2890972"/>
              <a:ext cx="16459200" cy="8162592"/>
            </a:xfrm>
            <a:prstGeom prst="rect">
              <a:avLst/>
            </a:prstGeom>
          </p:spPr>
          <p:txBody>
            <a:bodyPr anchor="t" rtlCol="false" tIns="0" lIns="0" bIns="0" rIns="0">
              <a:spAutoFit/>
            </a:bodyPr>
            <a:lstStyle/>
            <a:p>
              <a:pPr algn="l" marL="651510" indent="-325755" lvl="1">
                <a:lnSpc>
                  <a:spcPts val="4320"/>
                </a:lnSpc>
                <a:buFont typeface="Arial"/>
                <a:buChar char="•"/>
              </a:pPr>
              <a:r>
                <a:rPr lang="en-US" sz="3600">
                  <a:solidFill>
                    <a:srgbClr val="3A3A3A"/>
                  </a:solidFill>
                  <a:latin typeface="Arimo"/>
                </a:rPr>
                <a:t>2020 release.  Culmination of two-years of collaborative planning and public engagement across six-county region </a:t>
              </a:r>
            </a:p>
            <a:p>
              <a:pPr algn="l" marL="651510" indent="-325755" lvl="1">
                <a:lnSpc>
                  <a:spcPts val="4320"/>
                </a:lnSpc>
                <a:buFont typeface="Arial"/>
                <a:buChar char="•"/>
              </a:pPr>
              <a:r>
                <a:rPr lang="en-US" sz="3600">
                  <a:solidFill>
                    <a:srgbClr val="3A3A3A"/>
                  </a:solidFill>
                  <a:latin typeface="Arimo"/>
                </a:rPr>
                <a:t>Focuses on three principal goals: </a:t>
              </a:r>
            </a:p>
            <a:p>
              <a:pPr algn="l" marL="651510" indent="-325755" lvl="1">
                <a:lnSpc>
                  <a:spcPts val="4320"/>
                </a:lnSpc>
              </a:pPr>
              <a:r>
                <a:rPr lang="en-US" sz="3600">
                  <a:solidFill>
                    <a:srgbClr val="3A3A3A"/>
                  </a:solidFill>
                  <a:latin typeface="Arimo"/>
                </a:rPr>
                <a:t>	1.  Improve business </a:t>
              </a:r>
            </a:p>
            <a:p>
              <a:pPr algn="l" marL="651510" indent="-325755" lvl="1">
                <a:lnSpc>
                  <a:spcPts val="4320"/>
                </a:lnSpc>
              </a:pPr>
              <a:r>
                <a:rPr lang="en-US" sz="3600">
                  <a:solidFill>
                    <a:srgbClr val="3A3A3A"/>
                  </a:solidFill>
                  <a:latin typeface="Arimo"/>
                </a:rPr>
                <a:t>	2.  Support people</a:t>
              </a:r>
            </a:p>
            <a:p>
              <a:pPr algn="l" marL="651510" indent="-325755" lvl="1">
                <a:lnSpc>
                  <a:spcPts val="4320"/>
                </a:lnSpc>
              </a:pPr>
              <a:r>
                <a:rPr lang="en-US" sz="3600">
                  <a:solidFill>
                    <a:srgbClr val="3A3A3A"/>
                  </a:solidFill>
                  <a:latin typeface="Arimo"/>
                </a:rPr>
                <a:t>	3.  Develop place </a:t>
              </a:r>
            </a:p>
            <a:p>
              <a:pPr algn="l" marL="651510" indent="-325755" lvl="1">
                <a:lnSpc>
                  <a:spcPts val="4320"/>
                </a:lnSpc>
                <a:buFont typeface="Arial"/>
                <a:buChar char="•"/>
              </a:pPr>
              <a:r>
                <a:rPr lang="en-US" sz="3600">
                  <a:solidFill>
                    <a:srgbClr val="3A3A3A"/>
                  </a:solidFill>
                  <a:latin typeface="Arimo"/>
                </a:rPr>
                <a:t>The Prosperity Strategy is a triple bottom line approach ensuring a strong, inclusive, and equitable economy for the people of the Sacramento region </a:t>
              </a:r>
            </a:p>
            <a:p>
              <a:pPr algn="l" marL="651510" indent="-325755" lvl="1">
                <a:lnSpc>
                  <a:spcPts val="4320"/>
                </a:lnSpc>
                <a:buFont typeface="Arial"/>
                <a:buChar char="•"/>
              </a:pPr>
              <a:r>
                <a:rPr lang="en-US" sz="3600">
                  <a:solidFill>
                    <a:srgbClr val="3A3A3A"/>
                  </a:solidFill>
                  <a:latin typeface="Arimo"/>
                </a:rPr>
                <a:t>It serves as the region’s federally recognized Comprehensive Economic Development Strategy, or CEDs</a:t>
              </a:r>
            </a:p>
          </p:txBody>
        </p:sp>
        <p:sp>
          <p:nvSpPr>
            <p:cNvPr name="TextBox 11" id="11"/>
            <p:cNvSpPr txBox="true"/>
            <p:nvPr/>
          </p:nvSpPr>
          <p:spPr>
            <a:xfrm rot="0">
              <a:off x="17556480" y="12733655"/>
              <a:ext cx="5608320" cy="695325"/>
            </a:xfrm>
            <a:prstGeom prst="rect">
              <a:avLst/>
            </a:prstGeom>
          </p:spPr>
          <p:txBody>
            <a:bodyPr anchor="t" rtlCol="false" tIns="0" lIns="0" bIns="0" rIns="0">
              <a:spAutoFit/>
            </a:bodyPr>
            <a:lstStyle/>
            <a:p>
              <a:pPr algn="r">
                <a:lnSpc>
                  <a:spcPts val="3240"/>
                </a:lnSpc>
              </a:pPr>
              <a:r>
                <a:rPr lang="en-US" sz="2700" spc="25">
                  <a:solidFill>
                    <a:srgbClr val="898989"/>
                  </a:solidFill>
                  <a:latin typeface="TT Rounds Condensed"/>
                </a:rPr>
                <a:t>3</a:t>
              </a:r>
            </a:p>
          </p:txBody>
        </p:sp>
        <p:sp>
          <p:nvSpPr>
            <p:cNvPr name="Freeform 12" id="12"/>
            <p:cNvSpPr/>
            <p:nvPr/>
          </p:nvSpPr>
          <p:spPr>
            <a:xfrm flipH="false" flipV="false" rot="0">
              <a:off x="21772" y="11944084"/>
              <a:ext cx="1474288" cy="1484896"/>
            </a:xfrm>
            <a:custGeom>
              <a:avLst/>
              <a:gdLst/>
              <a:ahLst/>
              <a:cxnLst/>
              <a:rect r="r" b="b" t="t" l="l"/>
              <a:pathLst>
                <a:path h="1484896" w="1474288">
                  <a:moveTo>
                    <a:pt x="0" y="0"/>
                  </a:moveTo>
                  <a:lnTo>
                    <a:pt x="1474288" y="0"/>
                  </a:lnTo>
                  <a:lnTo>
                    <a:pt x="1474288" y="1484896"/>
                  </a:lnTo>
                  <a:lnTo>
                    <a:pt x="0" y="1484896"/>
                  </a:lnTo>
                  <a:lnTo>
                    <a:pt x="0" y="0"/>
                  </a:lnTo>
                  <a:close/>
                </a:path>
              </a:pathLst>
            </a:custGeom>
            <a:blipFill>
              <a:blip r:embed="rId3"/>
              <a:stretch>
                <a:fillRect l="0" t="-203" r="0" b="-203"/>
              </a:stretch>
            </a:blipFill>
          </p:spPr>
        </p:sp>
        <p:sp>
          <p:nvSpPr>
            <p:cNvPr name="Freeform 13" id="13"/>
            <p:cNvSpPr/>
            <p:nvPr/>
          </p:nvSpPr>
          <p:spPr>
            <a:xfrm flipH="false" flipV="false" rot="0">
              <a:off x="20287342" y="9154356"/>
              <a:ext cx="3200400" cy="3200400"/>
            </a:xfrm>
            <a:custGeom>
              <a:avLst/>
              <a:gdLst/>
              <a:ahLst/>
              <a:cxnLst/>
              <a:rect r="r" b="b" t="t" l="l"/>
              <a:pathLst>
                <a:path h="3200400" w="3200400">
                  <a:moveTo>
                    <a:pt x="0" y="0"/>
                  </a:moveTo>
                  <a:lnTo>
                    <a:pt x="3200400" y="0"/>
                  </a:lnTo>
                  <a:lnTo>
                    <a:pt x="3200400" y="3200400"/>
                  </a:lnTo>
                  <a:lnTo>
                    <a:pt x="0" y="3200400"/>
                  </a:lnTo>
                  <a:lnTo>
                    <a:pt x="0" y="0"/>
                  </a:lnTo>
                  <a:close/>
                </a:path>
              </a:pathLst>
            </a:custGeom>
            <a:blipFill>
              <a:blip r:embed="rId4"/>
              <a:stretch>
                <a:fillRect l="0" t="0" r="0"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25"/>
            <a:ext cx="18288000" cy="10296525"/>
            <a:chOff x="0" y="0"/>
            <a:chExt cx="24384000" cy="13728700"/>
          </a:xfrm>
        </p:grpSpPr>
        <p:grpSp>
          <p:nvGrpSpPr>
            <p:cNvPr name="Group 3" id="3"/>
            <p:cNvGrpSpPr/>
            <p:nvPr/>
          </p:nvGrpSpPr>
          <p:grpSpPr>
            <a:xfrm rot="0">
              <a:off x="7428230" y="12700"/>
              <a:ext cx="16955770" cy="13716000"/>
              <a:chOff x="0" y="0"/>
              <a:chExt cx="16955770" cy="13716000"/>
            </a:xfrm>
          </p:grpSpPr>
          <p:sp>
            <p:nvSpPr>
              <p:cNvPr name="Freeform 4" id="4"/>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grpSp>
          <p:nvGrpSpPr>
            <p:cNvPr name="Group 5" id="5"/>
            <p:cNvGrpSpPr/>
            <p:nvPr/>
          </p:nvGrpSpPr>
          <p:grpSpPr>
            <a:xfrm rot="0">
              <a:off x="7428230" y="12700"/>
              <a:ext cx="16955770" cy="13716000"/>
              <a:chOff x="0" y="0"/>
              <a:chExt cx="16955770" cy="13716000"/>
            </a:xfrm>
          </p:grpSpPr>
          <p:sp>
            <p:nvSpPr>
              <p:cNvPr name="Freeform 6" id="6"/>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sp>
          <p:nvSpPr>
            <p:cNvPr name="TextBox 7" id="7"/>
            <p:cNvSpPr txBox="true"/>
            <p:nvPr/>
          </p:nvSpPr>
          <p:spPr>
            <a:xfrm rot="0">
              <a:off x="2512002" y="179812"/>
              <a:ext cx="20421600" cy="1501646"/>
            </a:xfrm>
            <a:prstGeom prst="rect">
              <a:avLst/>
            </a:prstGeom>
          </p:spPr>
          <p:txBody>
            <a:bodyPr anchor="t" rtlCol="false" tIns="0" lIns="0" bIns="0" rIns="0">
              <a:spAutoFit/>
            </a:bodyPr>
            <a:lstStyle/>
            <a:p>
              <a:pPr algn="l">
                <a:lnSpc>
                  <a:spcPts val="10455"/>
                </a:lnSpc>
              </a:pPr>
              <a:r>
                <a:rPr lang="en-US" sz="5400" spc="-216">
                  <a:solidFill>
                    <a:srgbClr val="BF202E"/>
                  </a:solidFill>
                  <a:latin typeface="Arimo Bold"/>
                </a:rPr>
                <a:t>Greater Sacramento Regional Prosperity Strategy </a:t>
              </a:r>
            </a:p>
          </p:txBody>
        </p:sp>
        <p:grpSp>
          <p:nvGrpSpPr>
            <p:cNvPr name="Group 8" id="8"/>
            <p:cNvGrpSpPr/>
            <p:nvPr/>
          </p:nvGrpSpPr>
          <p:grpSpPr>
            <a:xfrm rot="0">
              <a:off x="0" y="0"/>
              <a:ext cx="1496060" cy="13703300"/>
              <a:chOff x="0" y="0"/>
              <a:chExt cx="1496060" cy="13703300"/>
            </a:xfrm>
          </p:grpSpPr>
          <p:sp>
            <p:nvSpPr>
              <p:cNvPr name="Freeform 9" id="9"/>
              <p:cNvSpPr/>
              <p:nvPr/>
            </p:nvSpPr>
            <p:spPr>
              <a:xfrm flipH="false" flipV="false" rot="0">
                <a:off x="0" y="0"/>
                <a:ext cx="1495552" cy="13703300"/>
              </a:xfrm>
              <a:custGeom>
                <a:avLst/>
                <a:gdLst/>
                <a:ahLst/>
                <a:cxnLst/>
                <a:rect r="r" b="b" t="t" l="l"/>
                <a:pathLst>
                  <a:path h="13703300" w="1495552">
                    <a:moveTo>
                      <a:pt x="0" y="13703300"/>
                    </a:moveTo>
                    <a:lnTo>
                      <a:pt x="1495552" y="13703300"/>
                    </a:lnTo>
                    <a:lnTo>
                      <a:pt x="1495552" y="0"/>
                    </a:lnTo>
                    <a:lnTo>
                      <a:pt x="0" y="0"/>
                    </a:lnTo>
                    <a:lnTo>
                      <a:pt x="0" y="13703300"/>
                    </a:lnTo>
                    <a:close/>
                  </a:path>
                </a:pathLst>
              </a:custGeom>
              <a:solidFill>
                <a:srgbClr val="BF202E"/>
              </a:solidFill>
            </p:spPr>
          </p:sp>
        </p:grpSp>
        <p:sp>
          <p:nvSpPr>
            <p:cNvPr name="TextBox 10" id="10"/>
            <p:cNvSpPr txBox="true"/>
            <p:nvPr/>
          </p:nvSpPr>
          <p:spPr>
            <a:xfrm rot="0">
              <a:off x="4724402" y="2731900"/>
              <a:ext cx="16117028" cy="1249346"/>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Bold"/>
                </a:rPr>
                <a:t>STRATEGY:  </a:t>
              </a:r>
              <a:r>
                <a:rPr lang="en-US" sz="3000" spc="28">
                  <a:solidFill>
                    <a:srgbClr val="000000"/>
                  </a:solidFill>
                  <a:latin typeface="TT Rounds Condensed"/>
                </a:rPr>
                <a:t>Be the global leader for entrepreneurs, firms and workforce in </a:t>
              </a:r>
              <a:r>
                <a:rPr lang="en-US" sz="3000" spc="28">
                  <a:solidFill>
                    <a:srgbClr val="00B050"/>
                  </a:solidFill>
                  <a:latin typeface="TT Rounds Condensed Bold"/>
                </a:rPr>
                <a:t>food, agriculture and health innovation. </a:t>
              </a:r>
            </a:p>
          </p:txBody>
        </p:sp>
        <p:sp>
          <p:nvSpPr>
            <p:cNvPr name="TextBox 11" id="11"/>
            <p:cNvSpPr txBox="true"/>
            <p:nvPr/>
          </p:nvSpPr>
          <p:spPr>
            <a:xfrm rot="0">
              <a:off x="17556480" y="12733655"/>
              <a:ext cx="5608320" cy="695325"/>
            </a:xfrm>
            <a:prstGeom prst="rect">
              <a:avLst/>
            </a:prstGeom>
          </p:spPr>
          <p:txBody>
            <a:bodyPr anchor="t" rtlCol="false" tIns="0" lIns="0" bIns="0" rIns="0">
              <a:spAutoFit/>
            </a:bodyPr>
            <a:lstStyle/>
            <a:p>
              <a:pPr algn="r">
                <a:lnSpc>
                  <a:spcPts val="3240"/>
                </a:lnSpc>
              </a:pPr>
              <a:r>
                <a:rPr lang="en-US" sz="2700" spc="25">
                  <a:solidFill>
                    <a:srgbClr val="898989"/>
                  </a:solidFill>
                  <a:latin typeface="TT Rounds Condensed"/>
                </a:rPr>
                <a:t>4</a:t>
              </a:r>
            </a:p>
          </p:txBody>
        </p:sp>
        <p:sp>
          <p:nvSpPr>
            <p:cNvPr name="TextBox 12" id="12"/>
            <p:cNvSpPr txBox="true"/>
            <p:nvPr/>
          </p:nvSpPr>
          <p:spPr>
            <a:xfrm rot="0">
              <a:off x="4724400" y="4237968"/>
              <a:ext cx="16655142" cy="1249346"/>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Bold"/>
                </a:rPr>
                <a:t>STRATEGY:  </a:t>
              </a:r>
              <a:r>
                <a:rPr lang="en-US" sz="3000" spc="28">
                  <a:solidFill>
                    <a:srgbClr val="000000"/>
                  </a:solidFill>
                  <a:latin typeface="TT Rounds Condensed"/>
                </a:rPr>
                <a:t>Be the global leader for entrepreneurs, firms and workforce in </a:t>
              </a:r>
              <a:r>
                <a:rPr lang="en-US" sz="3000" spc="28">
                  <a:solidFill>
                    <a:srgbClr val="948A54"/>
                  </a:solidFill>
                  <a:latin typeface="TT Rounds Condensed Bold"/>
                </a:rPr>
                <a:t>life sciences.</a:t>
              </a:r>
            </a:p>
          </p:txBody>
        </p:sp>
        <p:sp>
          <p:nvSpPr>
            <p:cNvPr name="TextBox 13" id="13"/>
            <p:cNvSpPr txBox="true"/>
            <p:nvPr/>
          </p:nvSpPr>
          <p:spPr>
            <a:xfrm rot="0">
              <a:off x="4680858" y="5792716"/>
              <a:ext cx="16655142" cy="1249346"/>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Bold"/>
                </a:rPr>
                <a:t>STRATEGY:  </a:t>
              </a:r>
              <a:r>
                <a:rPr lang="en-US" sz="3000" spc="28">
                  <a:solidFill>
                    <a:srgbClr val="000000"/>
                  </a:solidFill>
                  <a:latin typeface="TT Rounds Condensed"/>
                </a:rPr>
                <a:t>Be the global leader for entrepreneurs, firms and workforce in </a:t>
              </a:r>
              <a:r>
                <a:rPr lang="en-US" sz="3000" spc="28">
                  <a:solidFill>
                    <a:srgbClr val="31859C"/>
                  </a:solidFill>
                  <a:latin typeface="TT Rounds Condensed Bold"/>
                </a:rPr>
                <a:t>future mobility</a:t>
              </a:r>
              <a:r>
                <a:rPr lang="en-US" sz="3000" spc="28">
                  <a:solidFill>
                    <a:srgbClr val="000000"/>
                  </a:solidFill>
                  <a:latin typeface="TT Rounds Condensed"/>
                </a:rPr>
                <a:t>. </a:t>
              </a:r>
            </a:p>
          </p:txBody>
        </p:sp>
        <p:sp>
          <p:nvSpPr>
            <p:cNvPr name="TextBox 14" id="14"/>
            <p:cNvSpPr txBox="true"/>
            <p:nvPr/>
          </p:nvSpPr>
          <p:spPr>
            <a:xfrm rot="0">
              <a:off x="4744860" y="7347464"/>
              <a:ext cx="16614220" cy="1249346"/>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Bold"/>
                </a:rPr>
                <a:t>STRATEGY:   </a:t>
              </a:r>
              <a:r>
                <a:rPr lang="en-US" sz="3000" spc="28">
                  <a:solidFill>
                    <a:srgbClr val="000000"/>
                  </a:solidFill>
                  <a:latin typeface="TT Rounds Condensed"/>
                </a:rPr>
                <a:t>Target </a:t>
              </a:r>
              <a:r>
                <a:rPr lang="en-US" sz="3000" spc="28">
                  <a:solidFill>
                    <a:srgbClr val="000000"/>
                  </a:solidFill>
                  <a:latin typeface="TT Rounds Condensed Bold"/>
                </a:rPr>
                <a:t>infrastructure investment </a:t>
              </a:r>
              <a:r>
                <a:rPr lang="en-US" sz="3000" spc="28">
                  <a:solidFill>
                    <a:srgbClr val="000000"/>
                  </a:solidFill>
                  <a:latin typeface="TT Rounds Condensed"/>
                </a:rPr>
                <a:t>to support economic clusters and market drivers.  </a:t>
              </a:r>
            </a:p>
          </p:txBody>
        </p:sp>
        <p:sp>
          <p:nvSpPr>
            <p:cNvPr name="TextBox 15" id="15"/>
            <p:cNvSpPr txBox="true"/>
            <p:nvPr/>
          </p:nvSpPr>
          <p:spPr>
            <a:xfrm rot="0">
              <a:off x="4767942" y="8905738"/>
              <a:ext cx="16437428" cy="1864900"/>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Bold"/>
                </a:rPr>
                <a:t>STRATEGY:   </a:t>
              </a:r>
              <a:r>
                <a:rPr lang="en-US" sz="3000" spc="28">
                  <a:solidFill>
                    <a:srgbClr val="000000"/>
                  </a:solidFill>
                  <a:latin typeface="TT Rounds Condensed"/>
                </a:rPr>
                <a:t>Expand demand-driven, sector-based </a:t>
              </a:r>
              <a:r>
                <a:rPr lang="en-US" sz="3000" spc="28">
                  <a:solidFill>
                    <a:srgbClr val="000000"/>
                  </a:solidFill>
                  <a:latin typeface="TT Rounds Condensed Bold"/>
                </a:rPr>
                <a:t>workforce development </a:t>
              </a:r>
              <a:r>
                <a:rPr lang="en-US" sz="3000" spc="28">
                  <a:solidFill>
                    <a:srgbClr val="000000"/>
                  </a:solidFill>
                  <a:latin typeface="TT Rounds Condensed"/>
                </a:rPr>
                <a:t>aligned to key opportunity clusters and a more inclusive workforce, prepared for the future of work.  </a:t>
              </a:r>
            </a:p>
          </p:txBody>
        </p:sp>
        <p:sp>
          <p:nvSpPr>
            <p:cNvPr name="TextBox 16" id="16"/>
            <p:cNvSpPr txBox="true"/>
            <p:nvPr/>
          </p:nvSpPr>
          <p:spPr>
            <a:xfrm rot="0">
              <a:off x="4789714" y="11091830"/>
              <a:ext cx="16437428" cy="1249346"/>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Bold"/>
                </a:rPr>
                <a:t>STRATEGY:   </a:t>
              </a:r>
              <a:r>
                <a:rPr lang="en-US" sz="3000" spc="28">
                  <a:solidFill>
                    <a:srgbClr val="000000"/>
                  </a:solidFill>
                  <a:latin typeface="TT Rounds Condensed"/>
                </a:rPr>
                <a:t>Create an environment to be the most </a:t>
              </a:r>
              <a:r>
                <a:rPr lang="en-US" sz="3000" spc="28">
                  <a:solidFill>
                    <a:srgbClr val="000000"/>
                  </a:solidFill>
                  <a:latin typeface="TT Rounds Condensed Bold"/>
                </a:rPr>
                <a:t>business-friendly</a:t>
              </a:r>
              <a:r>
                <a:rPr lang="en-US" sz="3000" spc="28">
                  <a:solidFill>
                    <a:srgbClr val="000000"/>
                  </a:solidFill>
                  <a:latin typeface="TT Rounds Condensed"/>
                </a:rPr>
                <a:t> region in which to operate in the State of California. </a:t>
              </a:r>
            </a:p>
          </p:txBody>
        </p:sp>
        <p:grpSp>
          <p:nvGrpSpPr>
            <p:cNvPr name="Group 17" id="17"/>
            <p:cNvGrpSpPr/>
            <p:nvPr/>
          </p:nvGrpSpPr>
          <p:grpSpPr>
            <a:xfrm rot="0">
              <a:off x="3542572" y="2678102"/>
              <a:ext cx="892628" cy="949518"/>
              <a:chOff x="0" y="0"/>
              <a:chExt cx="892628" cy="949518"/>
            </a:xfrm>
          </p:grpSpPr>
          <p:sp>
            <p:nvSpPr>
              <p:cNvPr name="Freeform 18" id="18"/>
              <p:cNvSpPr/>
              <p:nvPr/>
            </p:nvSpPr>
            <p:spPr>
              <a:xfrm flipH="false" flipV="false" rot="0">
                <a:off x="0" y="0"/>
                <a:ext cx="892683" cy="949579"/>
              </a:xfrm>
              <a:custGeom>
                <a:avLst/>
                <a:gdLst/>
                <a:ahLst/>
                <a:cxnLst/>
                <a:rect r="r" b="b" t="t" l="l"/>
                <a:pathLst>
                  <a:path h="949579" w="892683">
                    <a:moveTo>
                      <a:pt x="0" y="474726"/>
                    </a:moveTo>
                    <a:cubicBezTo>
                      <a:pt x="0" y="212598"/>
                      <a:pt x="199771" y="0"/>
                      <a:pt x="446278" y="0"/>
                    </a:cubicBezTo>
                    <a:cubicBezTo>
                      <a:pt x="692785" y="0"/>
                      <a:pt x="892683" y="212598"/>
                      <a:pt x="892683" y="474726"/>
                    </a:cubicBezTo>
                    <a:cubicBezTo>
                      <a:pt x="892683" y="736854"/>
                      <a:pt x="692785" y="949579"/>
                      <a:pt x="446278" y="949579"/>
                    </a:cubicBezTo>
                    <a:cubicBezTo>
                      <a:pt x="199771" y="949579"/>
                      <a:pt x="0" y="736981"/>
                      <a:pt x="0" y="474726"/>
                    </a:cubicBezTo>
                    <a:close/>
                  </a:path>
                </a:pathLst>
              </a:custGeom>
              <a:solidFill>
                <a:srgbClr val="000000"/>
              </a:solidFill>
            </p:spPr>
          </p:sp>
        </p:grpSp>
        <p:sp>
          <p:nvSpPr>
            <p:cNvPr name="TextBox 19" id="19"/>
            <p:cNvSpPr txBox="true"/>
            <p:nvPr/>
          </p:nvSpPr>
          <p:spPr>
            <a:xfrm rot="0">
              <a:off x="3790244" y="2801363"/>
              <a:ext cx="523036" cy="687825"/>
            </a:xfrm>
            <a:prstGeom prst="rect">
              <a:avLst/>
            </a:prstGeom>
          </p:spPr>
          <p:txBody>
            <a:bodyPr anchor="t" rtlCol="false" tIns="0" lIns="0" bIns="0" rIns="0">
              <a:spAutoFit/>
            </a:bodyPr>
            <a:lstStyle/>
            <a:p>
              <a:pPr algn="l">
                <a:lnSpc>
                  <a:spcPts val="3600"/>
                </a:lnSpc>
              </a:pPr>
              <a:r>
                <a:rPr lang="en-US" sz="3000" spc="28">
                  <a:solidFill>
                    <a:srgbClr val="FFFFFF"/>
                  </a:solidFill>
                  <a:latin typeface="TT Rounds Condensed Bold"/>
                </a:rPr>
                <a:t>1.</a:t>
              </a:r>
            </a:p>
          </p:txBody>
        </p:sp>
        <p:grpSp>
          <p:nvGrpSpPr>
            <p:cNvPr name="Group 20" id="20"/>
            <p:cNvGrpSpPr/>
            <p:nvPr/>
          </p:nvGrpSpPr>
          <p:grpSpPr>
            <a:xfrm rot="0">
              <a:off x="3542572" y="4223684"/>
              <a:ext cx="892628" cy="949518"/>
              <a:chOff x="0" y="0"/>
              <a:chExt cx="892628" cy="949518"/>
            </a:xfrm>
          </p:grpSpPr>
          <p:sp>
            <p:nvSpPr>
              <p:cNvPr name="Freeform 21" id="21"/>
              <p:cNvSpPr/>
              <p:nvPr/>
            </p:nvSpPr>
            <p:spPr>
              <a:xfrm flipH="false" flipV="false" rot="0">
                <a:off x="0" y="0"/>
                <a:ext cx="892683" cy="949579"/>
              </a:xfrm>
              <a:custGeom>
                <a:avLst/>
                <a:gdLst/>
                <a:ahLst/>
                <a:cxnLst/>
                <a:rect r="r" b="b" t="t" l="l"/>
                <a:pathLst>
                  <a:path h="949579" w="892683">
                    <a:moveTo>
                      <a:pt x="0" y="474726"/>
                    </a:moveTo>
                    <a:cubicBezTo>
                      <a:pt x="0" y="212598"/>
                      <a:pt x="199771" y="0"/>
                      <a:pt x="446278" y="0"/>
                    </a:cubicBezTo>
                    <a:cubicBezTo>
                      <a:pt x="692785" y="0"/>
                      <a:pt x="892683" y="212598"/>
                      <a:pt x="892683" y="474726"/>
                    </a:cubicBezTo>
                    <a:cubicBezTo>
                      <a:pt x="892683" y="736854"/>
                      <a:pt x="692785" y="949579"/>
                      <a:pt x="446278" y="949579"/>
                    </a:cubicBezTo>
                    <a:cubicBezTo>
                      <a:pt x="199771" y="949579"/>
                      <a:pt x="0" y="736981"/>
                      <a:pt x="0" y="474726"/>
                    </a:cubicBezTo>
                    <a:close/>
                  </a:path>
                </a:pathLst>
              </a:custGeom>
              <a:solidFill>
                <a:srgbClr val="000000"/>
              </a:solidFill>
            </p:spPr>
          </p:sp>
        </p:grpSp>
        <p:sp>
          <p:nvSpPr>
            <p:cNvPr name="TextBox 22" id="22"/>
            <p:cNvSpPr txBox="true"/>
            <p:nvPr/>
          </p:nvSpPr>
          <p:spPr>
            <a:xfrm rot="0">
              <a:off x="3790244" y="4346945"/>
              <a:ext cx="523036" cy="687825"/>
            </a:xfrm>
            <a:prstGeom prst="rect">
              <a:avLst/>
            </a:prstGeom>
          </p:spPr>
          <p:txBody>
            <a:bodyPr anchor="t" rtlCol="false" tIns="0" lIns="0" bIns="0" rIns="0">
              <a:spAutoFit/>
            </a:bodyPr>
            <a:lstStyle/>
            <a:p>
              <a:pPr algn="l">
                <a:lnSpc>
                  <a:spcPts val="3600"/>
                </a:lnSpc>
              </a:pPr>
              <a:r>
                <a:rPr lang="en-US" sz="3000" spc="28">
                  <a:solidFill>
                    <a:srgbClr val="FFFFFF"/>
                  </a:solidFill>
                  <a:latin typeface="TT Rounds Condensed Bold"/>
                </a:rPr>
                <a:t>2.</a:t>
              </a:r>
            </a:p>
          </p:txBody>
        </p:sp>
        <p:grpSp>
          <p:nvGrpSpPr>
            <p:cNvPr name="Group 23" id="23"/>
            <p:cNvGrpSpPr/>
            <p:nvPr/>
          </p:nvGrpSpPr>
          <p:grpSpPr>
            <a:xfrm rot="0">
              <a:off x="3605448" y="5769266"/>
              <a:ext cx="892628" cy="949518"/>
              <a:chOff x="0" y="0"/>
              <a:chExt cx="892628" cy="949518"/>
            </a:xfrm>
          </p:grpSpPr>
          <p:sp>
            <p:nvSpPr>
              <p:cNvPr name="Freeform 24" id="24"/>
              <p:cNvSpPr/>
              <p:nvPr/>
            </p:nvSpPr>
            <p:spPr>
              <a:xfrm flipH="false" flipV="false" rot="0">
                <a:off x="0" y="0"/>
                <a:ext cx="892683" cy="949579"/>
              </a:xfrm>
              <a:custGeom>
                <a:avLst/>
                <a:gdLst/>
                <a:ahLst/>
                <a:cxnLst/>
                <a:rect r="r" b="b" t="t" l="l"/>
                <a:pathLst>
                  <a:path h="949579" w="892683">
                    <a:moveTo>
                      <a:pt x="0" y="474726"/>
                    </a:moveTo>
                    <a:cubicBezTo>
                      <a:pt x="0" y="212598"/>
                      <a:pt x="199771" y="0"/>
                      <a:pt x="446278" y="0"/>
                    </a:cubicBezTo>
                    <a:cubicBezTo>
                      <a:pt x="692785" y="0"/>
                      <a:pt x="892683" y="212598"/>
                      <a:pt x="892683" y="474726"/>
                    </a:cubicBezTo>
                    <a:cubicBezTo>
                      <a:pt x="892683" y="736854"/>
                      <a:pt x="692785" y="949579"/>
                      <a:pt x="446278" y="949579"/>
                    </a:cubicBezTo>
                    <a:cubicBezTo>
                      <a:pt x="199771" y="949579"/>
                      <a:pt x="0" y="736981"/>
                      <a:pt x="0" y="474726"/>
                    </a:cubicBezTo>
                    <a:close/>
                  </a:path>
                </a:pathLst>
              </a:custGeom>
              <a:solidFill>
                <a:srgbClr val="000000"/>
              </a:solidFill>
            </p:spPr>
          </p:sp>
        </p:grpSp>
        <p:sp>
          <p:nvSpPr>
            <p:cNvPr name="TextBox 25" id="25"/>
            <p:cNvSpPr txBox="true"/>
            <p:nvPr/>
          </p:nvSpPr>
          <p:spPr>
            <a:xfrm rot="0">
              <a:off x="3853120" y="5892527"/>
              <a:ext cx="523036" cy="687825"/>
            </a:xfrm>
            <a:prstGeom prst="rect">
              <a:avLst/>
            </a:prstGeom>
          </p:spPr>
          <p:txBody>
            <a:bodyPr anchor="t" rtlCol="false" tIns="0" lIns="0" bIns="0" rIns="0">
              <a:spAutoFit/>
            </a:bodyPr>
            <a:lstStyle/>
            <a:p>
              <a:pPr algn="l">
                <a:lnSpc>
                  <a:spcPts val="3600"/>
                </a:lnSpc>
              </a:pPr>
              <a:r>
                <a:rPr lang="en-US" sz="3000" spc="28">
                  <a:solidFill>
                    <a:srgbClr val="FFFFFF"/>
                  </a:solidFill>
                  <a:latin typeface="TT Rounds Condensed Bold"/>
                </a:rPr>
                <a:t>3.</a:t>
              </a:r>
            </a:p>
          </p:txBody>
        </p:sp>
        <p:grpSp>
          <p:nvGrpSpPr>
            <p:cNvPr name="Group 26" id="26"/>
            <p:cNvGrpSpPr/>
            <p:nvPr/>
          </p:nvGrpSpPr>
          <p:grpSpPr>
            <a:xfrm rot="0">
              <a:off x="3635506" y="7383530"/>
              <a:ext cx="892628" cy="949518"/>
              <a:chOff x="0" y="0"/>
              <a:chExt cx="892628" cy="949518"/>
            </a:xfrm>
          </p:grpSpPr>
          <p:sp>
            <p:nvSpPr>
              <p:cNvPr name="Freeform 27" id="27"/>
              <p:cNvSpPr/>
              <p:nvPr/>
            </p:nvSpPr>
            <p:spPr>
              <a:xfrm flipH="false" flipV="false" rot="0">
                <a:off x="0" y="0"/>
                <a:ext cx="892683" cy="949579"/>
              </a:xfrm>
              <a:custGeom>
                <a:avLst/>
                <a:gdLst/>
                <a:ahLst/>
                <a:cxnLst/>
                <a:rect r="r" b="b" t="t" l="l"/>
                <a:pathLst>
                  <a:path h="949579" w="892683">
                    <a:moveTo>
                      <a:pt x="0" y="474726"/>
                    </a:moveTo>
                    <a:cubicBezTo>
                      <a:pt x="0" y="212598"/>
                      <a:pt x="199771" y="0"/>
                      <a:pt x="446278" y="0"/>
                    </a:cubicBezTo>
                    <a:cubicBezTo>
                      <a:pt x="692785" y="0"/>
                      <a:pt x="892683" y="212598"/>
                      <a:pt x="892683" y="474726"/>
                    </a:cubicBezTo>
                    <a:cubicBezTo>
                      <a:pt x="892683" y="736854"/>
                      <a:pt x="692785" y="949579"/>
                      <a:pt x="446278" y="949579"/>
                    </a:cubicBezTo>
                    <a:cubicBezTo>
                      <a:pt x="199771" y="949579"/>
                      <a:pt x="0" y="736981"/>
                      <a:pt x="0" y="474726"/>
                    </a:cubicBezTo>
                    <a:close/>
                  </a:path>
                </a:pathLst>
              </a:custGeom>
              <a:solidFill>
                <a:srgbClr val="000000"/>
              </a:solidFill>
            </p:spPr>
          </p:sp>
        </p:grpSp>
        <p:sp>
          <p:nvSpPr>
            <p:cNvPr name="TextBox 28" id="28"/>
            <p:cNvSpPr txBox="true"/>
            <p:nvPr/>
          </p:nvSpPr>
          <p:spPr>
            <a:xfrm rot="0">
              <a:off x="3883178" y="7506791"/>
              <a:ext cx="523036" cy="687825"/>
            </a:xfrm>
            <a:prstGeom prst="rect">
              <a:avLst/>
            </a:prstGeom>
          </p:spPr>
          <p:txBody>
            <a:bodyPr anchor="t" rtlCol="false" tIns="0" lIns="0" bIns="0" rIns="0">
              <a:spAutoFit/>
            </a:bodyPr>
            <a:lstStyle/>
            <a:p>
              <a:pPr algn="l">
                <a:lnSpc>
                  <a:spcPts val="3600"/>
                </a:lnSpc>
              </a:pPr>
              <a:r>
                <a:rPr lang="en-US" sz="3000" spc="28">
                  <a:solidFill>
                    <a:srgbClr val="FFFFFF"/>
                  </a:solidFill>
                  <a:latin typeface="TT Rounds Condensed Bold"/>
                </a:rPr>
                <a:t>4.</a:t>
              </a:r>
            </a:p>
          </p:txBody>
        </p:sp>
        <p:grpSp>
          <p:nvGrpSpPr>
            <p:cNvPr name="Group 29" id="29"/>
            <p:cNvGrpSpPr/>
            <p:nvPr/>
          </p:nvGrpSpPr>
          <p:grpSpPr>
            <a:xfrm rot="0">
              <a:off x="3635506" y="9066368"/>
              <a:ext cx="892628" cy="949518"/>
              <a:chOff x="0" y="0"/>
              <a:chExt cx="892628" cy="949518"/>
            </a:xfrm>
          </p:grpSpPr>
          <p:sp>
            <p:nvSpPr>
              <p:cNvPr name="Freeform 30" id="30"/>
              <p:cNvSpPr/>
              <p:nvPr/>
            </p:nvSpPr>
            <p:spPr>
              <a:xfrm flipH="false" flipV="false" rot="0">
                <a:off x="0" y="0"/>
                <a:ext cx="892683" cy="949579"/>
              </a:xfrm>
              <a:custGeom>
                <a:avLst/>
                <a:gdLst/>
                <a:ahLst/>
                <a:cxnLst/>
                <a:rect r="r" b="b" t="t" l="l"/>
                <a:pathLst>
                  <a:path h="949579" w="892683">
                    <a:moveTo>
                      <a:pt x="0" y="474726"/>
                    </a:moveTo>
                    <a:cubicBezTo>
                      <a:pt x="0" y="212598"/>
                      <a:pt x="199771" y="0"/>
                      <a:pt x="446278" y="0"/>
                    </a:cubicBezTo>
                    <a:cubicBezTo>
                      <a:pt x="692785" y="0"/>
                      <a:pt x="892683" y="212598"/>
                      <a:pt x="892683" y="474726"/>
                    </a:cubicBezTo>
                    <a:cubicBezTo>
                      <a:pt x="892683" y="736854"/>
                      <a:pt x="692785" y="949579"/>
                      <a:pt x="446278" y="949579"/>
                    </a:cubicBezTo>
                    <a:cubicBezTo>
                      <a:pt x="199771" y="949579"/>
                      <a:pt x="0" y="736981"/>
                      <a:pt x="0" y="474726"/>
                    </a:cubicBezTo>
                    <a:close/>
                  </a:path>
                </a:pathLst>
              </a:custGeom>
              <a:solidFill>
                <a:srgbClr val="000000"/>
              </a:solidFill>
            </p:spPr>
          </p:sp>
        </p:grpSp>
        <p:sp>
          <p:nvSpPr>
            <p:cNvPr name="TextBox 31" id="31"/>
            <p:cNvSpPr txBox="true"/>
            <p:nvPr/>
          </p:nvSpPr>
          <p:spPr>
            <a:xfrm rot="0">
              <a:off x="3883178" y="9189629"/>
              <a:ext cx="523036" cy="687825"/>
            </a:xfrm>
            <a:prstGeom prst="rect">
              <a:avLst/>
            </a:prstGeom>
          </p:spPr>
          <p:txBody>
            <a:bodyPr anchor="t" rtlCol="false" tIns="0" lIns="0" bIns="0" rIns="0">
              <a:spAutoFit/>
            </a:bodyPr>
            <a:lstStyle/>
            <a:p>
              <a:pPr algn="l">
                <a:lnSpc>
                  <a:spcPts val="3600"/>
                </a:lnSpc>
              </a:pPr>
              <a:r>
                <a:rPr lang="en-US" sz="3000" spc="28">
                  <a:solidFill>
                    <a:srgbClr val="FFFFFF"/>
                  </a:solidFill>
                  <a:latin typeface="TT Rounds Condensed Bold"/>
                </a:rPr>
                <a:t>5.</a:t>
              </a:r>
            </a:p>
          </p:txBody>
        </p:sp>
        <p:grpSp>
          <p:nvGrpSpPr>
            <p:cNvPr name="Group 32" id="32"/>
            <p:cNvGrpSpPr/>
            <p:nvPr/>
          </p:nvGrpSpPr>
          <p:grpSpPr>
            <a:xfrm rot="0">
              <a:off x="3657488" y="11077920"/>
              <a:ext cx="892628" cy="949518"/>
              <a:chOff x="0" y="0"/>
              <a:chExt cx="892628" cy="949518"/>
            </a:xfrm>
          </p:grpSpPr>
          <p:sp>
            <p:nvSpPr>
              <p:cNvPr name="Freeform 33" id="33"/>
              <p:cNvSpPr/>
              <p:nvPr/>
            </p:nvSpPr>
            <p:spPr>
              <a:xfrm flipH="false" flipV="false" rot="0">
                <a:off x="0" y="0"/>
                <a:ext cx="892683" cy="949579"/>
              </a:xfrm>
              <a:custGeom>
                <a:avLst/>
                <a:gdLst/>
                <a:ahLst/>
                <a:cxnLst/>
                <a:rect r="r" b="b" t="t" l="l"/>
                <a:pathLst>
                  <a:path h="949579" w="892683">
                    <a:moveTo>
                      <a:pt x="0" y="474726"/>
                    </a:moveTo>
                    <a:cubicBezTo>
                      <a:pt x="0" y="212598"/>
                      <a:pt x="199771" y="0"/>
                      <a:pt x="446278" y="0"/>
                    </a:cubicBezTo>
                    <a:cubicBezTo>
                      <a:pt x="692785" y="0"/>
                      <a:pt x="892683" y="212598"/>
                      <a:pt x="892683" y="474726"/>
                    </a:cubicBezTo>
                    <a:cubicBezTo>
                      <a:pt x="892683" y="736854"/>
                      <a:pt x="692785" y="949579"/>
                      <a:pt x="446278" y="949579"/>
                    </a:cubicBezTo>
                    <a:cubicBezTo>
                      <a:pt x="199771" y="949579"/>
                      <a:pt x="0" y="736981"/>
                      <a:pt x="0" y="474726"/>
                    </a:cubicBezTo>
                    <a:close/>
                  </a:path>
                </a:pathLst>
              </a:custGeom>
              <a:solidFill>
                <a:srgbClr val="000000"/>
              </a:solidFill>
            </p:spPr>
          </p:sp>
        </p:grpSp>
        <p:sp>
          <p:nvSpPr>
            <p:cNvPr name="TextBox 34" id="34"/>
            <p:cNvSpPr txBox="true"/>
            <p:nvPr/>
          </p:nvSpPr>
          <p:spPr>
            <a:xfrm rot="0">
              <a:off x="3905160" y="11201181"/>
              <a:ext cx="523036" cy="687825"/>
            </a:xfrm>
            <a:prstGeom prst="rect">
              <a:avLst/>
            </a:prstGeom>
          </p:spPr>
          <p:txBody>
            <a:bodyPr anchor="t" rtlCol="false" tIns="0" lIns="0" bIns="0" rIns="0">
              <a:spAutoFit/>
            </a:bodyPr>
            <a:lstStyle/>
            <a:p>
              <a:pPr algn="l">
                <a:lnSpc>
                  <a:spcPts val="3600"/>
                </a:lnSpc>
              </a:pPr>
              <a:r>
                <a:rPr lang="en-US" sz="3000" spc="28">
                  <a:solidFill>
                    <a:srgbClr val="FFFFFF"/>
                  </a:solidFill>
                  <a:latin typeface="TT Rounds Condensed Bold"/>
                </a:rPr>
                <a:t>6.</a:t>
              </a:r>
            </a:p>
          </p:txBody>
        </p:sp>
        <p:sp>
          <p:nvSpPr>
            <p:cNvPr name="Freeform 35" id="35"/>
            <p:cNvSpPr/>
            <p:nvPr/>
          </p:nvSpPr>
          <p:spPr>
            <a:xfrm flipH="false" flipV="false" rot="0">
              <a:off x="21772" y="11944084"/>
              <a:ext cx="1474288" cy="1484896"/>
            </a:xfrm>
            <a:custGeom>
              <a:avLst/>
              <a:gdLst/>
              <a:ahLst/>
              <a:cxnLst/>
              <a:rect r="r" b="b" t="t" l="l"/>
              <a:pathLst>
                <a:path h="1484896" w="1474288">
                  <a:moveTo>
                    <a:pt x="0" y="0"/>
                  </a:moveTo>
                  <a:lnTo>
                    <a:pt x="1474288" y="0"/>
                  </a:lnTo>
                  <a:lnTo>
                    <a:pt x="1474288" y="1484896"/>
                  </a:lnTo>
                  <a:lnTo>
                    <a:pt x="0" y="1484896"/>
                  </a:lnTo>
                  <a:lnTo>
                    <a:pt x="0" y="0"/>
                  </a:lnTo>
                  <a:close/>
                </a:path>
              </a:pathLst>
            </a:custGeom>
            <a:blipFill>
              <a:blip r:embed="rId3"/>
              <a:stretch>
                <a:fillRect l="0" t="-203" r="0" b="-203"/>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25"/>
            <a:ext cx="18288000" cy="10336576"/>
            <a:chOff x="0" y="0"/>
            <a:chExt cx="24384000" cy="13782102"/>
          </a:xfrm>
        </p:grpSpPr>
        <p:grpSp>
          <p:nvGrpSpPr>
            <p:cNvPr name="Group 3" id="3"/>
            <p:cNvGrpSpPr/>
            <p:nvPr/>
          </p:nvGrpSpPr>
          <p:grpSpPr>
            <a:xfrm rot="0">
              <a:off x="7428230" y="66102"/>
              <a:ext cx="16955770" cy="13716000"/>
              <a:chOff x="0" y="0"/>
              <a:chExt cx="16955770" cy="13716000"/>
            </a:xfrm>
          </p:grpSpPr>
          <p:sp>
            <p:nvSpPr>
              <p:cNvPr name="Freeform 4" id="4"/>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grpSp>
          <p:nvGrpSpPr>
            <p:cNvPr name="Group 5" id="5"/>
            <p:cNvGrpSpPr/>
            <p:nvPr/>
          </p:nvGrpSpPr>
          <p:grpSpPr>
            <a:xfrm rot="0">
              <a:off x="7428230" y="12700"/>
              <a:ext cx="16955770" cy="13716000"/>
              <a:chOff x="0" y="0"/>
              <a:chExt cx="16955770" cy="13716000"/>
            </a:xfrm>
          </p:grpSpPr>
          <p:sp>
            <p:nvSpPr>
              <p:cNvPr name="Freeform 6" id="6"/>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grpSp>
          <p:nvGrpSpPr>
            <p:cNvPr name="Group 7" id="7"/>
            <p:cNvGrpSpPr/>
            <p:nvPr/>
          </p:nvGrpSpPr>
          <p:grpSpPr>
            <a:xfrm rot="0">
              <a:off x="7428230" y="44330"/>
              <a:ext cx="16955770" cy="13716000"/>
              <a:chOff x="0" y="0"/>
              <a:chExt cx="16955770" cy="13716000"/>
            </a:xfrm>
          </p:grpSpPr>
          <p:sp>
            <p:nvSpPr>
              <p:cNvPr name="Freeform 8" id="8"/>
              <p:cNvSpPr/>
              <p:nvPr/>
            </p:nvSpPr>
            <p:spPr>
              <a:xfrm flipH="false" flipV="false" rot="0">
                <a:off x="0" y="0"/>
                <a:ext cx="16954881" cy="13716000"/>
              </a:xfrm>
              <a:custGeom>
                <a:avLst/>
                <a:gdLst/>
                <a:ahLst/>
                <a:cxnLst/>
                <a:rect r="r" b="b" t="t" l="l"/>
                <a:pathLst>
                  <a:path h="13716000" w="16954881">
                    <a:moveTo>
                      <a:pt x="13490829" y="0"/>
                    </a:moveTo>
                    <a:lnTo>
                      <a:pt x="10014458" y="0"/>
                    </a:lnTo>
                    <a:lnTo>
                      <a:pt x="0" y="13716000"/>
                    </a:lnTo>
                    <a:lnTo>
                      <a:pt x="16954881" y="13716000"/>
                    </a:lnTo>
                    <a:lnTo>
                      <a:pt x="16954881" y="12700"/>
                    </a:lnTo>
                    <a:lnTo>
                      <a:pt x="13490829" y="0"/>
                    </a:lnTo>
                    <a:close/>
                  </a:path>
                </a:pathLst>
              </a:custGeom>
              <a:solidFill>
                <a:srgbClr val="F2F2F2">
                  <a:alpha val="39608"/>
                </a:srgbClr>
              </a:solidFill>
            </p:spPr>
          </p:sp>
        </p:grpSp>
        <p:sp>
          <p:nvSpPr>
            <p:cNvPr name="TextBox 9" id="9"/>
            <p:cNvSpPr txBox="true"/>
            <p:nvPr/>
          </p:nvSpPr>
          <p:spPr>
            <a:xfrm rot="0">
              <a:off x="2512002" y="141712"/>
              <a:ext cx="20421600" cy="2210586"/>
            </a:xfrm>
            <a:prstGeom prst="rect">
              <a:avLst/>
            </a:prstGeom>
          </p:spPr>
          <p:txBody>
            <a:bodyPr anchor="t" rtlCol="false" tIns="0" lIns="0" bIns="0" rIns="0">
              <a:spAutoFit/>
            </a:bodyPr>
            <a:lstStyle/>
            <a:p>
              <a:pPr algn="l">
                <a:lnSpc>
                  <a:spcPts val="11617"/>
                </a:lnSpc>
              </a:pPr>
              <a:r>
                <a:rPr lang="en-US" sz="6000" spc="-240">
                  <a:solidFill>
                    <a:srgbClr val="BF202E"/>
                  </a:solidFill>
                  <a:latin typeface="Arimo Bold"/>
                </a:rPr>
                <a:t>New Beacon Economics research (Fall 2023)  </a:t>
              </a:r>
            </a:p>
          </p:txBody>
        </p:sp>
        <p:grpSp>
          <p:nvGrpSpPr>
            <p:cNvPr name="Group 10" id="10"/>
            <p:cNvGrpSpPr/>
            <p:nvPr/>
          </p:nvGrpSpPr>
          <p:grpSpPr>
            <a:xfrm rot="0">
              <a:off x="0" y="0"/>
              <a:ext cx="1496060" cy="13703300"/>
              <a:chOff x="0" y="0"/>
              <a:chExt cx="1496060" cy="13703300"/>
            </a:xfrm>
          </p:grpSpPr>
          <p:sp>
            <p:nvSpPr>
              <p:cNvPr name="Freeform 11" id="11"/>
              <p:cNvSpPr/>
              <p:nvPr/>
            </p:nvSpPr>
            <p:spPr>
              <a:xfrm flipH="false" flipV="false" rot="0">
                <a:off x="0" y="0"/>
                <a:ext cx="1495552" cy="13703300"/>
              </a:xfrm>
              <a:custGeom>
                <a:avLst/>
                <a:gdLst/>
                <a:ahLst/>
                <a:cxnLst/>
                <a:rect r="r" b="b" t="t" l="l"/>
                <a:pathLst>
                  <a:path h="13703300" w="1495552">
                    <a:moveTo>
                      <a:pt x="0" y="13703300"/>
                    </a:moveTo>
                    <a:lnTo>
                      <a:pt x="1495552" y="13703300"/>
                    </a:lnTo>
                    <a:lnTo>
                      <a:pt x="1495552" y="0"/>
                    </a:lnTo>
                    <a:lnTo>
                      <a:pt x="0" y="0"/>
                    </a:lnTo>
                    <a:lnTo>
                      <a:pt x="0" y="13703300"/>
                    </a:lnTo>
                    <a:close/>
                  </a:path>
                </a:pathLst>
              </a:custGeom>
              <a:solidFill>
                <a:srgbClr val="BF202E"/>
              </a:solidFill>
            </p:spPr>
          </p:sp>
        </p:grpSp>
        <p:sp>
          <p:nvSpPr>
            <p:cNvPr name="TextBox 12" id="12"/>
            <p:cNvSpPr txBox="true"/>
            <p:nvPr/>
          </p:nvSpPr>
          <p:spPr>
            <a:xfrm rot="0">
              <a:off x="17556480" y="12733655"/>
              <a:ext cx="5608320" cy="695325"/>
            </a:xfrm>
            <a:prstGeom prst="rect">
              <a:avLst/>
            </a:prstGeom>
          </p:spPr>
          <p:txBody>
            <a:bodyPr anchor="t" rtlCol="false" tIns="0" lIns="0" bIns="0" rIns="0">
              <a:spAutoFit/>
            </a:bodyPr>
            <a:lstStyle/>
            <a:p>
              <a:pPr algn="r">
                <a:lnSpc>
                  <a:spcPts val="3240"/>
                </a:lnSpc>
              </a:pPr>
              <a:r>
                <a:rPr lang="en-US" sz="2700" spc="25">
                  <a:solidFill>
                    <a:srgbClr val="898989"/>
                  </a:solidFill>
                  <a:latin typeface="TT Rounds Condensed"/>
                </a:rPr>
                <a:t>5</a:t>
              </a:r>
            </a:p>
          </p:txBody>
        </p:sp>
        <p:sp>
          <p:nvSpPr>
            <p:cNvPr name="Freeform 13" id="13"/>
            <p:cNvSpPr/>
            <p:nvPr/>
          </p:nvSpPr>
          <p:spPr>
            <a:xfrm flipH="false" flipV="false" rot="0">
              <a:off x="21772" y="11944084"/>
              <a:ext cx="1474288" cy="1484896"/>
            </a:xfrm>
            <a:custGeom>
              <a:avLst/>
              <a:gdLst/>
              <a:ahLst/>
              <a:cxnLst/>
              <a:rect r="r" b="b" t="t" l="l"/>
              <a:pathLst>
                <a:path h="1484896" w="1474288">
                  <a:moveTo>
                    <a:pt x="0" y="0"/>
                  </a:moveTo>
                  <a:lnTo>
                    <a:pt x="1474288" y="0"/>
                  </a:lnTo>
                  <a:lnTo>
                    <a:pt x="1474288" y="1484896"/>
                  </a:lnTo>
                  <a:lnTo>
                    <a:pt x="0" y="1484896"/>
                  </a:lnTo>
                  <a:lnTo>
                    <a:pt x="0" y="0"/>
                  </a:lnTo>
                  <a:close/>
                </a:path>
              </a:pathLst>
            </a:custGeom>
            <a:blipFill>
              <a:blip r:embed="rId3"/>
              <a:stretch>
                <a:fillRect l="0" t="-203" r="0" b="-203"/>
              </a:stretch>
            </a:blipFill>
          </p:spPr>
        </p:sp>
        <p:sp>
          <p:nvSpPr>
            <p:cNvPr name="TextBox 14" id="14"/>
            <p:cNvSpPr txBox="true"/>
            <p:nvPr/>
          </p:nvSpPr>
          <p:spPr>
            <a:xfrm rot="0">
              <a:off x="3045402" y="2452108"/>
              <a:ext cx="19354800" cy="3711558"/>
            </a:xfrm>
            <a:prstGeom prst="rect">
              <a:avLst/>
            </a:prstGeom>
          </p:spPr>
          <p:txBody>
            <a:bodyPr anchor="t" rtlCol="false" tIns="0" lIns="0" bIns="0" rIns="0">
              <a:spAutoFit/>
            </a:bodyPr>
            <a:lstStyle/>
            <a:p>
              <a:pPr algn="l" marL="542925" indent="-271462" lvl="1">
                <a:lnSpc>
                  <a:spcPts val="3600"/>
                </a:lnSpc>
                <a:buFont typeface="Arial"/>
                <a:buChar char="•"/>
              </a:pPr>
              <a:r>
                <a:rPr lang="en-US" sz="3000" spc="28">
                  <a:solidFill>
                    <a:srgbClr val="191919"/>
                  </a:solidFill>
                  <a:latin typeface="TT Rounds Condensed"/>
                </a:rPr>
                <a:t>Commissioned by the California Asian Pacific, Hispanic, and African American Chambers, and underwritten by CalOSBA</a:t>
              </a:r>
            </a:p>
            <a:p>
              <a:pPr algn="l" marL="542925" indent="-271462" lvl="1">
                <a:lnSpc>
                  <a:spcPts val="3600"/>
                </a:lnSpc>
                <a:buFont typeface="Arial"/>
                <a:buChar char="•"/>
              </a:pPr>
              <a:r>
                <a:rPr lang="en-US" sz="3000" spc="28">
                  <a:solidFill>
                    <a:srgbClr val="191919"/>
                  </a:solidFill>
                  <a:latin typeface="TT Rounds Condensed"/>
                </a:rPr>
                <a:t>Hired Beacon Economics and Small Business Majority to measure the economic, fiscal impacts of minority small business across all of California</a:t>
              </a:r>
            </a:p>
            <a:p>
              <a:pPr algn="l" marL="542925" indent="-271462" lvl="1">
                <a:lnSpc>
                  <a:spcPts val="3600"/>
                </a:lnSpc>
                <a:buFont typeface="Arial"/>
                <a:buChar char="•"/>
              </a:pPr>
              <a:r>
                <a:rPr lang="en-US" sz="3000" spc="28">
                  <a:solidFill>
                    <a:srgbClr val="191919"/>
                  </a:solidFill>
                  <a:latin typeface="TT Rounds Condensed"/>
                </a:rPr>
                <a:t>2019 data from five different data sets, augmented with statewide small business survey involving over 1,000 firms, focus groups, and interviews </a:t>
              </a:r>
            </a:p>
          </p:txBody>
        </p:sp>
        <p:sp>
          <p:nvSpPr>
            <p:cNvPr name="TextBox 15" id="15"/>
            <p:cNvSpPr txBox="true"/>
            <p:nvPr/>
          </p:nvSpPr>
          <p:spPr>
            <a:xfrm rot="0">
              <a:off x="2762264" y="6277966"/>
              <a:ext cx="4665966" cy="801410"/>
            </a:xfrm>
            <a:prstGeom prst="rect">
              <a:avLst/>
            </a:prstGeom>
          </p:spPr>
          <p:txBody>
            <a:bodyPr anchor="t" rtlCol="false" tIns="0" lIns="0" bIns="0" rIns="0">
              <a:spAutoFit/>
            </a:bodyPr>
            <a:lstStyle/>
            <a:p>
              <a:pPr algn="l">
                <a:lnSpc>
                  <a:spcPts val="4320"/>
                </a:lnSpc>
              </a:pPr>
              <a:r>
                <a:rPr lang="en-US" sz="3600" spc="33">
                  <a:solidFill>
                    <a:srgbClr val="C00000"/>
                  </a:solidFill>
                  <a:latin typeface="TT Rounds Condensed Bold"/>
                </a:rPr>
                <a:t>Statewide Results</a:t>
              </a:r>
            </a:p>
          </p:txBody>
        </p:sp>
        <p:sp>
          <p:nvSpPr>
            <p:cNvPr name="TextBox 16" id="16"/>
            <p:cNvSpPr txBox="true"/>
            <p:nvPr/>
          </p:nvSpPr>
          <p:spPr>
            <a:xfrm rot="0">
              <a:off x="1924631" y="7557653"/>
              <a:ext cx="8261452" cy="3765589"/>
            </a:xfrm>
            <a:prstGeom prst="rect">
              <a:avLst/>
            </a:prstGeom>
          </p:spPr>
          <p:txBody>
            <a:bodyPr anchor="t" rtlCol="false" tIns="0" lIns="0" bIns="0" rIns="0">
              <a:spAutoFit/>
            </a:bodyPr>
            <a:lstStyle/>
            <a:p>
              <a:pPr algn="l" marL="542925" indent="-271462" lvl="1">
                <a:lnSpc>
                  <a:spcPts val="3600"/>
                </a:lnSpc>
                <a:buFont typeface="Arial"/>
                <a:buChar char="•"/>
              </a:pPr>
              <a:r>
                <a:rPr lang="en-US" sz="3000" spc="28">
                  <a:solidFill>
                    <a:srgbClr val="000000"/>
                  </a:solidFill>
                  <a:latin typeface="TT Rounds Condensed"/>
                </a:rPr>
                <a:t>45% of all small business, and growing</a:t>
              </a:r>
            </a:p>
            <a:p>
              <a:pPr algn="l" marL="542925" indent="-271462" lvl="1">
                <a:lnSpc>
                  <a:spcPts val="3600"/>
                </a:lnSpc>
                <a:buFont typeface="Arial"/>
                <a:buChar char="•"/>
              </a:pPr>
              <a:r>
                <a:rPr lang="en-US" sz="3000" spc="28">
                  <a:solidFill>
                    <a:srgbClr val="000000"/>
                  </a:solidFill>
                  <a:latin typeface="TT Rounds Condensed"/>
                </a:rPr>
                <a:t>$193 billion in economic output per year, which is greater than the annual GDP of 18 U.S. states </a:t>
              </a:r>
            </a:p>
            <a:p>
              <a:pPr algn="l" marL="542925" indent="-271462" lvl="1">
                <a:lnSpc>
                  <a:spcPts val="3600"/>
                </a:lnSpc>
                <a:buFont typeface="Arial"/>
                <a:buChar char="•"/>
              </a:pPr>
              <a:r>
                <a:rPr lang="en-US" sz="3000" spc="28">
                  <a:solidFill>
                    <a:srgbClr val="000000"/>
                  </a:solidFill>
                  <a:latin typeface="TT Rounds Condensed"/>
                </a:rPr>
                <a:t>Support 2.56 million jobs </a:t>
              </a:r>
            </a:p>
          </p:txBody>
        </p:sp>
        <p:sp>
          <p:nvSpPr>
            <p:cNvPr name="TextBox 17" id="17"/>
            <p:cNvSpPr txBox="true"/>
            <p:nvPr/>
          </p:nvSpPr>
          <p:spPr>
            <a:xfrm rot="0">
              <a:off x="11257100" y="6277966"/>
              <a:ext cx="8421096" cy="801410"/>
            </a:xfrm>
            <a:prstGeom prst="rect">
              <a:avLst/>
            </a:prstGeom>
          </p:spPr>
          <p:txBody>
            <a:bodyPr anchor="t" rtlCol="false" tIns="0" lIns="0" bIns="0" rIns="0">
              <a:spAutoFit/>
            </a:bodyPr>
            <a:lstStyle/>
            <a:p>
              <a:pPr algn="l">
                <a:lnSpc>
                  <a:spcPts val="4320"/>
                </a:lnSpc>
              </a:pPr>
              <a:r>
                <a:rPr lang="en-US" sz="3600" spc="33">
                  <a:solidFill>
                    <a:srgbClr val="C00000"/>
                  </a:solidFill>
                  <a:latin typeface="TT Rounds Condensed Bold"/>
                </a:rPr>
                <a:t>CERF Sacramento Region Results</a:t>
              </a:r>
            </a:p>
          </p:txBody>
        </p:sp>
        <p:sp>
          <p:nvSpPr>
            <p:cNvPr name="TextBox 18" id="18"/>
            <p:cNvSpPr txBox="true"/>
            <p:nvPr/>
          </p:nvSpPr>
          <p:spPr>
            <a:xfrm rot="0">
              <a:off x="10355706" y="7751648"/>
              <a:ext cx="10582920" cy="3765589"/>
            </a:xfrm>
            <a:prstGeom prst="rect">
              <a:avLst/>
            </a:prstGeom>
          </p:spPr>
          <p:txBody>
            <a:bodyPr anchor="t" rtlCol="false" tIns="0" lIns="0" bIns="0" rIns="0">
              <a:spAutoFit/>
            </a:bodyPr>
            <a:lstStyle/>
            <a:p>
              <a:pPr algn="l" marL="542925" indent="-271462" lvl="1">
                <a:lnSpc>
                  <a:spcPts val="3600"/>
                </a:lnSpc>
                <a:buFont typeface="Arial"/>
                <a:buChar char="•"/>
              </a:pPr>
              <a:r>
                <a:rPr lang="en-US" sz="3000" spc="28">
                  <a:solidFill>
                    <a:srgbClr val="000000"/>
                  </a:solidFill>
                  <a:latin typeface="TT Rounds Condensed"/>
                </a:rPr>
                <a:t>74,700 minority-owned small businesses</a:t>
              </a:r>
            </a:p>
            <a:p>
              <a:pPr algn="l" marL="542925" indent="-271462" lvl="1">
                <a:lnSpc>
                  <a:spcPts val="3600"/>
                </a:lnSpc>
              </a:pPr>
              <a:r>
                <a:rPr lang="en-US" sz="3000" spc="28">
                  <a:solidFill>
                    <a:srgbClr val="000000"/>
                  </a:solidFill>
                  <a:latin typeface="TT Rounds Condensed"/>
                </a:rPr>
                <a:t>     (Asian 38,900 | Hispanic 33,200 | Black 12,500)</a:t>
              </a:r>
            </a:p>
            <a:p>
              <a:pPr algn="l" marL="542925" indent="-271462" lvl="1">
                <a:lnSpc>
                  <a:spcPts val="3600"/>
                </a:lnSpc>
                <a:buFont typeface="Arial"/>
                <a:buChar char="•"/>
              </a:pPr>
              <a:r>
                <a:rPr lang="en-US" sz="3000" spc="28">
                  <a:solidFill>
                    <a:srgbClr val="000000"/>
                  </a:solidFill>
                  <a:latin typeface="TT Rounds Condensed"/>
                </a:rPr>
                <a:t>$7.5 billion in annual economic output</a:t>
              </a:r>
            </a:p>
            <a:p>
              <a:pPr algn="l" marL="542925" indent="-271462" lvl="1">
                <a:lnSpc>
                  <a:spcPts val="3600"/>
                </a:lnSpc>
                <a:buFont typeface="Arial"/>
                <a:buChar char="•"/>
              </a:pPr>
              <a:r>
                <a:rPr lang="en-US" sz="3000" spc="28">
                  <a:solidFill>
                    <a:srgbClr val="000000"/>
                  </a:solidFill>
                  <a:latin typeface="TT Rounds Condensed"/>
                </a:rPr>
                <a:t>105,000 jobs supported</a:t>
              </a:r>
            </a:p>
            <a:p>
              <a:pPr algn="l" marL="542925" indent="-271462" lvl="1">
                <a:lnSpc>
                  <a:spcPts val="3600"/>
                </a:lnSpc>
                <a:buFont typeface="Arial"/>
                <a:buChar char="•"/>
              </a:pPr>
              <a:r>
                <a:rPr lang="en-US" sz="3000" spc="28">
                  <a:solidFill>
                    <a:srgbClr val="000000"/>
                  </a:solidFill>
                  <a:latin typeface="TT Rounds Condensed"/>
                </a:rPr>
                <a:t>Generate over $1.2 billion in federal, state and local taxes</a:t>
              </a:r>
            </a:p>
          </p:txBody>
        </p:sp>
        <p:sp>
          <p:nvSpPr>
            <p:cNvPr name="Freeform 19" id="19"/>
            <p:cNvSpPr/>
            <p:nvPr/>
          </p:nvSpPr>
          <p:spPr>
            <a:xfrm flipH="false" flipV="false" rot="0">
              <a:off x="20938626" y="10502898"/>
              <a:ext cx="3121598" cy="3121598"/>
            </a:xfrm>
            <a:custGeom>
              <a:avLst/>
              <a:gdLst/>
              <a:ahLst/>
              <a:cxnLst/>
              <a:rect r="r" b="b" t="t" l="l"/>
              <a:pathLst>
                <a:path h="3121598" w="3121598">
                  <a:moveTo>
                    <a:pt x="0" y="0"/>
                  </a:moveTo>
                  <a:lnTo>
                    <a:pt x="3121598" y="0"/>
                  </a:lnTo>
                  <a:lnTo>
                    <a:pt x="3121598" y="3121598"/>
                  </a:lnTo>
                  <a:lnTo>
                    <a:pt x="0" y="3121598"/>
                  </a:lnTo>
                  <a:lnTo>
                    <a:pt x="0" y="0"/>
                  </a:lnTo>
                  <a:close/>
                </a:path>
              </a:pathLst>
            </a:custGeom>
            <a:blipFill>
              <a:blip r:embed="rId4"/>
              <a:stretch>
                <a:fillRect l="0" t="0" r="0"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10" id="10"/>
          <p:cNvGrpSpPr/>
          <p:nvPr/>
        </p:nvGrpSpPr>
        <p:grpSpPr>
          <a:xfrm rot="0">
            <a:off x="2481571" y="-33300"/>
            <a:ext cx="13716000" cy="9501474"/>
            <a:chOff x="0" y="0"/>
            <a:chExt cx="18288000" cy="12668632"/>
          </a:xfrm>
        </p:grpSpPr>
        <p:sp>
          <p:nvSpPr>
            <p:cNvPr name="AutoShape 11" id="11"/>
            <p:cNvSpPr/>
            <p:nvPr/>
          </p:nvSpPr>
          <p:spPr>
            <a:xfrm rot="4374">
              <a:off x="1780767" y="3478270"/>
              <a:ext cx="14969502" cy="0"/>
            </a:xfrm>
            <a:prstGeom prst="line">
              <a:avLst/>
            </a:prstGeom>
            <a:ln cap="rnd" w="12700">
              <a:solidFill>
                <a:srgbClr val="00AB7C"/>
              </a:solidFill>
              <a:prstDash val="solid"/>
              <a:headEnd type="none" len="sm" w="sm"/>
              <a:tailEnd type="none" len="sm" w="sm"/>
            </a:ln>
          </p:spPr>
        </p:sp>
        <p:grpSp>
          <p:nvGrpSpPr>
            <p:cNvPr name="Group 12" id="12"/>
            <p:cNvGrpSpPr/>
            <p:nvPr/>
          </p:nvGrpSpPr>
          <p:grpSpPr>
            <a:xfrm rot="0">
              <a:off x="0" y="0"/>
              <a:ext cx="18288000" cy="12668632"/>
              <a:chOff x="0" y="0"/>
              <a:chExt cx="13004800" cy="9008805"/>
            </a:xfrm>
          </p:grpSpPr>
          <p:sp>
            <p:nvSpPr>
              <p:cNvPr name="Freeform 13" id="13"/>
              <p:cNvSpPr/>
              <p:nvPr/>
            </p:nvSpPr>
            <p:spPr>
              <a:xfrm flipH="false" flipV="false" rot="0">
                <a:off x="0" y="0"/>
                <a:ext cx="13004800" cy="9008745"/>
              </a:xfrm>
              <a:custGeom>
                <a:avLst/>
                <a:gdLst/>
                <a:ahLst/>
                <a:cxnLst/>
                <a:rect r="r" b="b" t="t" l="l"/>
                <a:pathLst>
                  <a:path h="9008745" w="13004800">
                    <a:moveTo>
                      <a:pt x="0" y="0"/>
                    </a:moveTo>
                    <a:lnTo>
                      <a:pt x="13004800" y="0"/>
                    </a:lnTo>
                    <a:lnTo>
                      <a:pt x="13004800" y="9008745"/>
                    </a:lnTo>
                    <a:lnTo>
                      <a:pt x="0" y="9008745"/>
                    </a:lnTo>
                    <a:close/>
                  </a:path>
                </a:pathLst>
              </a:custGeom>
              <a:solidFill>
                <a:srgbClr val="FFFFFF"/>
              </a:solidFill>
            </p:spPr>
          </p:sp>
        </p:grpSp>
        <p:sp>
          <p:nvSpPr>
            <p:cNvPr name="Freeform 14" id="14"/>
            <p:cNvSpPr/>
            <p:nvPr/>
          </p:nvSpPr>
          <p:spPr>
            <a:xfrm flipH="false" flipV="false" rot="0">
              <a:off x="964788" y="2020041"/>
              <a:ext cx="8177440" cy="9191447"/>
            </a:xfrm>
            <a:custGeom>
              <a:avLst/>
              <a:gdLst/>
              <a:ahLst/>
              <a:cxnLst/>
              <a:rect r="r" b="b" t="t" l="l"/>
              <a:pathLst>
                <a:path h="9191447" w="8177440">
                  <a:moveTo>
                    <a:pt x="0" y="0"/>
                  </a:moveTo>
                  <a:lnTo>
                    <a:pt x="8177440" y="0"/>
                  </a:lnTo>
                  <a:lnTo>
                    <a:pt x="8177440" y="9191447"/>
                  </a:lnTo>
                  <a:lnTo>
                    <a:pt x="0" y="9191447"/>
                  </a:lnTo>
                  <a:lnTo>
                    <a:pt x="0" y="0"/>
                  </a:lnTo>
                  <a:close/>
                </a:path>
              </a:pathLst>
            </a:custGeom>
            <a:blipFill>
              <a:blip r:embed="rId3"/>
              <a:stretch>
                <a:fillRect l="-7300" t="-1693" r="-7384" b="0"/>
              </a:stretch>
            </a:blipFill>
          </p:spPr>
        </p:sp>
        <p:sp>
          <p:nvSpPr>
            <p:cNvPr name="AutoShape 15" id="15"/>
            <p:cNvSpPr/>
            <p:nvPr/>
          </p:nvSpPr>
          <p:spPr>
            <a:xfrm rot="9169">
              <a:off x="9607988" y="4174956"/>
              <a:ext cx="7142287" cy="0"/>
            </a:xfrm>
            <a:prstGeom prst="line">
              <a:avLst/>
            </a:prstGeom>
            <a:ln cap="rnd" w="12700">
              <a:solidFill>
                <a:srgbClr val="00AB7C">
                  <a:alpha val="88627"/>
                </a:srgbClr>
              </a:solidFill>
              <a:prstDash val="solid"/>
              <a:headEnd type="none" len="sm" w="sm"/>
              <a:tailEnd type="none" len="sm" w="sm"/>
            </a:ln>
          </p:spPr>
        </p:sp>
        <p:sp>
          <p:nvSpPr>
            <p:cNvPr name="Freeform 16" id="16"/>
            <p:cNvSpPr/>
            <p:nvPr/>
          </p:nvSpPr>
          <p:spPr>
            <a:xfrm flipH="false" flipV="false" rot="0">
              <a:off x="11686965" y="9709900"/>
              <a:ext cx="2984334" cy="1795602"/>
            </a:xfrm>
            <a:custGeom>
              <a:avLst/>
              <a:gdLst/>
              <a:ahLst/>
              <a:cxnLst/>
              <a:rect r="r" b="b" t="t" l="l"/>
              <a:pathLst>
                <a:path h="1795602" w="2984334">
                  <a:moveTo>
                    <a:pt x="0" y="0"/>
                  </a:moveTo>
                  <a:lnTo>
                    <a:pt x="2984334" y="0"/>
                  </a:lnTo>
                  <a:lnTo>
                    <a:pt x="2984334" y="1795602"/>
                  </a:lnTo>
                  <a:lnTo>
                    <a:pt x="0" y="1795602"/>
                  </a:lnTo>
                  <a:lnTo>
                    <a:pt x="0" y="0"/>
                  </a:lnTo>
                  <a:close/>
                </a:path>
              </a:pathLst>
            </a:custGeom>
            <a:blipFill>
              <a:blip r:embed="rId4"/>
              <a:stretch>
                <a:fillRect l="0" t="0" r="0" b="0"/>
              </a:stretch>
            </a:blipFill>
          </p:spPr>
        </p:sp>
        <p:sp>
          <p:nvSpPr>
            <p:cNvPr name="TextBox 17" id="17"/>
            <p:cNvSpPr txBox="true"/>
            <p:nvPr/>
          </p:nvSpPr>
          <p:spPr>
            <a:xfrm rot="0">
              <a:off x="9788948" y="2757907"/>
              <a:ext cx="7347914" cy="1327812"/>
            </a:xfrm>
            <a:prstGeom prst="rect">
              <a:avLst/>
            </a:prstGeom>
          </p:spPr>
          <p:txBody>
            <a:bodyPr anchor="t" rtlCol="false" tIns="0" lIns="0" bIns="0" rIns="0">
              <a:spAutoFit/>
            </a:bodyPr>
            <a:lstStyle/>
            <a:p>
              <a:pPr algn="l">
                <a:lnSpc>
                  <a:spcPts val="7343"/>
                </a:lnSpc>
              </a:pPr>
              <a:r>
                <a:rPr lang="en-US" sz="7199" spc="-286">
                  <a:solidFill>
                    <a:srgbClr val="F26A23"/>
                  </a:solidFill>
                  <a:latin typeface="Open Sans"/>
                </a:rPr>
                <a:t>Welcome</a:t>
              </a:r>
            </a:p>
          </p:txBody>
        </p:sp>
        <p:sp>
          <p:nvSpPr>
            <p:cNvPr name="TextBox 18" id="18"/>
            <p:cNvSpPr txBox="true"/>
            <p:nvPr/>
          </p:nvSpPr>
          <p:spPr>
            <a:xfrm rot="0">
              <a:off x="9617526" y="4493040"/>
              <a:ext cx="7690758" cy="2885859"/>
            </a:xfrm>
            <a:prstGeom prst="rect">
              <a:avLst/>
            </a:prstGeom>
          </p:spPr>
          <p:txBody>
            <a:bodyPr anchor="t" rtlCol="false" tIns="0" lIns="0" bIns="0" rIns="0">
              <a:spAutoFit/>
            </a:bodyPr>
            <a:lstStyle/>
            <a:p>
              <a:pPr algn="l">
                <a:lnSpc>
                  <a:spcPts val="5759"/>
                </a:lnSpc>
              </a:pPr>
              <a:r>
                <a:rPr lang="en-US" sz="4800" spc="-191">
                  <a:solidFill>
                    <a:srgbClr val="0F325F"/>
                  </a:solidFill>
                  <a:latin typeface="Open Sans Bold"/>
                </a:rPr>
                <a:t>Evan Schmidt</a:t>
              </a:r>
            </a:p>
            <a:p>
              <a:pPr algn="l">
                <a:lnSpc>
                  <a:spcPts val="5759"/>
                </a:lnSpc>
              </a:pPr>
              <a:r>
                <a:rPr lang="en-US" sz="4800" spc="-191">
                  <a:solidFill>
                    <a:srgbClr val="0F325F"/>
                  </a:solidFill>
                  <a:latin typeface="Open Sans"/>
                </a:rPr>
                <a:t>CEO</a:t>
              </a:r>
            </a:p>
            <a:p>
              <a:pPr algn="l">
                <a:lnSpc>
                  <a:spcPts val="5759"/>
                </a:lnSpc>
              </a:pPr>
              <a:r>
                <a:rPr lang="en-US" sz="4800" spc="-191">
                  <a:solidFill>
                    <a:srgbClr val="0F325F"/>
                  </a:solidFill>
                  <a:latin typeface="Open Sans"/>
                </a:rPr>
                <a:t>Valley Vision </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30100" y="-14288"/>
            <a:ext cx="6057900" cy="10287000"/>
            <a:chOff x="0" y="0"/>
            <a:chExt cx="8077200" cy="13716000"/>
          </a:xfrm>
        </p:grpSpPr>
        <p:sp>
          <p:nvSpPr>
            <p:cNvPr name="Freeform 3" id="3"/>
            <p:cNvSpPr/>
            <p:nvPr/>
          </p:nvSpPr>
          <p:spPr>
            <a:xfrm flipH="false" flipV="false" rot="0">
              <a:off x="0" y="0"/>
              <a:ext cx="8077200" cy="13716000"/>
            </a:xfrm>
            <a:custGeom>
              <a:avLst/>
              <a:gdLst/>
              <a:ahLst/>
              <a:cxnLst/>
              <a:rect r="r" b="b" t="t" l="l"/>
              <a:pathLst>
                <a:path h="13716000" w="8077200">
                  <a:moveTo>
                    <a:pt x="0" y="0"/>
                  </a:moveTo>
                  <a:lnTo>
                    <a:pt x="8077200" y="0"/>
                  </a:lnTo>
                  <a:lnTo>
                    <a:pt x="8077200" y="13716000"/>
                  </a:lnTo>
                  <a:lnTo>
                    <a:pt x="0" y="13716000"/>
                  </a:lnTo>
                  <a:close/>
                </a:path>
              </a:pathLst>
            </a:custGeom>
            <a:solidFill>
              <a:srgbClr val="D7E4BD">
                <a:alpha val="29804"/>
              </a:srgbClr>
            </a:solidFill>
          </p:spPr>
        </p:sp>
      </p:grpSp>
      <p:grpSp>
        <p:nvGrpSpPr>
          <p:cNvPr name="Group 4" id="4"/>
          <p:cNvGrpSpPr/>
          <p:nvPr/>
        </p:nvGrpSpPr>
        <p:grpSpPr>
          <a:xfrm rot="0">
            <a:off x="0" y="0"/>
            <a:ext cx="6057900" cy="10287000"/>
            <a:chOff x="0" y="0"/>
            <a:chExt cx="8077200" cy="13716000"/>
          </a:xfrm>
        </p:grpSpPr>
        <p:sp>
          <p:nvSpPr>
            <p:cNvPr name="Freeform 5" id="5"/>
            <p:cNvSpPr/>
            <p:nvPr/>
          </p:nvSpPr>
          <p:spPr>
            <a:xfrm flipH="false" flipV="false" rot="0">
              <a:off x="0" y="0"/>
              <a:ext cx="8077200" cy="13716000"/>
            </a:xfrm>
            <a:custGeom>
              <a:avLst/>
              <a:gdLst/>
              <a:ahLst/>
              <a:cxnLst/>
              <a:rect r="r" b="b" t="t" l="l"/>
              <a:pathLst>
                <a:path h="13716000" w="8077200">
                  <a:moveTo>
                    <a:pt x="0" y="0"/>
                  </a:moveTo>
                  <a:lnTo>
                    <a:pt x="8077200" y="0"/>
                  </a:lnTo>
                  <a:lnTo>
                    <a:pt x="8077200" y="13716000"/>
                  </a:lnTo>
                  <a:lnTo>
                    <a:pt x="0" y="13716000"/>
                  </a:lnTo>
                  <a:close/>
                </a:path>
              </a:pathLst>
            </a:custGeom>
            <a:solidFill>
              <a:srgbClr val="DBEEF4">
                <a:alpha val="29804"/>
              </a:srgbClr>
            </a:solidFill>
          </p:spPr>
        </p:sp>
      </p:grpSp>
      <p:sp>
        <p:nvSpPr>
          <p:cNvPr name="TextBox 6" id="6"/>
          <p:cNvSpPr txBox="true"/>
          <p:nvPr/>
        </p:nvSpPr>
        <p:spPr>
          <a:xfrm rot="0">
            <a:off x="13167360" y="9557385"/>
            <a:ext cx="4206240" cy="523875"/>
          </a:xfrm>
          <a:prstGeom prst="rect">
            <a:avLst/>
          </a:prstGeom>
        </p:spPr>
        <p:txBody>
          <a:bodyPr anchor="t" rtlCol="false" tIns="0" lIns="0" bIns="0" rIns="0">
            <a:spAutoFit/>
          </a:bodyPr>
          <a:lstStyle/>
          <a:p>
            <a:pPr algn="r">
              <a:lnSpc>
                <a:spcPts val="3240"/>
              </a:lnSpc>
            </a:pPr>
            <a:r>
              <a:rPr lang="en-US" sz="2700" spc="25">
                <a:solidFill>
                  <a:srgbClr val="898989"/>
                </a:solidFill>
                <a:latin typeface="TT Rounds Condensed"/>
              </a:rPr>
              <a:t>6</a:t>
            </a:r>
          </a:p>
        </p:txBody>
      </p:sp>
      <p:sp>
        <p:nvSpPr>
          <p:cNvPr name="Freeform 7" id="7"/>
          <p:cNvSpPr/>
          <p:nvPr/>
        </p:nvSpPr>
        <p:spPr>
          <a:xfrm flipH="false" flipV="false" rot="0">
            <a:off x="239303" y="8656606"/>
            <a:ext cx="1360898" cy="1370688"/>
          </a:xfrm>
          <a:custGeom>
            <a:avLst/>
            <a:gdLst/>
            <a:ahLst/>
            <a:cxnLst/>
            <a:rect r="r" b="b" t="t" l="l"/>
            <a:pathLst>
              <a:path h="1370688" w="1360898">
                <a:moveTo>
                  <a:pt x="0" y="0"/>
                </a:moveTo>
                <a:lnTo>
                  <a:pt x="1360897" y="0"/>
                </a:lnTo>
                <a:lnTo>
                  <a:pt x="1360897" y="1370688"/>
                </a:lnTo>
                <a:lnTo>
                  <a:pt x="0" y="1370688"/>
                </a:lnTo>
                <a:lnTo>
                  <a:pt x="0" y="0"/>
                </a:lnTo>
                <a:close/>
              </a:path>
            </a:pathLst>
          </a:custGeom>
          <a:blipFill>
            <a:blip r:embed="rId3"/>
            <a:stretch>
              <a:fillRect l="0" t="-98" r="0" b="-98"/>
            </a:stretch>
          </a:blipFill>
        </p:spPr>
      </p:sp>
      <p:grpSp>
        <p:nvGrpSpPr>
          <p:cNvPr name="Group 8" id="8"/>
          <p:cNvGrpSpPr/>
          <p:nvPr/>
        </p:nvGrpSpPr>
        <p:grpSpPr>
          <a:xfrm rot="0">
            <a:off x="7524750" y="3902331"/>
            <a:ext cx="2781300" cy="2667000"/>
            <a:chOff x="0" y="0"/>
            <a:chExt cx="3708400" cy="3556000"/>
          </a:xfrm>
        </p:grpSpPr>
        <p:sp>
          <p:nvSpPr>
            <p:cNvPr name="Freeform 9" id="9"/>
            <p:cNvSpPr/>
            <p:nvPr/>
          </p:nvSpPr>
          <p:spPr>
            <a:xfrm flipH="false" flipV="false" rot="0">
              <a:off x="25400" y="25400"/>
              <a:ext cx="3657600" cy="3505200"/>
            </a:xfrm>
            <a:custGeom>
              <a:avLst/>
              <a:gdLst/>
              <a:ahLst/>
              <a:cxnLst/>
              <a:rect r="r" b="b" t="t" l="l"/>
              <a:pathLst>
                <a:path h="3505200" w="3657600">
                  <a:moveTo>
                    <a:pt x="0" y="1752600"/>
                  </a:moveTo>
                  <a:cubicBezTo>
                    <a:pt x="0" y="784606"/>
                    <a:pt x="818769" y="0"/>
                    <a:pt x="1828800" y="0"/>
                  </a:cubicBezTo>
                  <a:cubicBezTo>
                    <a:pt x="2838831" y="0"/>
                    <a:pt x="3657600" y="784606"/>
                    <a:pt x="3657600" y="1752600"/>
                  </a:cubicBezTo>
                  <a:cubicBezTo>
                    <a:pt x="3657600" y="2720594"/>
                    <a:pt x="2838831" y="3505200"/>
                    <a:pt x="1828800" y="3505200"/>
                  </a:cubicBezTo>
                  <a:cubicBezTo>
                    <a:pt x="818769" y="3505200"/>
                    <a:pt x="0" y="2720594"/>
                    <a:pt x="0" y="1752600"/>
                  </a:cubicBezTo>
                  <a:close/>
                </a:path>
              </a:pathLst>
            </a:custGeom>
            <a:solidFill>
              <a:srgbClr val="FFC000">
                <a:alpha val="24314"/>
              </a:srgbClr>
            </a:solidFill>
          </p:spPr>
        </p:sp>
        <p:sp>
          <p:nvSpPr>
            <p:cNvPr name="Freeform 10" id="10"/>
            <p:cNvSpPr/>
            <p:nvPr/>
          </p:nvSpPr>
          <p:spPr>
            <a:xfrm flipH="false" flipV="false" rot="0">
              <a:off x="0" y="0"/>
              <a:ext cx="3708400" cy="3556000"/>
            </a:xfrm>
            <a:custGeom>
              <a:avLst/>
              <a:gdLst/>
              <a:ahLst/>
              <a:cxnLst/>
              <a:rect r="r" b="b" t="t" l="l"/>
              <a:pathLst>
                <a:path h="3556000" w="3708400">
                  <a:moveTo>
                    <a:pt x="0" y="1778000"/>
                  </a:moveTo>
                  <a:cubicBezTo>
                    <a:pt x="0" y="795020"/>
                    <a:pt x="831215" y="0"/>
                    <a:pt x="1854200" y="0"/>
                  </a:cubicBezTo>
                  <a:lnTo>
                    <a:pt x="1854200" y="25400"/>
                  </a:lnTo>
                  <a:lnTo>
                    <a:pt x="1854200" y="0"/>
                  </a:lnTo>
                  <a:cubicBezTo>
                    <a:pt x="2877185" y="0"/>
                    <a:pt x="3708400" y="795020"/>
                    <a:pt x="3708400" y="1778000"/>
                  </a:cubicBezTo>
                  <a:cubicBezTo>
                    <a:pt x="3708400" y="2760980"/>
                    <a:pt x="2877185" y="3556000"/>
                    <a:pt x="1854200" y="3556000"/>
                  </a:cubicBezTo>
                  <a:lnTo>
                    <a:pt x="1854200" y="3530600"/>
                  </a:lnTo>
                  <a:lnTo>
                    <a:pt x="1854200" y="3556000"/>
                  </a:lnTo>
                  <a:cubicBezTo>
                    <a:pt x="831215" y="3556000"/>
                    <a:pt x="0" y="2760980"/>
                    <a:pt x="0" y="1778000"/>
                  </a:cubicBezTo>
                  <a:lnTo>
                    <a:pt x="25400" y="1778000"/>
                  </a:lnTo>
                  <a:lnTo>
                    <a:pt x="46863" y="1791589"/>
                  </a:lnTo>
                  <a:cubicBezTo>
                    <a:pt x="40767" y="1801114"/>
                    <a:pt x="29210" y="1805559"/>
                    <a:pt x="18288" y="1802384"/>
                  </a:cubicBezTo>
                  <a:cubicBezTo>
                    <a:pt x="7366" y="1799209"/>
                    <a:pt x="0" y="1789303"/>
                    <a:pt x="0" y="1778000"/>
                  </a:cubicBezTo>
                  <a:moveTo>
                    <a:pt x="50800" y="1778000"/>
                  </a:moveTo>
                  <a:lnTo>
                    <a:pt x="25400" y="1778000"/>
                  </a:lnTo>
                  <a:lnTo>
                    <a:pt x="3937" y="1764411"/>
                  </a:lnTo>
                  <a:cubicBezTo>
                    <a:pt x="10033" y="1754886"/>
                    <a:pt x="21590" y="1750441"/>
                    <a:pt x="32512" y="1753616"/>
                  </a:cubicBezTo>
                  <a:cubicBezTo>
                    <a:pt x="43434" y="1756791"/>
                    <a:pt x="50800" y="1766697"/>
                    <a:pt x="50800" y="1778000"/>
                  </a:cubicBezTo>
                  <a:cubicBezTo>
                    <a:pt x="50800" y="2730881"/>
                    <a:pt x="857123" y="3505200"/>
                    <a:pt x="1854200" y="3505200"/>
                  </a:cubicBezTo>
                  <a:cubicBezTo>
                    <a:pt x="2851277" y="3505200"/>
                    <a:pt x="3657600" y="2730881"/>
                    <a:pt x="3657600" y="1778000"/>
                  </a:cubicBezTo>
                  <a:lnTo>
                    <a:pt x="3683000" y="1778000"/>
                  </a:lnTo>
                  <a:lnTo>
                    <a:pt x="3657600" y="1778000"/>
                  </a:lnTo>
                  <a:cubicBezTo>
                    <a:pt x="3657600" y="825119"/>
                    <a:pt x="2851277" y="50800"/>
                    <a:pt x="1854200" y="50800"/>
                  </a:cubicBezTo>
                  <a:lnTo>
                    <a:pt x="1854200" y="25400"/>
                  </a:lnTo>
                  <a:lnTo>
                    <a:pt x="1854200" y="50800"/>
                  </a:lnTo>
                  <a:cubicBezTo>
                    <a:pt x="857123" y="50800"/>
                    <a:pt x="50800" y="825119"/>
                    <a:pt x="50800" y="1778000"/>
                  </a:cubicBezTo>
                  <a:close/>
                </a:path>
              </a:pathLst>
            </a:custGeom>
            <a:solidFill>
              <a:srgbClr val="1C334E"/>
            </a:solidFill>
          </p:spPr>
        </p:sp>
      </p:grpSp>
      <p:sp>
        <p:nvSpPr>
          <p:cNvPr name="TextBox 11" id="11"/>
          <p:cNvSpPr txBox="true"/>
          <p:nvPr/>
        </p:nvSpPr>
        <p:spPr>
          <a:xfrm rot="0">
            <a:off x="8321040" y="4947567"/>
            <a:ext cx="1645920" cy="1441579"/>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a:rPr>
              <a:t>Life Sciences  Cluster </a:t>
            </a:r>
          </a:p>
        </p:txBody>
      </p:sp>
      <p:grpSp>
        <p:nvGrpSpPr>
          <p:cNvPr name="Group 12" id="12"/>
          <p:cNvGrpSpPr/>
          <p:nvPr/>
        </p:nvGrpSpPr>
        <p:grpSpPr>
          <a:xfrm rot="0">
            <a:off x="6381750" y="2495550"/>
            <a:ext cx="2781300" cy="2667000"/>
            <a:chOff x="0" y="0"/>
            <a:chExt cx="3708400" cy="3556000"/>
          </a:xfrm>
        </p:grpSpPr>
        <p:sp>
          <p:nvSpPr>
            <p:cNvPr name="Freeform 13" id="13"/>
            <p:cNvSpPr/>
            <p:nvPr/>
          </p:nvSpPr>
          <p:spPr>
            <a:xfrm flipH="false" flipV="false" rot="0">
              <a:off x="25400" y="25400"/>
              <a:ext cx="3657600" cy="3505200"/>
            </a:xfrm>
            <a:custGeom>
              <a:avLst/>
              <a:gdLst/>
              <a:ahLst/>
              <a:cxnLst/>
              <a:rect r="r" b="b" t="t" l="l"/>
              <a:pathLst>
                <a:path h="3505200" w="3657600">
                  <a:moveTo>
                    <a:pt x="0" y="1752600"/>
                  </a:moveTo>
                  <a:cubicBezTo>
                    <a:pt x="0" y="784606"/>
                    <a:pt x="818769" y="0"/>
                    <a:pt x="1828800" y="0"/>
                  </a:cubicBezTo>
                  <a:cubicBezTo>
                    <a:pt x="2838831" y="0"/>
                    <a:pt x="3657600" y="784606"/>
                    <a:pt x="3657600" y="1752600"/>
                  </a:cubicBezTo>
                  <a:cubicBezTo>
                    <a:pt x="3657600" y="2720594"/>
                    <a:pt x="2838831" y="3505200"/>
                    <a:pt x="1828800" y="3505200"/>
                  </a:cubicBezTo>
                  <a:cubicBezTo>
                    <a:pt x="818769" y="3505200"/>
                    <a:pt x="0" y="2720594"/>
                    <a:pt x="0" y="1752600"/>
                  </a:cubicBezTo>
                  <a:close/>
                </a:path>
              </a:pathLst>
            </a:custGeom>
            <a:solidFill>
              <a:srgbClr val="77933C">
                <a:alpha val="24314"/>
              </a:srgbClr>
            </a:solidFill>
          </p:spPr>
        </p:sp>
        <p:sp>
          <p:nvSpPr>
            <p:cNvPr name="Freeform 14" id="14"/>
            <p:cNvSpPr/>
            <p:nvPr/>
          </p:nvSpPr>
          <p:spPr>
            <a:xfrm flipH="false" flipV="false" rot="0">
              <a:off x="0" y="0"/>
              <a:ext cx="3708400" cy="3556000"/>
            </a:xfrm>
            <a:custGeom>
              <a:avLst/>
              <a:gdLst/>
              <a:ahLst/>
              <a:cxnLst/>
              <a:rect r="r" b="b" t="t" l="l"/>
              <a:pathLst>
                <a:path h="3556000" w="3708400">
                  <a:moveTo>
                    <a:pt x="0" y="1778000"/>
                  </a:moveTo>
                  <a:cubicBezTo>
                    <a:pt x="0" y="795020"/>
                    <a:pt x="831215" y="0"/>
                    <a:pt x="1854200" y="0"/>
                  </a:cubicBezTo>
                  <a:lnTo>
                    <a:pt x="1854200" y="25400"/>
                  </a:lnTo>
                  <a:lnTo>
                    <a:pt x="1854200" y="0"/>
                  </a:lnTo>
                  <a:cubicBezTo>
                    <a:pt x="2877185" y="0"/>
                    <a:pt x="3708400" y="795020"/>
                    <a:pt x="3708400" y="1778000"/>
                  </a:cubicBezTo>
                  <a:cubicBezTo>
                    <a:pt x="3708400" y="2760980"/>
                    <a:pt x="2877185" y="3556000"/>
                    <a:pt x="1854200" y="3556000"/>
                  </a:cubicBezTo>
                  <a:lnTo>
                    <a:pt x="1854200" y="3530600"/>
                  </a:lnTo>
                  <a:lnTo>
                    <a:pt x="1854200" y="3556000"/>
                  </a:lnTo>
                  <a:cubicBezTo>
                    <a:pt x="831215" y="3556000"/>
                    <a:pt x="0" y="2760980"/>
                    <a:pt x="0" y="1778000"/>
                  </a:cubicBezTo>
                  <a:lnTo>
                    <a:pt x="25400" y="1778000"/>
                  </a:lnTo>
                  <a:lnTo>
                    <a:pt x="46863" y="1791589"/>
                  </a:lnTo>
                  <a:cubicBezTo>
                    <a:pt x="40767" y="1801114"/>
                    <a:pt x="29210" y="1805559"/>
                    <a:pt x="18288" y="1802384"/>
                  </a:cubicBezTo>
                  <a:cubicBezTo>
                    <a:pt x="7366" y="1799209"/>
                    <a:pt x="0" y="1789303"/>
                    <a:pt x="0" y="1778000"/>
                  </a:cubicBezTo>
                  <a:moveTo>
                    <a:pt x="50800" y="1778000"/>
                  </a:moveTo>
                  <a:lnTo>
                    <a:pt x="25400" y="1778000"/>
                  </a:lnTo>
                  <a:lnTo>
                    <a:pt x="3937" y="1764411"/>
                  </a:lnTo>
                  <a:cubicBezTo>
                    <a:pt x="10033" y="1754886"/>
                    <a:pt x="21590" y="1750441"/>
                    <a:pt x="32512" y="1753616"/>
                  </a:cubicBezTo>
                  <a:cubicBezTo>
                    <a:pt x="43434" y="1756791"/>
                    <a:pt x="50800" y="1766697"/>
                    <a:pt x="50800" y="1778000"/>
                  </a:cubicBezTo>
                  <a:cubicBezTo>
                    <a:pt x="50800" y="2730881"/>
                    <a:pt x="857123" y="3505200"/>
                    <a:pt x="1854200" y="3505200"/>
                  </a:cubicBezTo>
                  <a:cubicBezTo>
                    <a:pt x="2851277" y="3505200"/>
                    <a:pt x="3657600" y="2730881"/>
                    <a:pt x="3657600" y="1778000"/>
                  </a:cubicBezTo>
                  <a:lnTo>
                    <a:pt x="3683000" y="1778000"/>
                  </a:lnTo>
                  <a:lnTo>
                    <a:pt x="3657600" y="1778000"/>
                  </a:lnTo>
                  <a:cubicBezTo>
                    <a:pt x="3657600" y="825119"/>
                    <a:pt x="2851277" y="50800"/>
                    <a:pt x="1854200" y="50800"/>
                  </a:cubicBezTo>
                  <a:lnTo>
                    <a:pt x="1854200" y="25400"/>
                  </a:lnTo>
                  <a:lnTo>
                    <a:pt x="1854200" y="50800"/>
                  </a:lnTo>
                  <a:cubicBezTo>
                    <a:pt x="857123" y="50800"/>
                    <a:pt x="50800" y="825119"/>
                    <a:pt x="50800" y="1778000"/>
                  </a:cubicBezTo>
                  <a:close/>
                </a:path>
              </a:pathLst>
            </a:custGeom>
            <a:solidFill>
              <a:srgbClr val="1C334E"/>
            </a:solidFill>
          </p:spPr>
        </p:sp>
      </p:grpSp>
      <p:sp>
        <p:nvSpPr>
          <p:cNvPr name="TextBox 15" id="15"/>
          <p:cNvSpPr txBox="true"/>
          <p:nvPr/>
        </p:nvSpPr>
        <p:spPr>
          <a:xfrm rot="0">
            <a:off x="6892290" y="3253159"/>
            <a:ext cx="1645920" cy="979914"/>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a:rPr>
              <a:t>Food / Ag Cluster </a:t>
            </a:r>
          </a:p>
        </p:txBody>
      </p:sp>
      <p:grpSp>
        <p:nvGrpSpPr>
          <p:cNvPr name="Group 16" id="16"/>
          <p:cNvGrpSpPr/>
          <p:nvPr/>
        </p:nvGrpSpPr>
        <p:grpSpPr>
          <a:xfrm rot="0">
            <a:off x="8667750" y="2495550"/>
            <a:ext cx="2781300" cy="2667000"/>
            <a:chOff x="0" y="0"/>
            <a:chExt cx="3708400" cy="3556000"/>
          </a:xfrm>
        </p:grpSpPr>
        <p:sp>
          <p:nvSpPr>
            <p:cNvPr name="Freeform 17" id="17"/>
            <p:cNvSpPr/>
            <p:nvPr/>
          </p:nvSpPr>
          <p:spPr>
            <a:xfrm flipH="false" flipV="false" rot="0">
              <a:off x="25400" y="25400"/>
              <a:ext cx="3657600" cy="3505200"/>
            </a:xfrm>
            <a:custGeom>
              <a:avLst/>
              <a:gdLst/>
              <a:ahLst/>
              <a:cxnLst/>
              <a:rect r="r" b="b" t="t" l="l"/>
              <a:pathLst>
                <a:path h="3505200" w="3657600">
                  <a:moveTo>
                    <a:pt x="0" y="1752600"/>
                  </a:moveTo>
                  <a:cubicBezTo>
                    <a:pt x="0" y="784606"/>
                    <a:pt x="818769" y="0"/>
                    <a:pt x="1828800" y="0"/>
                  </a:cubicBezTo>
                  <a:cubicBezTo>
                    <a:pt x="2838831" y="0"/>
                    <a:pt x="3657600" y="784606"/>
                    <a:pt x="3657600" y="1752600"/>
                  </a:cubicBezTo>
                  <a:cubicBezTo>
                    <a:pt x="3657600" y="2720594"/>
                    <a:pt x="2838831" y="3505200"/>
                    <a:pt x="1828800" y="3505200"/>
                  </a:cubicBezTo>
                  <a:cubicBezTo>
                    <a:pt x="818769" y="3505200"/>
                    <a:pt x="0" y="2720594"/>
                    <a:pt x="0" y="1752600"/>
                  </a:cubicBezTo>
                  <a:close/>
                </a:path>
              </a:pathLst>
            </a:custGeom>
            <a:solidFill>
              <a:srgbClr val="4F81BD">
                <a:alpha val="24314"/>
              </a:srgbClr>
            </a:solidFill>
          </p:spPr>
        </p:sp>
        <p:sp>
          <p:nvSpPr>
            <p:cNvPr name="Freeform 18" id="18"/>
            <p:cNvSpPr/>
            <p:nvPr/>
          </p:nvSpPr>
          <p:spPr>
            <a:xfrm flipH="false" flipV="false" rot="0">
              <a:off x="0" y="0"/>
              <a:ext cx="3708400" cy="3556000"/>
            </a:xfrm>
            <a:custGeom>
              <a:avLst/>
              <a:gdLst/>
              <a:ahLst/>
              <a:cxnLst/>
              <a:rect r="r" b="b" t="t" l="l"/>
              <a:pathLst>
                <a:path h="3556000" w="3708400">
                  <a:moveTo>
                    <a:pt x="0" y="1778000"/>
                  </a:moveTo>
                  <a:cubicBezTo>
                    <a:pt x="0" y="795020"/>
                    <a:pt x="831215" y="0"/>
                    <a:pt x="1854200" y="0"/>
                  </a:cubicBezTo>
                  <a:lnTo>
                    <a:pt x="1854200" y="25400"/>
                  </a:lnTo>
                  <a:lnTo>
                    <a:pt x="1854200" y="0"/>
                  </a:lnTo>
                  <a:cubicBezTo>
                    <a:pt x="2877185" y="0"/>
                    <a:pt x="3708400" y="795020"/>
                    <a:pt x="3708400" y="1778000"/>
                  </a:cubicBezTo>
                  <a:cubicBezTo>
                    <a:pt x="3708400" y="2760980"/>
                    <a:pt x="2877185" y="3556000"/>
                    <a:pt x="1854200" y="3556000"/>
                  </a:cubicBezTo>
                  <a:lnTo>
                    <a:pt x="1854200" y="3530600"/>
                  </a:lnTo>
                  <a:lnTo>
                    <a:pt x="1854200" y="3556000"/>
                  </a:lnTo>
                  <a:cubicBezTo>
                    <a:pt x="831215" y="3556000"/>
                    <a:pt x="0" y="2760980"/>
                    <a:pt x="0" y="1778000"/>
                  </a:cubicBezTo>
                  <a:lnTo>
                    <a:pt x="25400" y="1778000"/>
                  </a:lnTo>
                  <a:lnTo>
                    <a:pt x="46863" y="1791589"/>
                  </a:lnTo>
                  <a:cubicBezTo>
                    <a:pt x="40767" y="1801114"/>
                    <a:pt x="29210" y="1805559"/>
                    <a:pt x="18288" y="1802384"/>
                  </a:cubicBezTo>
                  <a:cubicBezTo>
                    <a:pt x="7366" y="1799209"/>
                    <a:pt x="0" y="1789303"/>
                    <a:pt x="0" y="1778000"/>
                  </a:cubicBezTo>
                  <a:moveTo>
                    <a:pt x="50800" y="1778000"/>
                  </a:moveTo>
                  <a:lnTo>
                    <a:pt x="25400" y="1778000"/>
                  </a:lnTo>
                  <a:lnTo>
                    <a:pt x="3937" y="1764411"/>
                  </a:lnTo>
                  <a:cubicBezTo>
                    <a:pt x="10033" y="1754886"/>
                    <a:pt x="21590" y="1750441"/>
                    <a:pt x="32512" y="1753616"/>
                  </a:cubicBezTo>
                  <a:cubicBezTo>
                    <a:pt x="43434" y="1756791"/>
                    <a:pt x="50800" y="1766697"/>
                    <a:pt x="50800" y="1778000"/>
                  </a:cubicBezTo>
                  <a:cubicBezTo>
                    <a:pt x="50800" y="2730881"/>
                    <a:pt x="857123" y="3505200"/>
                    <a:pt x="1854200" y="3505200"/>
                  </a:cubicBezTo>
                  <a:cubicBezTo>
                    <a:pt x="2851277" y="3505200"/>
                    <a:pt x="3657600" y="2730881"/>
                    <a:pt x="3657600" y="1778000"/>
                  </a:cubicBezTo>
                  <a:lnTo>
                    <a:pt x="3683000" y="1778000"/>
                  </a:lnTo>
                  <a:lnTo>
                    <a:pt x="3657600" y="1778000"/>
                  </a:lnTo>
                  <a:cubicBezTo>
                    <a:pt x="3657600" y="825119"/>
                    <a:pt x="2851277" y="50800"/>
                    <a:pt x="1854200" y="50800"/>
                  </a:cubicBezTo>
                  <a:lnTo>
                    <a:pt x="1854200" y="25400"/>
                  </a:lnTo>
                  <a:lnTo>
                    <a:pt x="1854200" y="50800"/>
                  </a:lnTo>
                  <a:cubicBezTo>
                    <a:pt x="857123" y="50800"/>
                    <a:pt x="50800" y="825119"/>
                    <a:pt x="50800" y="1778000"/>
                  </a:cubicBezTo>
                  <a:close/>
                </a:path>
              </a:pathLst>
            </a:custGeom>
            <a:solidFill>
              <a:srgbClr val="1C334E"/>
            </a:solidFill>
          </p:spPr>
        </p:sp>
      </p:grpSp>
      <p:sp>
        <p:nvSpPr>
          <p:cNvPr name="TextBox 19" id="19"/>
          <p:cNvSpPr txBox="true"/>
          <p:nvPr/>
        </p:nvSpPr>
        <p:spPr>
          <a:xfrm rot="0">
            <a:off x="9483438" y="3102203"/>
            <a:ext cx="1645920" cy="979914"/>
          </a:xfrm>
          <a:prstGeom prst="rect">
            <a:avLst/>
          </a:prstGeom>
        </p:spPr>
        <p:txBody>
          <a:bodyPr anchor="t" rtlCol="false" tIns="0" lIns="0" bIns="0" rIns="0">
            <a:spAutoFit/>
          </a:bodyPr>
          <a:lstStyle/>
          <a:p>
            <a:pPr algn="l">
              <a:lnSpc>
                <a:spcPts val="3600"/>
              </a:lnSpc>
            </a:pPr>
            <a:r>
              <a:rPr lang="en-US" sz="3000" spc="28">
                <a:solidFill>
                  <a:srgbClr val="000000"/>
                </a:solidFill>
                <a:latin typeface="TT Rounds Condensed"/>
              </a:rPr>
              <a:t>Mobility Cluster </a:t>
            </a:r>
          </a:p>
        </p:txBody>
      </p:sp>
      <p:grpSp>
        <p:nvGrpSpPr>
          <p:cNvPr name="Group 20" id="20"/>
          <p:cNvGrpSpPr/>
          <p:nvPr/>
        </p:nvGrpSpPr>
        <p:grpSpPr>
          <a:xfrm rot="0">
            <a:off x="6438900" y="7895150"/>
            <a:ext cx="5410200" cy="876584"/>
            <a:chOff x="0" y="0"/>
            <a:chExt cx="7213600" cy="1168778"/>
          </a:xfrm>
        </p:grpSpPr>
        <p:sp>
          <p:nvSpPr>
            <p:cNvPr name="Freeform 21" id="21"/>
            <p:cNvSpPr/>
            <p:nvPr/>
          </p:nvSpPr>
          <p:spPr>
            <a:xfrm flipH="false" flipV="false" rot="0">
              <a:off x="25400" y="25400"/>
              <a:ext cx="7162800" cy="1117981"/>
            </a:xfrm>
            <a:custGeom>
              <a:avLst/>
              <a:gdLst/>
              <a:ahLst/>
              <a:cxnLst/>
              <a:rect r="r" b="b" t="t" l="l"/>
              <a:pathLst>
                <a:path h="1117981" w="7162800">
                  <a:moveTo>
                    <a:pt x="0" y="0"/>
                  </a:moveTo>
                  <a:lnTo>
                    <a:pt x="7162800" y="0"/>
                  </a:lnTo>
                  <a:lnTo>
                    <a:pt x="7162800" y="1117981"/>
                  </a:lnTo>
                  <a:lnTo>
                    <a:pt x="0" y="1117981"/>
                  </a:lnTo>
                  <a:close/>
                </a:path>
              </a:pathLst>
            </a:custGeom>
            <a:solidFill>
              <a:srgbClr val="4F81BD"/>
            </a:solidFill>
          </p:spPr>
        </p:sp>
        <p:sp>
          <p:nvSpPr>
            <p:cNvPr name="Freeform 22" id="22"/>
            <p:cNvSpPr/>
            <p:nvPr/>
          </p:nvSpPr>
          <p:spPr>
            <a:xfrm flipH="false" flipV="false" rot="0">
              <a:off x="0" y="0"/>
              <a:ext cx="7213600" cy="1168781"/>
            </a:xfrm>
            <a:custGeom>
              <a:avLst/>
              <a:gdLst/>
              <a:ahLst/>
              <a:cxnLst/>
              <a:rect r="r" b="b" t="t" l="l"/>
              <a:pathLst>
                <a:path h="1168781" w="7213600">
                  <a:moveTo>
                    <a:pt x="25400" y="0"/>
                  </a:moveTo>
                  <a:lnTo>
                    <a:pt x="7188200" y="0"/>
                  </a:lnTo>
                  <a:cubicBezTo>
                    <a:pt x="7202170" y="0"/>
                    <a:pt x="7213600" y="11430"/>
                    <a:pt x="7213600" y="25400"/>
                  </a:cubicBezTo>
                  <a:lnTo>
                    <a:pt x="7213600" y="1143381"/>
                  </a:lnTo>
                  <a:cubicBezTo>
                    <a:pt x="7213600" y="1157351"/>
                    <a:pt x="7202170" y="1168781"/>
                    <a:pt x="7188200" y="1168781"/>
                  </a:cubicBezTo>
                  <a:lnTo>
                    <a:pt x="25400" y="1168781"/>
                  </a:lnTo>
                  <a:cubicBezTo>
                    <a:pt x="11430" y="1168781"/>
                    <a:pt x="0" y="1157351"/>
                    <a:pt x="0" y="1143381"/>
                  </a:cubicBezTo>
                  <a:lnTo>
                    <a:pt x="0" y="25400"/>
                  </a:lnTo>
                  <a:cubicBezTo>
                    <a:pt x="0" y="11430"/>
                    <a:pt x="11430" y="0"/>
                    <a:pt x="25400" y="0"/>
                  </a:cubicBezTo>
                  <a:moveTo>
                    <a:pt x="25400" y="50800"/>
                  </a:moveTo>
                  <a:lnTo>
                    <a:pt x="25400" y="25400"/>
                  </a:lnTo>
                  <a:lnTo>
                    <a:pt x="50800" y="25400"/>
                  </a:lnTo>
                  <a:lnTo>
                    <a:pt x="50800" y="1143381"/>
                  </a:lnTo>
                  <a:lnTo>
                    <a:pt x="25400" y="1143381"/>
                  </a:lnTo>
                  <a:lnTo>
                    <a:pt x="25400" y="1117981"/>
                  </a:lnTo>
                  <a:lnTo>
                    <a:pt x="7188200" y="1117981"/>
                  </a:lnTo>
                  <a:lnTo>
                    <a:pt x="7188200" y="1143381"/>
                  </a:lnTo>
                  <a:lnTo>
                    <a:pt x="7162800" y="1143381"/>
                  </a:lnTo>
                  <a:lnTo>
                    <a:pt x="7162800" y="25400"/>
                  </a:lnTo>
                  <a:lnTo>
                    <a:pt x="7188200" y="25400"/>
                  </a:lnTo>
                  <a:lnTo>
                    <a:pt x="7188200" y="50800"/>
                  </a:lnTo>
                  <a:lnTo>
                    <a:pt x="25400" y="50800"/>
                  </a:lnTo>
                  <a:close/>
                </a:path>
              </a:pathLst>
            </a:custGeom>
            <a:solidFill>
              <a:srgbClr val="1C334E"/>
            </a:solidFill>
          </p:spPr>
        </p:sp>
        <p:sp>
          <p:nvSpPr>
            <p:cNvPr name="TextBox 23" id="23"/>
            <p:cNvSpPr txBox="true"/>
            <p:nvPr/>
          </p:nvSpPr>
          <p:spPr>
            <a:xfrm>
              <a:off x="0" y="0"/>
              <a:ext cx="7213600" cy="1168778"/>
            </a:xfrm>
            <a:prstGeom prst="rect">
              <a:avLst/>
            </a:prstGeom>
          </p:spPr>
          <p:txBody>
            <a:bodyPr anchor="ctr" rtlCol="false" tIns="50800" lIns="50800" bIns="50800" rIns="50800"/>
            <a:lstStyle/>
            <a:p>
              <a:pPr algn="ctr">
                <a:lnSpc>
                  <a:spcPts val="4320"/>
                </a:lnSpc>
              </a:pPr>
              <a:r>
                <a:rPr lang="en-US" sz="3600" spc="33">
                  <a:solidFill>
                    <a:srgbClr val="FFFFFF"/>
                  </a:solidFill>
                  <a:latin typeface="TT Rounds Condensed"/>
                </a:rPr>
                <a:t>Infrastructure Investments </a:t>
              </a:r>
            </a:p>
          </p:txBody>
        </p:sp>
      </p:grpSp>
      <p:grpSp>
        <p:nvGrpSpPr>
          <p:cNvPr name="Group 24" id="24"/>
          <p:cNvGrpSpPr/>
          <p:nvPr/>
        </p:nvGrpSpPr>
        <p:grpSpPr>
          <a:xfrm rot="0">
            <a:off x="6438900" y="6853337"/>
            <a:ext cx="5410200" cy="876584"/>
            <a:chOff x="0" y="0"/>
            <a:chExt cx="7213600" cy="1168778"/>
          </a:xfrm>
        </p:grpSpPr>
        <p:sp>
          <p:nvSpPr>
            <p:cNvPr name="Freeform 25" id="25"/>
            <p:cNvSpPr/>
            <p:nvPr/>
          </p:nvSpPr>
          <p:spPr>
            <a:xfrm flipH="false" flipV="false" rot="0">
              <a:off x="25400" y="25400"/>
              <a:ext cx="7162800" cy="1117981"/>
            </a:xfrm>
            <a:custGeom>
              <a:avLst/>
              <a:gdLst/>
              <a:ahLst/>
              <a:cxnLst/>
              <a:rect r="r" b="b" t="t" l="l"/>
              <a:pathLst>
                <a:path h="1117981" w="7162800">
                  <a:moveTo>
                    <a:pt x="0" y="0"/>
                  </a:moveTo>
                  <a:lnTo>
                    <a:pt x="7162800" y="0"/>
                  </a:lnTo>
                  <a:lnTo>
                    <a:pt x="7162800" y="1117981"/>
                  </a:lnTo>
                  <a:lnTo>
                    <a:pt x="0" y="1117981"/>
                  </a:lnTo>
                  <a:close/>
                </a:path>
              </a:pathLst>
            </a:custGeom>
            <a:solidFill>
              <a:srgbClr val="4F81BD"/>
            </a:solidFill>
          </p:spPr>
        </p:sp>
        <p:sp>
          <p:nvSpPr>
            <p:cNvPr name="Freeform 26" id="26"/>
            <p:cNvSpPr/>
            <p:nvPr/>
          </p:nvSpPr>
          <p:spPr>
            <a:xfrm flipH="false" flipV="false" rot="0">
              <a:off x="0" y="0"/>
              <a:ext cx="7213600" cy="1168781"/>
            </a:xfrm>
            <a:custGeom>
              <a:avLst/>
              <a:gdLst/>
              <a:ahLst/>
              <a:cxnLst/>
              <a:rect r="r" b="b" t="t" l="l"/>
              <a:pathLst>
                <a:path h="1168781" w="7213600">
                  <a:moveTo>
                    <a:pt x="25400" y="0"/>
                  </a:moveTo>
                  <a:lnTo>
                    <a:pt x="7188200" y="0"/>
                  </a:lnTo>
                  <a:cubicBezTo>
                    <a:pt x="7202170" y="0"/>
                    <a:pt x="7213600" y="11430"/>
                    <a:pt x="7213600" y="25400"/>
                  </a:cubicBezTo>
                  <a:lnTo>
                    <a:pt x="7213600" y="1143381"/>
                  </a:lnTo>
                  <a:cubicBezTo>
                    <a:pt x="7213600" y="1157351"/>
                    <a:pt x="7202170" y="1168781"/>
                    <a:pt x="7188200" y="1168781"/>
                  </a:cubicBezTo>
                  <a:lnTo>
                    <a:pt x="25400" y="1168781"/>
                  </a:lnTo>
                  <a:cubicBezTo>
                    <a:pt x="11430" y="1168781"/>
                    <a:pt x="0" y="1157351"/>
                    <a:pt x="0" y="1143381"/>
                  </a:cubicBezTo>
                  <a:lnTo>
                    <a:pt x="0" y="25400"/>
                  </a:lnTo>
                  <a:cubicBezTo>
                    <a:pt x="0" y="11430"/>
                    <a:pt x="11430" y="0"/>
                    <a:pt x="25400" y="0"/>
                  </a:cubicBezTo>
                  <a:moveTo>
                    <a:pt x="25400" y="50800"/>
                  </a:moveTo>
                  <a:lnTo>
                    <a:pt x="25400" y="25400"/>
                  </a:lnTo>
                  <a:lnTo>
                    <a:pt x="50800" y="25400"/>
                  </a:lnTo>
                  <a:lnTo>
                    <a:pt x="50800" y="1143381"/>
                  </a:lnTo>
                  <a:lnTo>
                    <a:pt x="25400" y="1143381"/>
                  </a:lnTo>
                  <a:lnTo>
                    <a:pt x="25400" y="1117981"/>
                  </a:lnTo>
                  <a:lnTo>
                    <a:pt x="7188200" y="1117981"/>
                  </a:lnTo>
                  <a:lnTo>
                    <a:pt x="7188200" y="1143381"/>
                  </a:lnTo>
                  <a:lnTo>
                    <a:pt x="7162800" y="1143381"/>
                  </a:lnTo>
                  <a:lnTo>
                    <a:pt x="7162800" y="25400"/>
                  </a:lnTo>
                  <a:lnTo>
                    <a:pt x="7188200" y="25400"/>
                  </a:lnTo>
                  <a:lnTo>
                    <a:pt x="7188200" y="50800"/>
                  </a:lnTo>
                  <a:lnTo>
                    <a:pt x="25400" y="50800"/>
                  </a:lnTo>
                  <a:close/>
                </a:path>
              </a:pathLst>
            </a:custGeom>
            <a:solidFill>
              <a:srgbClr val="1C334E"/>
            </a:solidFill>
          </p:spPr>
        </p:sp>
        <p:sp>
          <p:nvSpPr>
            <p:cNvPr name="TextBox 27" id="27"/>
            <p:cNvSpPr txBox="true"/>
            <p:nvPr/>
          </p:nvSpPr>
          <p:spPr>
            <a:xfrm>
              <a:off x="0" y="0"/>
              <a:ext cx="7213600" cy="1168778"/>
            </a:xfrm>
            <a:prstGeom prst="rect">
              <a:avLst/>
            </a:prstGeom>
          </p:spPr>
          <p:txBody>
            <a:bodyPr anchor="ctr" rtlCol="false" tIns="50800" lIns="50800" bIns="50800" rIns="50800"/>
            <a:lstStyle/>
            <a:p>
              <a:pPr algn="ctr">
                <a:lnSpc>
                  <a:spcPts val="4320"/>
                </a:lnSpc>
              </a:pPr>
              <a:r>
                <a:rPr lang="en-US" sz="3600" spc="33">
                  <a:solidFill>
                    <a:srgbClr val="FFFFFF"/>
                  </a:solidFill>
                  <a:latin typeface="TT Rounds Condensed"/>
                </a:rPr>
                <a:t>Workforce Investments </a:t>
              </a:r>
            </a:p>
          </p:txBody>
        </p:sp>
      </p:grpSp>
      <p:grpSp>
        <p:nvGrpSpPr>
          <p:cNvPr name="Group 28" id="28"/>
          <p:cNvGrpSpPr/>
          <p:nvPr/>
        </p:nvGrpSpPr>
        <p:grpSpPr>
          <a:xfrm rot="0">
            <a:off x="6453188" y="8936962"/>
            <a:ext cx="5410200" cy="876583"/>
            <a:chOff x="0" y="0"/>
            <a:chExt cx="7213600" cy="1168778"/>
          </a:xfrm>
        </p:grpSpPr>
        <p:sp>
          <p:nvSpPr>
            <p:cNvPr name="Freeform 29" id="29"/>
            <p:cNvSpPr/>
            <p:nvPr/>
          </p:nvSpPr>
          <p:spPr>
            <a:xfrm flipH="false" flipV="false" rot="0">
              <a:off x="25400" y="25400"/>
              <a:ext cx="7162800" cy="1117981"/>
            </a:xfrm>
            <a:custGeom>
              <a:avLst/>
              <a:gdLst/>
              <a:ahLst/>
              <a:cxnLst/>
              <a:rect r="r" b="b" t="t" l="l"/>
              <a:pathLst>
                <a:path h="1117981" w="7162800">
                  <a:moveTo>
                    <a:pt x="0" y="0"/>
                  </a:moveTo>
                  <a:lnTo>
                    <a:pt x="7162800" y="0"/>
                  </a:lnTo>
                  <a:lnTo>
                    <a:pt x="7162800" y="1117981"/>
                  </a:lnTo>
                  <a:lnTo>
                    <a:pt x="0" y="1117981"/>
                  </a:lnTo>
                  <a:close/>
                </a:path>
              </a:pathLst>
            </a:custGeom>
            <a:solidFill>
              <a:srgbClr val="4F81BD"/>
            </a:solidFill>
          </p:spPr>
        </p:sp>
        <p:sp>
          <p:nvSpPr>
            <p:cNvPr name="Freeform 30" id="30"/>
            <p:cNvSpPr/>
            <p:nvPr/>
          </p:nvSpPr>
          <p:spPr>
            <a:xfrm flipH="false" flipV="false" rot="0">
              <a:off x="0" y="0"/>
              <a:ext cx="7213600" cy="1168781"/>
            </a:xfrm>
            <a:custGeom>
              <a:avLst/>
              <a:gdLst/>
              <a:ahLst/>
              <a:cxnLst/>
              <a:rect r="r" b="b" t="t" l="l"/>
              <a:pathLst>
                <a:path h="1168781" w="7213600">
                  <a:moveTo>
                    <a:pt x="25400" y="0"/>
                  </a:moveTo>
                  <a:lnTo>
                    <a:pt x="7188200" y="0"/>
                  </a:lnTo>
                  <a:cubicBezTo>
                    <a:pt x="7202170" y="0"/>
                    <a:pt x="7213600" y="11430"/>
                    <a:pt x="7213600" y="25400"/>
                  </a:cubicBezTo>
                  <a:lnTo>
                    <a:pt x="7213600" y="1143381"/>
                  </a:lnTo>
                  <a:cubicBezTo>
                    <a:pt x="7213600" y="1157351"/>
                    <a:pt x="7202170" y="1168781"/>
                    <a:pt x="7188200" y="1168781"/>
                  </a:cubicBezTo>
                  <a:lnTo>
                    <a:pt x="25400" y="1168781"/>
                  </a:lnTo>
                  <a:cubicBezTo>
                    <a:pt x="11430" y="1168781"/>
                    <a:pt x="0" y="1157351"/>
                    <a:pt x="0" y="1143381"/>
                  </a:cubicBezTo>
                  <a:lnTo>
                    <a:pt x="0" y="25400"/>
                  </a:lnTo>
                  <a:cubicBezTo>
                    <a:pt x="0" y="11430"/>
                    <a:pt x="11430" y="0"/>
                    <a:pt x="25400" y="0"/>
                  </a:cubicBezTo>
                  <a:moveTo>
                    <a:pt x="25400" y="50800"/>
                  </a:moveTo>
                  <a:lnTo>
                    <a:pt x="25400" y="25400"/>
                  </a:lnTo>
                  <a:lnTo>
                    <a:pt x="50800" y="25400"/>
                  </a:lnTo>
                  <a:lnTo>
                    <a:pt x="50800" y="1143381"/>
                  </a:lnTo>
                  <a:lnTo>
                    <a:pt x="25400" y="1143381"/>
                  </a:lnTo>
                  <a:lnTo>
                    <a:pt x="25400" y="1117981"/>
                  </a:lnTo>
                  <a:lnTo>
                    <a:pt x="7188200" y="1117981"/>
                  </a:lnTo>
                  <a:lnTo>
                    <a:pt x="7188200" y="1143381"/>
                  </a:lnTo>
                  <a:lnTo>
                    <a:pt x="7162800" y="1143381"/>
                  </a:lnTo>
                  <a:lnTo>
                    <a:pt x="7162800" y="25400"/>
                  </a:lnTo>
                  <a:lnTo>
                    <a:pt x="7188200" y="25400"/>
                  </a:lnTo>
                  <a:lnTo>
                    <a:pt x="7188200" y="50800"/>
                  </a:lnTo>
                  <a:lnTo>
                    <a:pt x="25400" y="50800"/>
                  </a:lnTo>
                  <a:close/>
                </a:path>
              </a:pathLst>
            </a:custGeom>
            <a:solidFill>
              <a:srgbClr val="1C334E"/>
            </a:solidFill>
          </p:spPr>
        </p:sp>
        <p:sp>
          <p:nvSpPr>
            <p:cNvPr name="TextBox 31" id="31"/>
            <p:cNvSpPr txBox="true"/>
            <p:nvPr/>
          </p:nvSpPr>
          <p:spPr>
            <a:xfrm>
              <a:off x="0" y="0"/>
              <a:ext cx="7213600" cy="1168778"/>
            </a:xfrm>
            <a:prstGeom prst="rect">
              <a:avLst/>
            </a:prstGeom>
          </p:spPr>
          <p:txBody>
            <a:bodyPr anchor="ctr" rtlCol="false" tIns="50800" lIns="50800" bIns="50800" rIns="50800"/>
            <a:lstStyle/>
            <a:p>
              <a:pPr algn="ctr">
                <a:lnSpc>
                  <a:spcPts val="4320"/>
                </a:lnSpc>
              </a:pPr>
              <a:r>
                <a:rPr lang="en-US" sz="3600" spc="33">
                  <a:solidFill>
                    <a:srgbClr val="FFFFFF"/>
                  </a:solidFill>
                  <a:latin typeface="TT Rounds Condensed"/>
                </a:rPr>
                <a:t>Best Place to Do Business</a:t>
              </a:r>
            </a:p>
          </p:txBody>
        </p:sp>
      </p:grpSp>
      <p:grpSp>
        <p:nvGrpSpPr>
          <p:cNvPr name="Group 32" id="32"/>
          <p:cNvGrpSpPr/>
          <p:nvPr/>
        </p:nvGrpSpPr>
        <p:grpSpPr>
          <a:xfrm rot="0">
            <a:off x="12103894" y="6860480"/>
            <a:ext cx="828485" cy="2945920"/>
            <a:chOff x="0" y="0"/>
            <a:chExt cx="1104646" cy="3927894"/>
          </a:xfrm>
        </p:grpSpPr>
        <p:sp>
          <p:nvSpPr>
            <p:cNvPr name="Freeform 33" id="33"/>
            <p:cNvSpPr/>
            <p:nvPr/>
          </p:nvSpPr>
          <p:spPr>
            <a:xfrm flipH="false" flipV="false" rot="0">
              <a:off x="0" y="0"/>
              <a:ext cx="1104646" cy="3927856"/>
            </a:xfrm>
            <a:custGeom>
              <a:avLst/>
              <a:gdLst/>
              <a:ahLst/>
              <a:cxnLst/>
              <a:rect r="r" b="b" t="t" l="l"/>
              <a:pathLst>
                <a:path h="3927856" w="1104646">
                  <a:moveTo>
                    <a:pt x="15875" y="0"/>
                  </a:moveTo>
                  <a:lnTo>
                    <a:pt x="15875" y="15875"/>
                  </a:lnTo>
                  <a:lnTo>
                    <a:pt x="15875" y="0"/>
                  </a:lnTo>
                  <a:cubicBezTo>
                    <a:pt x="298069" y="0"/>
                    <a:pt x="568198" y="36195"/>
                    <a:pt x="568198" y="107188"/>
                  </a:cubicBezTo>
                  <a:lnTo>
                    <a:pt x="568198" y="1872615"/>
                  </a:lnTo>
                  <a:lnTo>
                    <a:pt x="552323" y="1872615"/>
                  </a:lnTo>
                  <a:lnTo>
                    <a:pt x="568198" y="1872615"/>
                  </a:lnTo>
                  <a:cubicBezTo>
                    <a:pt x="568198" y="1902460"/>
                    <a:pt x="778383" y="1948053"/>
                    <a:pt x="1088771" y="1948053"/>
                  </a:cubicBezTo>
                  <a:lnTo>
                    <a:pt x="1088771" y="1963928"/>
                  </a:lnTo>
                  <a:lnTo>
                    <a:pt x="1088771" y="1979803"/>
                  </a:lnTo>
                  <a:cubicBezTo>
                    <a:pt x="778383" y="1979803"/>
                    <a:pt x="568198" y="2025396"/>
                    <a:pt x="568198" y="2055241"/>
                  </a:cubicBezTo>
                  <a:lnTo>
                    <a:pt x="552323" y="2055241"/>
                  </a:lnTo>
                  <a:lnTo>
                    <a:pt x="568198" y="2055241"/>
                  </a:lnTo>
                  <a:lnTo>
                    <a:pt x="568198" y="3820668"/>
                  </a:lnTo>
                  <a:lnTo>
                    <a:pt x="552323" y="3820668"/>
                  </a:lnTo>
                  <a:lnTo>
                    <a:pt x="568198" y="3820668"/>
                  </a:lnTo>
                  <a:cubicBezTo>
                    <a:pt x="568198" y="3891661"/>
                    <a:pt x="298069" y="3927856"/>
                    <a:pt x="15875" y="3927856"/>
                  </a:cubicBezTo>
                  <a:cubicBezTo>
                    <a:pt x="7112" y="3927856"/>
                    <a:pt x="0" y="3920744"/>
                    <a:pt x="0" y="3911981"/>
                  </a:cubicBezTo>
                  <a:lnTo>
                    <a:pt x="0" y="15875"/>
                  </a:lnTo>
                  <a:cubicBezTo>
                    <a:pt x="0" y="11684"/>
                    <a:pt x="1651" y="7620"/>
                    <a:pt x="4699" y="4699"/>
                  </a:cubicBezTo>
                  <a:cubicBezTo>
                    <a:pt x="7747" y="1778"/>
                    <a:pt x="11684" y="0"/>
                    <a:pt x="15875" y="0"/>
                  </a:cubicBezTo>
                  <a:moveTo>
                    <a:pt x="15875" y="31750"/>
                  </a:moveTo>
                  <a:lnTo>
                    <a:pt x="15875" y="15875"/>
                  </a:lnTo>
                  <a:lnTo>
                    <a:pt x="31750" y="15875"/>
                  </a:lnTo>
                  <a:lnTo>
                    <a:pt x="31750" y="3911981"/>
                  </a:lnTo>
                  <a:lnTo>
                    <a:pt x="15875" y="3911981"/>
                  </a:lnTo>
                  <a:lnTo>
                    <a:pt x="15875" y="3896106"/>
                  </a:lnTo>
                  <a:cubicBezTo>
                    <a:pt x="326263" y="3896106"/>
                    <a:pt x="536448" y="3850513"/>
                    <a:pt x="536448" y="3820668"/>
                  </a:cubicBezTo>
                  <a:lnTo>
                    <a:pt x="536448" y="2055241"/>
                  </a:lnTo>
                  <a:cubicBezTo>
                    <a:pt x="536448" y="1984248"/>
                    <a:pt x="806577" y="1948053"/>
                    <a:pt x="1088771" y="1948053"/>
                  </a:cubicBezTo>
                  <a:cubicBezTo>
                    <a:pt x="1097534" y="1948053"/>
                    <a:pt x="1104646" y="1955165"/>
                    <a:pt x="1104646" y="1963928"/>
                  </a:cubicBezTo>
                  <a:cubicBezTo>
                    <a:pt x="1104646" y="1972691"/>
                    <a:pt x="1097534" y="1979803"/>
                    <a:pt x="1088771" y="1979803"/>
                  </a:cubicBezTo>
                  <a:cubicBezTo>
                    <a:pt x="806577" y="1979803"/>
                    <a:pt x="536448" y="1943608"/>
                    <a:pt x="536448" y="1872615"/>
                  </a:cubicBezTo>
                  <a:lnTo>
                    <a:pt x="536448" y="107188"/>
                  </a:lnTo>
                  <a:lnTo>
                    <a:pt x="552323" y="107188"/>
                  </a:lnTo>
                  <a:lnTo>
                    <a:pt x="536448" y="107188"/>
                  </a:lnTo>
                  <a:cubicBezTo>
                    <a:pt x="536448" y="77343"/>
                    <a:pt x="326263" y="31750"/>
                    <a:pt x="15875" y="31750"/>
                  </a:cubicBezTo>
                  <a:close/>
                </a:path>
              </a:pathLst>
            </a:custGeom>
            <a:solidFill>
              <a:srgbClr val="808080"/>
            </a:solidFill>
          </p:spPr>
        </p:sp>
        <p:sp>
          <p:nvSpPr>
            <p:cNvPr name="Freeform 34" id="34"/>
            <p:cNvSpPr/>
            <p:nvPr/>
          </p:nvSpPr>
          <p:spPr>
            <a:xfrm flipH="false" flipV="false" rot="0">
              <a:off x="15875" y="0"/>
              <a:ext cx="1088771" cy="3927856"/>
            </a:xfrm>
            <a:custGeom>
              <a:avLst/>
              <a:gdLst/>
              <a:ahLst/>
              <a:cxnLst/>
              <a:rect r="r" b="b" t="t" l="l"/>
              <a:pathLst>
                <a:path h="3927856" w="1088771">
                  <a:moveTo>
                    <a:pt x="0" y="0"/>
                  </a:moveTo>
                  <a:lnTo>
                    <a:pt x="0" y="15875"/>
                  </a:lnTo>
                  <a:lnTo>
                    <a:pt x="0" y="0"/>
                  </a:lnTo>
                  <a:cubicBezTo>
                    <a:pt x="282194" y="0"/>
                    <a:pt x="552323" y="36195"/>
                    <a:pt x="552323" y="107188"/>
                  </a:cubicBezTo>
                  <a:lnTo>
                    <a:pt x="552323" y="1872615"/>
                  </a:lnTo>
                  <a:lnTo>
                    <a:pt x="536448" y="1872615"/>
                  </a:lnTo>
                  <a:lnTo>
                    <a:pt x="552323" y="1872615"/>
                  </a:lnTo>
                  <a:cubicBezTo>
                    <a:pt x="552323" y="1902460"/>
                    <a:pt x="762508" y="1948053"/>
                    <a:pt x="1072896" y="1948053"/>
                  </a:cubicBezTo>
                  <a:lnTo>
                    <a:pt x="1072896" y="1963928"/>
                  </a:lnTo>
                  <a:lnTo>
                    <a:pt x="1072896" y="1979803"/>
                  </a:lnTo>
                  <a:cubicBezTo>
                    <a:pt x="762508" y="1979803"/>
                    <a:pt x="552323" y="2025396"/>
                    <a:pt x="552323" y="2055241"/>
                  </a:cubicBezTo>
                  <a:lnTo>
                    <a:pt x="536448" y="2055241"/>
                  </a:lnTo>
                  <a:lnTo>
                    <a:pt x="552323" y="2055241"/>
                  </a:lnTo>
                  <a:lnTo>
                    <a:pt x="552323" y="3820668"/>
                  </a:lnTo>
                  <a:lnTo>
                    <a:pt x="536448" y="3820668"/>
                  </a:lnTo>
                  <a:lnTo>
                    <a:pt x="552323" y="3820668"/>
                  </a:lnTo>
                  <a:cubicBezTo>
                    <a:pt x="552323" y="3891661"/>
                    <a:pt x="282194" y="3927856"/>
                    <a:pt x="0" y="3927856"/>
                  </a:cubicBezTo>
                  <a:lnTo>
                    <a:pt x="0" y="3896106"/>
                  </a:lnTo>
                  <a:cubicBezTo>
                    <a:pt x="310388" y="3896106"/>
                    <a:pt x="520573" y="3850513"/>
                    <a:pt x="520573" y="3820668"/>
                  </a:cubicBezTo>
                  <a:lnTo>
                    <a:pt x="520573" y="2055241"/>
                  </a:lnTo>
                  <a:cubicBezTo>
                    <a:pt x="520573" y="1984248"/>
                    <a:pt x="790702" y="1948053"/>
                    <a:pt x="1072896" y="1948053"/>
                  </a:cubicBezTo>
                  <a:cubicBezTo>
                    <a:pt x="1081659" y="1948053"/>
                    <a:pt x="1088771" y="1955165"/>
                    <a:pt x="1088771" y="1963928"/>
                  </a:cubicBezTo>
                  <a:cubicBezTo>
                    <a:pt x="1088771" y="1972691"/>
                    <a:pt x="1081659" y="1979803"/>
                    <a:pt x="1072896" y="1979803"/>
                  </a:cubicBezTo>
                  <a:cubicBezTo>
                    <a:pt x="790702" y="1979803"/>
                    <a:pt x="520573" y="1943608"/>
                    <a:pt x="520573" y="1872615"/>
                  </a:cubicBezTo>
                  <a:lnTo>
                    <a:pt x="520573" y="107188"/>
                  </a:lnTo>
                  <a:lnTo>
                    <a:pt x="536448" y="107188"/>
                  </a:lnTo>
                  <a:lnTo>
                    <a:pt x="520573" y="107188"/>
                  </a:lnTo>
                  <a:cubicBezTo>
                    <a:pt x="520573" y="77343"/>
                    <a:pt x="310388" y="31750"/>
                    <a:pt x="0" y="31750"/>
                  </a:cubicBezTo>
                  <a:close/>
                </a:path>
              </a:pathLst>
            </a:custGeom>
            <a:solidFill>
              <a:srgbClr val="808080"/>
            </a:solidFill>
          </p:spPr>
        </p:sp>
      </p:grpSp>
      <p:sp>
        <p:nvSpPr>
          <p:cNvPr name="TextBox 35" id="35"/>
          <p:cNvSpPr txBox="true"/>
          <p:nvPr/>
        </p:nvSpPr>
        <p:spPr>
          <a:xfrm rot="0">
            <a:off x="13326237" y="8092636"/>
            <a:ext cx="3625855" cy="518250"/>
          </a:xfrm>
          <a:prstGeom prst="rect">
            <a:avLst/>
          </a:prstGeom>
        </p:spPr>
        <p:txBody>
          <a:bodyPr anchor="t" rtlCol="false" tIns="0" lIns="0" bIns="0" rIns="0">
            <a:spAutoFit/>
          </a:bodyPr>
          <a:lstStyle/>
          <a:p>
            <a:pPr algn="l">
              <a:lnSpc>
                <a:spcPts val="3600"/>
              </a:lnSpc>
            </a:pPr>
            <a:r>
              <a:rPr lang="en-US" sz="3000" spc="28">
                <a:solidFill>
                  <a:srgbClr val="0070C0"/>
                </a:solidFill>
                <a:latin typeface="TT Rounds Condensed"/>
              </a:rPr>
              <a:t>Economic Foundations</a:t>
            </a:r>
          </a:p>
        </p:txBody>
      </p:sp>
      <p:sp>
        <p:nvSpPr>
          <p:cNvPr name="TextBox 36" id="36"/>
          <p:cNvSpPr txBox="true"/>
          <p:nvPr/>
        </p:nvSpPr>
        <p:spPr>
          <a:xfrm rot="0">
            <a:off x="1691640" y="1206426"/>
            <a:ext cx="2903220" cy="785722"/>
          </a:xfrm>
          <a:prstGeom prst="rect">
            <a:avLst/>
          </a:prstGeom>
        </p:spPr>
        <p:txBody>
          <a:bodyPr anchor="t" rtlCol="false" tIns="0" lIns="0" bIns="0" rIns="0">
            <a:spAutoFit/>
          </a:bodyPr>
          <a:lstStyle/>
          <a:p>
            <a:pPr algn="l">
              <a:lnSpc>
                <a:spcPts val="5759"/>
              </a:lnSpc>
            </a:pPr>
            <a:r>
              <a:rPr lang="en-US" sz="4800" spc="44">
                <a:solidFill>
                  <a:srgbClr val="C00000"/>
                </a:solidFill>
                <a:latin typeface="TT Rounds Condensed Bold"/>
              </a:rPr>
              <a:t>INPUTS:</a:t>
            </a:r>
          </a:p>
        </p:txBody>
      </p:sp>
      <p:sp>
        <p:nvSpPr>
          <p:cNvPr name="TextBox 37" id="37"/>
          <p:cNvSpPr txBox="true"/>
          <p:nvPr/>
        </p:nvSpPr>
        <p:spPr>
          <a:xfrm rot="0">
            <a:off x="13693143" y="1206424"/>
            <a:ext cx="2903220" cy="785722"/>
          </a:xfrm>
          <a:prstGeom prst="rect">
            <a:avLst/>
          </a:prstGeom>
        </p:spPr>
        <p:txBody>
          <a:bodyPr anchor="t" rtlCol="false" tIns="0" lIns="0" bIns="0" rIns="0">
            <a:spAutoFit/>
          </a:bodyPr>
          <a:lstStyle/>
          <a:p>
            <a:pPr algn="l">
              <a:lnSpc>
                <a:spcPts val="5759"/>
              </a:lnSpc>
            </a:pPr>
            <a:r>
              <a:rPr lang="en-US" sz="4800" spc="44">
                <a:solidFill>
                  <a:srgbClr val="C00000"/>
                </a:solidFill>
                <a:latin typeface="TT Rounds Condensed Bold"/>
              </a:rPr>
              <a:t>OUTPUTS:</a:t>
            </a:r>
          </a:p>
        </p:txBody>
      </p:sp>
      <p:sp>
        <p:nvSpPr>
          <p:cNvPr name="TextBox 38" id="38"/>
          <p:cNvSpPr txBox="true"/>
          <p:nvPr/>
        </p:nvSpPr>
        <p:spPr>
          <a:xfrm rot="0">
            <a:off x="610298" y="2386972"/>
            <a:ext cx="5104702" cy="5002041"/>
          </a:xfrm>
          <a:prstGeom prst="rect">
            <a:avLst/>
          </a:prstGeom>
        </p:spPr>
        <p:txBody>
          <a:bodyPr anchor="t" rtlCol="false" tIns="0" lIns="0" bIns="0" rIns="0">
            <a:spAutoFit/>
          </a:bodyPr>
          <a:lstStyle/>
          <a:p>
            <a:pPr algn="l" marL="651510" indent="-325755" lvl="1">
              <a:lnSpc>
                <a:spcPts val="4320"/>
              </a:lnSpc>
              <a:buFont typeface="Arial"/>
              <a:buChar char="•"/>
            </a:pPr>
            <a:r>
              <a:rPr lang="en-US" sz="3600">
                <a:solidFill>
                  <a:srgbClr val="191919"/>
                </a:solidFill>
                <a:latin typeface="Inter"/>
              </a:rPr>
              <a:t>Pipeline of diverse  entrepreneurs </a:t>
            </a:r>
          </a:p>
          <a:p>
            <a:pPr algn="l" marL="651510" indent="-325755" lvl="1">
              <a:lnSpc>
                <a:spcPts val="4320"/>
              </a:lnSpc>
              <a:buFont typeface="Arial"/>
              <a:buChar char="•"/>
            </a:pPr>
            <a:r>
              <a:rPr lang="en-US" sz="3600">
                <a:solidFill>
                  <a:srgbClr val="191919"/>
                </a:solidFill>
                <a:latin typeface="Inter"/>
              </a:rPr>
              <a:t>Unique market solution</a:t>
            </a:r>
          </a:p>
          <a:p>
            <a:pPr algn="l" marL="651510" indent="-325755" lvl="1">
              <a:lnSpc>
                <a:spcPts val="4320"/>
              </a:lnSpc>
              <a:buFont typeface="Arial"/>
              <a:buChar char="•"/>
            </a:pPr>
            <a:r>
              <a:rPr lang="en-US" sz="3600">
                <a:solidFill>
                  <a:srgbClr val="191919"/>
                </a:solidFill>
                <a:latin typeface="Inter"/>
              </a:rPr>
              <a:t>Risk capital / investment</a:t>
            </a:r>
          </a:p>
          <a:p>
            <a:pPr algn="l" marL="651510" indent="-325755" lvl="1">
              <a:lnSpc>
                <a:spcPts val="4320"/>
              </a:lnSpc>
              <a:buFont typeface="Arial"/>
              <a:buChar char="•"/>
            </a:pPr>
            <a:r>
              <a:rPr lang="en-US" sz="3600">
                <a:solidFill>
                  <a:srgbClr val="191919"/>
                </a:solidFill>
                <a:latin typeface="Inter"/>
              </a:rPr>
              <a:t>Predictable government rules and regulations</a:t>
            </a:r>
          </a:p>
          <a:p>
            <a:pPr algn="l" marL="651510" indent="-325755" lvl="1">
              <a:lnSpc>
                <a:spcPts val="4320"/>
              </a:lnSpc>
              <a:buFont typeface="Arial"/>
              <a:buChar char="•"/>
            </a:pPr>
            <a:r>
              <a:rPr lang="en-US" sz="3600">
                <a:solidFill>
                  <a:srgbClr val="191919"/>
                </a:solidFill>
                <a:latin typeface="Inter"/>
              </a:rPr>
              <a:t>Technical support</a:t>
            </a:r>
          </a:p>
          <a:p>
            <a:pPr algn="l" marL="651510" indent="-325755" lvl="1">
              <a:lnSpc>
                <a:spcPts val="4320"/>
              </a:lnSpc>
              <a:buFont typeface="Arial"/>
              <a:buChar char="•"/>
            </a:pPr>
            <a:r>
              <a:rPr lang="en-US" sz="3600">
                <a:solidFill>
                  <a:srgbClr val="191919"/>
                </a:solidFill>
                <a:latin typeface="Inter"/>
              </a:rPr>
              <a:t>Prepared workforce</a:t>
            </a:r>
          </a:p>
          <a:p>
            <a:pPr algn="l" marL="651510" indent="-325755" lvl="1">
              <a:lnSpc>
                <a:spcPts val="4320"/>
              </a:lnSpc>
              <a:buFont typeface="Arial"/>
              <a:buChar char="•"/>
            </a:pPr>
            <a:r>
              <a:rPr lang="en-US" sz="3600">
                <a:solidFill>
                  <a:srgbClr val="191919"/>
                </a:solidFill>
                <a:latin typeface="Inter"/>
              </a:rPr>
              <a:t>Resilient supply chain </a:t>
            </a:r>
          </a:p>
        </p:txBody>
      </p:sp>
      <p:sp>
        <p:nvSpPr>
          <p:cNvPr name="TextBox 39" id="39"/>
          <p:cNvSpPr txBox="true"/>
          <p:nvPr/>
        </p:nvSpPr>
        <p:spPr>
          <a:xfrm rot="0">
            <a:off x="7025534" y="416244"/>
            <a:ext cx="4427325" cy="1349245"/>
          </a:xfrm>
          <a:prstGeom prst="rect">
            <a:avLst/>
          </a:prstGeom>
        </p:spPr>
        <p:txBody>
          <a:bodyPr anchor="t" rtlCol="false" tIns="0" lIns="0" bIns="0" rIns="0">
            <a:spAutoFit/>
          </a:bodyPr>
          <a:lstStyle/>
          <a:p>
            <a:pPr algn="ctr">
              <a:lnSpc>
                <a:spcPts val="5040"/>
              </a:lnSpc>
            </a:pPr>
            <a:r>
              <a:rPr lang="en-US" sz="4200" spc="39">
                <a:solidFill>
                  <a:srgbClr val="000000"/>
                </a:solidFill>
                <a:latin typeface="TT Rounds Condensed Bold"/>
              </a:rPr>
              <a:t>Inclusive Economic </a:t>
            </a:r>
          </a:p>
          <a:p>
            <a:pPr algn="ctr">
              <a:lnSpc>
                <a:spcPts val="5040"/>
              </a:lnSpc>
            </a:pPr>
            <a:r>
              <a:rPr lang="en-US" sz="4200" spc="39">
                <a:solidFill>
                  <a:srgbClr val="000000"/>
                </a:solidFill>
                <a:latin typeface="TT Rounds Condensed Bold"/>
              </a:rPr>
              <a:t>Strategy </a:t>
            </a:r>
          </a:p>
        </p:txBody>
      </p:sp>
      <p:sp>
        <p:nvSpPr>
          <p:cNvPr name="TextBox 40" id="40"/>
          <p:cNvSpPr txBox="true"/>
          <p:nvPr/>
        </p:nvSpPr>
        <p:spPr>
          <a:xfrm rot="0">
            <a:off x="12706698" y="2289586"/>
            <a:ext cx="5104702" cy="3894045"/>
          </a:xfrm>
          <a:prstGeom prst="rect">
            <a:avLst/>
          </a:prstGeom>
        </p:spPr>
        <p:txBody>
          <a:bodyPr anchor="t" rtlCol="false" tIns="0" lIns="0" bIns="0" rIns="0">
            <a:spAutoFit/>
          </a:bodyPr>
          <a:lstStyle/>
          <a:p>
            <a:pPr algn="l" marL="651510" indent="-325755" lvl="1">
              <a:lnSpc>
                <a:spcPts val="4320"/>
              </a:lnSpc>
              <a:buFont typeface="Arial"/>
              <a:buChar char="•"/>
            </a:pPr>
            <a:r>
              <a:rPr lang="en-US" sz="3600">
                <a:solidFill>
                  <a:srgbClr val="191919"/>
                </a:solidFill>
                <a:latin typeface="Inter"/>
              </a:rPr>
              <a:t>High road jobs </a:t>
            </a:r>
          </a:p>
          <a:p>
            <a:pPr algn="l" marL="651510" indent="-325755" lvl="1">
              <a:lnSpc>
                <a:spcPts val="4320"/>
              </a:lnSpc>
              <a:buFont typeface="Arial"/>
              <a:buChar char="•"/>
            </a:pPr>
            <a:r>
              <a:rPr lang="en-US" sz="3600">
                <a:solidFill>
                  <a:srgbClr val="191919"/>
                </a:solidFill>
                <a:latin typeface="Inter"/>
              </a:rPr>
              <a:t>Diverse workforce</a:t>
            </a:r>
          </a:p>
          <a:p>
            <a:pPr algn="l" marL="651510" indent="-325755" lvl="1">
              <a:lnSpc>
                <a:spcPts val="4320"/>
              </a:lnSpc>
              <a:buFont typeface="Arial"/>
              <a:buChar char="•"/>
            </a:pPr>
            <a:r>
              <a:rPr lang="en-US" sz="3600">
                <a:solidFill>
                  <a:srgbClr val="191919"/>
                </a:solidFill>
                <a:latin typeface="Inter"/>
              </a:rPr>
              <a:t>Range of career options</a:t>
            </a:r>
          </a:p>
          <a:p>
            <a:pPr algn="l" marL="651510" indent="-325755" lvl="1">
              <a:lnSpc>
                <a:spcPts val="4320"/>
              </a:lnSpc>
              <a:buFont typeface="Arial"/>
              <a:buChar char="•"/>
            </a:pPr>
            <a:r>
              <a:rPr lang="en-US" sz="3600">
                <a:solidFill>
                  <a:srgbClr val="191919"/>
                </a:solidFill>
                <a:latin typeface="Inter"/>
              </a:rPr>
              <a:t>Responsible industries</a:t>
            </a:r>
          </a:p>
          <a:p>
            <a:pPr algn="l" marL="651510" indent="-325755" lvl="1">
              <a:lnSpc>
                <a:spcPts val="4320"/>
              </a:lnSpc>
              <a:buFont typeface="Arial"/>
              <a:buChar char="•"/>
            </a:pPr>
            <a:r>
              <a:rPr lang="en-US" sz="3600">
                <a:solidFill>
                  <a:srgbClr val="191919"/>
                </a:solidFill>
                <a:latin typeface="Inter"/>
              </a:rPr>
              <a:t>Resilient, low carbon supply chain  </a:t>
            </a:r>
          </a:p>
          <a:p>
            <a:pPr algn="l" marL="651510" indent="-325755" lvl="1">
              <a:lnSpc>
                <a:spcPts val="4320"/>
              </a:lnSpc>
              <a:buFont typeface="Arial"/>
              <a:buChar char="•"/>
            </a:pPr>
            <a:r>
              <a:rPr lang="en-US" sz="3600">
                <a:solidFill>
                  <a:srgbClr val="191919"/>
                </a:solidFill>
                <a:latin typeface="Inter"/>
              </a:rPr>
              <a:t>Can-do mindset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7150"/>
            <a:ext cx="17373600" cy="10364367"/>
            <a:chOff x="0" y="0"/>
            <a:chExt cx="23164800" cy="13819156"/>
          </a:xfrm>
        </p:grpSpPr>
        <p:grpSp>
          <p:nvGrpSpPr>
            <p:cNvPr name="Group 3" id="3"/>
            <p:cNvGrpSpPr/>
            <p:nvPr/>
          </p:nvGrpSpPr>
          <p:grpSpPr>
            <a:xfrm rot="0">
              <a:off x="0" y="0"/>
              <a:ext cx="14782800" cy="13819156"/>
              <a:chOff x="0" y="0"/>
              <a:chExt cx="14782800" cy="13819156"/>
            </a:xfrm>
          </p:grpSpPr>
          <p:sp>
            <p:nvSpPr>
              <p:cNvPr name="Freeform 4" id="4"/>
              <p:cNvSpPr/>
              <p:nvPr/>
            </p:nvSpPr>
            <p:spPr>
              <a:xfrm flipH="false" flipV="false" rot="0">
                <a:off x="0" y="0"/>
                <a:ext cx="14782800" cy="13819124"/>
              </a:xfrm>
              <a:custGeom>
                <a:avLst/>
                <a:gdLst/>
                <a:ahLst/>
                <a:cxnLst/>
                <a:rect r="r" b="b" t="t" l="l"/>
                <a:pathLst>
                  <a:path h="13819124" w="14782800">
                    <a:moveTo>
                      <a:pt x="0" y="0"/>
                    </a:moveTo>
                    <a:lnTo>
                      <a:pt x="14782800" y="0"/>
                    </a:lnTo>
                    <a:lnTo>
                      <a:pt x="14782800" y="13819124"/>
                    </a:lnTo>
                    <a:lnTo>
                      <a:pt x="0" y="13819124"/>
                    </a:lnTo>
                    <a:close/>
                  </a:path>
                </a:pathLst>
              </a:custGeom>
              <a:solidFill>
                <a:srgbClr val="000000"/>
              </a:solidFill>
            </p:spPr>
          </p:sp>
        </p:grpSp>
        <p:sp>
          <p:nvSpPr>
            <p:cNvPr name="TextBox 5" id="5"/>
            <p:cNvSpPr txBox="true"/>
            <p:nvPr/>
          </p:nvSpPr>
          <p:spPr>
            <a:xfrm rot="0">
              <a:off x="17556480" y="12822555"/>
              <a:ext cx="5608320" cy="695325"/>
            </a:xfrm>
            <a:prstGeom prst="rect">
              <a:avLst/>
            </a:prstGeom>
          </p:spPr>
          <p:txBody>
            <a:bodyPr anchor="t" rtlCol="false" tIns="0" lIns="0" bIns="0" rIns="0">
              <a:spAutoFit/>
            </a:bodyPr>
            <a:lstStyle/>
            <a:p>
              <a:pPr algn="r">
                <a:lnSpc>
                  <a:spcPts val="3240"/>
                </a:lnSpc>
              </a:pPr>
              <a:r>
                <a:rPr lang="en-US" sz="2700" spc="25">
                  <a:solidFill>
                    <a:srgbClr val="898989"/>
                  </a:solidFill>
                  <a:latin typeface="TT Rounds Condensed"/>
                </a:rPr>
                <a:t>7</a:t>
              </a:r>
            </a:p>
          </p:txBody>
        </p:sp>
        <p:sp>
          <p:nvSpPr>
            <p:cNvPr name="Freeform 6" id="6"/>
            <p:cNvSpPr/>
            <p:nvPr/>
          </p:nvSpPr>
          <p:spPr>
            <a:xfrm flipH="false" flipV="false" rot="0">
              <a:off x="17068800" y="4401510"/>
              <a:ext cx="5029200" cy="5065380"/>
            </a:xfrm>
            <a:custGeom>
              <a:avLst/>
              <a:gdLst/>
              <a:ahLst/>
              <a:cxnLst/>
              <a:rect r="r" b="b" t="t" l="l"/>
              <a:pathLst>
                <a:path h="5065380" w="5029200">
                  <a:moveTo>
                    <a:pt x="0" y="0"/>
                  </a:moveTo>
                  <a:lnTo>
                    <a:pt x="5029200" y="0"/>
                  </a:lnTo>
                  <a:lnTo>
                    <a:pt x="5029200" y="5065380"/>
                  </a:lnTo>
                  <a:lnTo>
                    <a:pt x="0" y="5065380"/>
                  </a:lnTo>
                  <a:lnTo>
                    <a:pt x="0" y="0"/>
                  </a:lnTo>
                  <a:close/>
                </a:path>
              </a:pathLst>
            </a:custGeom>
            <a:blipFill>
              <a:blip r:embed="rId3"/>
              <a:stretch>
                <a:fillRect l="0" t="0" r="0" b="0"/>
              </a:stretch>
            </a:blipFill>
          </p:spPr>
        </p:sp>
        <p:sp>
          <p:nvSpPr>
            <p:cNvPr name="TextBox 7" id="7"/>
            <p:cNvSpPr txBox="true"/>
            <p:nvPr/>
          </p:nvSpPr>
          <p:spPr>
            <a:xfrm rot="0">
              <a:off x="3169920" y="7012591"/>
              <a:ext cx="10424160" cy="4011811"/>
            </a:xfrm>
            <a:prstGeom prst="rect">
              <a:avLst/>
            </a:prstGeom>
          </p:spPr>
          <p:txBody>
            <a:bodyPr anchor="t" rtlCol="false" tIns="0" lIns="0" bIns="0" rIns="0">
              <a:spAutoFit/>
            </a:bodyPr>
            <a:lstStyle/>
            <a:p>
              <a:pPr algn="l">
                <a:lnSpc>
                  <a:spcPts val="5040"/>
                </a:lnSpc>
              </a:pPr>
              <a:r>
                <a:rPr lang="en-US" sz="4200" spc="39">
                  <a:solidFill>
                    <a:srgbClr val="C00000"/>
                  </a:solidFill>
                  <a:latin typeface="TT Rounds Condensed Bold"/>
                </a:rPr>
                <a:t>CONTACT:</a:t>
              </a:r>
            </a:p>
            <a:p>
              <a:pPr algn="l">
                <a:lnSpc>
                  <a:spcPts val="3600"/>
                </a:lnSpc>
              </a:pPr>
            </a:p>
            <a:p>
              <a:pPr algn="l">
                <a:lnSpc>
                  <a:spcPts val="3600"/>
                </a:lnSpc>
              </a:pPr>
              <a:r>
                <a:rPr lang="en-US" sz="3000" spc="28">
                  <a:solidFill>
                    <a:srgbClr val="FFFFFF"/>
                  </a:solidFill>
                  <a:latin typeface="TT Rounds Condensed Bold"/>
                </a:rPr>
                <a:t>Pat Fong-Kushida</a:t>
              </a:r>
              <a:r>
                <a:rPr lang="en-US" sz="3000" spc="28">
                  <a:solidFill>
                    <a:srgbClr val="FFFFFF"/>
                  </a:solidFill>
                  <a:latin typeface="TT Rounds Condensed"/>
                </a:rPr>
                <a:t>, President and CEO</a:t>
              </a:r>
            </a:p>
            <a:p>
              <a:pPr algn="l">
                <a:lnSpc>
                  <a:spcPts val="3600"/>
                </a:lnSpc>
              </a:pPr>
              <a:r>
                <a:rPr lang="en-US" sz="3000" spc="28">
                  <a:solidFill>
                    <a:srgbClr val="FFFFFF"/>
                  </a:solidFill>
                  <a:latin typeface="TT Rounds Condensed"/>
                </a:rPr>
                <a:t>patfk@sacasiancc.org</a:t>
              </a:r>
            </a:p>
            <a:p>
              <a:pPr algn="l">
                <a:lnSpc>
                  <a:spcPts val="3600"/>
                </a:lnSpc>
              </a:pPr>
            </a:p>
            <a:p>
              <a:pPr algn="l">
                <a:lnSpc>
                  <a:spcPts val="3600"/>
                </a:lnSpc>
              </a:pPr>
            </a:p>
          </p:txBody>
        </p:sp>
      </p:grpSp>
    </p:spTree>
  </p:cSld>
  <p:clrMapOvr>
    <a:masterClrMapping/>
  </p:clrMapOvr>
</p:sld>
</file>

<file path=ppt/slides/slide22.xml><?xml version="1.0" encoding="utf-8"?>
<p:sld xmlns:p="http://schemas.openxmlformats.org/presentationml/2006/main" xmlns:a="http://schemas.openxmlformats.org/drawingml/2006/main">
  <p:cSld>
    <p:bg>
      <p:bgPr>
        <a:solidFill>
          <a:srgbClr val="0F325F"/>
        </a:solidFill>
      </p:bgPr>
    </p:bg>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grpSp>
        <p:nvGrpSpPr>
          <p:cNvPr name="Group 6" id="6"/>
          <p:cNvGrpSpPr/>
          <p:nvPr/>
        </p:nvGrpSpPr>
        <p:grpSpPr>
          <a:xfrm rot="0">
            <a:off x="0" y="9601200"/>
            <a:ext cx="18288000" cy="685800"/>
            <a:chOff x="0" y="0"/>
            <a:chExt cx="17339733" cy="650240"/>
          </a:xfrm>
        </p:grpSpPr>
        <p:sp>
          <p:nvSpPr>
            <p:cNvPr name="Freeform 7" id="7"/>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51BBB0"/>
            </a:solidFill>
          </p:spPr>
        </p:sp>
      </p:grpSp>
      <p:grpSp>
        <p:nvGrpSpPr>
          <p:cNvPr name="Group 8" id="8"/>
          <p:cNvGrpSpPr/>
          <p:nvPr/>
        </p:nvGrpSpPr>
        <p:grpSpPr>
          <a:xfrm rot="0">
            <a:off x="-195165" y="9501474"/>
            <a:ext cx="18483165" cy="129416"/>
            <a:chOff x="0" y="0"/>
            <a:chExt cx="13001414" cy="91034"/>
          </a:xfrm>
        </p:grpSpPr>
        <p:sp>
          <p:nvSpPr>
            <p:cNvPr name="Freeform 9" id="9"/>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TextBox 10" id="10"/>
          <p:cNvSpPr txBox="true"/>
          <p:nvPr/>
        </p:nvSpPr>
        <p:spPr>
          <a:xfrm rot="0">
            <a:off x="1133046" y="2992046"/>
            <a:ext cx="15826743" cy="3009900"/>
          </a:xfrm>
          <a:prstGeom prst="rect">
            <a:avLst/>
          </a:prstGeom>
        </p:spPr>
        <p:txBody>
          <a:bodyPr anchor="t" rtlCol="false" tIns="0" lIns="0" bIns="0" rIns="0">
            <a:spAutoFit/>
          </a:bodyPr>
          <a:lstStyle/>
          <a:p>
            <a:pPr algn="ctr">
              <a:lnSpc>
                <a:spcPts val="11880"/>
              </a:lnSpc>
            </a:pPr>
            <a:r>
              <a:rPr lang="en-US" sz="9900">
                <a:solidFill>
                  <a:srgbClr val="FFFFFF"/>
                </a:solidFill>
                <a:latin typeface="Open Sans Bold"/>
              </a:rPr>
              <a:t>SACRAMENTO/YOLO SUBREGION</a:t>
            </a:r>
          </a:p>
        </p:txBody>
      </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9525"/>
            <a:ext cx="18288000" cy="10296525"/>
            <a:chOff x="0" y="0"/>
            <a:chExt cx="24384000" cy="13728700"/>
          </a:xfrm>
        </p:grpSpPr>
        <p:grpSp>
          <p:nvGrpSpPr>
            <p:cNvPr name="Group 3" id="3"/>
            <p:cNvGrpSpPr/>
            <p:nvPr/>
          </p:nvGrpSpPr>
          <p:grpSpPr>
            <a:xfrm rot="0">
              <a:off x="0" y="0"/>
              <a:ext cx="24384000" cy="1255809"/>
              <a:chOff x="0" y="0"/>
              <a:chExt cx="4816593" cy="248061"/>
            </a:xfrm>
          </p:grpSpPr>
          <p:sp>
            <p:nvSpPr>
              <p:cNvPr name="Freeform 4" id="4"/>
              <p:cNvSpPr/>
              <p:nvPr/>
            </p:nvSpPr>
            <p:spPr>
              <a:xfrm flipH="false" flipV="false" rot="0">
                <a:off x="0" y="0"/>
                <a:ext cx="4816592" cy="248061"/>
              </a:xfrm>
              <a:custGeom>
                <a:avLst/>
                <a:gdLst/>
                <a:ahLst/>
                <a:cxnLst/>
                <a:rect r="r" b="b" t="t" l="l"/>
                <a:pathLst>
                  <a:path h="248061" w="4816592">
                    <a:moveTo>
                      <a:pt x="0" y="0"/>
                    </a:moveTo>
                    <a:lnTo>
                      <a:pt x="4816592" y="0"/>
                    </a:lnTo>
                    <a:lnTo>
                      <a:pt x="4816592" y="248061"/>
                    </a:lnTo>
                    <a:lnTo>
                      <a:pt x="0" y="248061"/>
                    </a:lnTo>
                    <a:close/>
                  </a:path>
                </a:pathLst>
              </a:custGeom>
              <a:solidFill>
                <a:srgbClr val="3494BA"/>
              </a:solidFill>
              <a:ln w="9525" cap="sq">
                <a:solidFill>
                  <a:srgbClr val="000000"/>
                </a:solidFill>
                <a:prstDash val="solid"/>
                <a:miter/>
              </a:ln>
            </p:spPr>
          </p:sp>
          <p:sp>
            <p:nvSpPr>
              <p:cNvPr name="TextBox 5" id="5"/>
              <p:cNvSpPr txBox="true"/>
              <p:nvPr/>
            </p:nvSpPr>
            <p:spPr>
              <a:xfrm>
                <a:off x="0" y="57150"/>
                <a:ext cx="4816593" cy="190911"/>
              </a:xfrm>
              <a:prstGeom prst="rect">
                <a:avLst/>
              </a:prstGeom>
            </p:spPr>
            <p:txBody>
              <a:bodyPr anchor="ctr" rtlCol="false" tIns="50800" lIns="50800" bIns="50800" rIns="50800"/>
              <a:lstStyle/>
              <a:p>
                <a:pPr algn="ctr">
                  <a:lnSpc>
                    <a:spcPts val="3263"/>
                  </a:lnSpc>
                </a:pPr>
                <a:r>
                  <a:rPr lang="en-US" sz="3199" spc="-124">
                    <a:solidFill>
                      <a:srgbClr val="000000"/>
                    </a:solidFill>
                    <a:latin typeface="Open Sans Bold"/>
                  </a:rPr>
                  <a:t>Collaborative Members in the Sacramento/Yolo Subregion - Slides 1/3</a:t>
                </a:r>
              </a:p>
            </p:txBody>
          </p:sp>
        </p:grpSp>
        <p:grpSp>
          <p:nvGrpSpPr>
            <p:cNvPr name="Group 6" id="6"/>
            <p:cNvGrpSpPr/>
            <p:nvPr/>
          </p:nvGrpSpPr>
          <p:grpSpPr>
            <a:xfrm rot="0">
              <a:off x="456021" y="1478575"/>
              <a:ext cx="7621054" cy="1361659"/>
              <a:chOff x="0" y="0"/>
              <a:chExt cx="1399264" cy="250007"/>
            </a:xfrm>
          </p:grpSpPr>
          <p:sp>
            <p:nvSpPr>
              <p:cNvPr name="Freeform 7" id="7"/>
              <p:cNvSpPr/>
              <p:nvPr/>
            </p:nvSpPr>
            <p:spPr>
              <a:xfrm flipH="false" flipV="false" rot="0">
                <a:off x="0" y="0"/>
                <a:ext cx="1399264" cy="250007"/>
              </a:xfrm>
              <a:custGeom>
                <a:avLst/>
                <a:gdLst/>
                <a:ahLst/>
                <a:cxnLst/>
                <a:rect r="r" b="b" t="t" l="l"/>
                <a:pathLst>
                  <a:path h="250007" w="1399264">
                    <a:moveTo>
                      <a:pt x="0" y="0"/>
                    </a:moveTo>
                    <a:lnTo>
                      <a:pt x="1399264" y="0"/>
                    </a:lnTo>
                    <a:lnTo>
                      <a:pt x="1399264" y="250007"/>
                    </a:lnTo>
                    <a:lnTo>
                      <a:pt x="0" y="250007"/>
                    </a:lnTo>
                    <a:close/>
                  </a:path>
                </a:pathLst>
              </a:custGeom>
              <a:solidFill>
                <a:srgbClr val="76BC21"/>
              </a:solidFill>
            </p:spPr>
          </p:sp>
          <p:sp>
            <p:nvSpPr>
              <p:cNvPr name="TextBox 8" id="8"/>
              <p:cNvSpPr txBox="true"/>
              <p:nvPr/>
            </p:nvSpPr>
            <p:spPr>
              <a:xfrm>
                <a:off x="0" y="47625"/>
                <a:ext cx="1399264" cy="202382"/>
              </a:xfrm>
              <a:prstGeom prst="rect">
                <a:avLst/>
              </a:prstGeom>
            </p:spPr>
            <p:txBody>
              <a:bodyPr anchor="ctr" rtlCol="false" tIns="50800" lIns="50800" bIns="50800" rIns="50800"/>
              <a:lstStyle/>
              <a:p>
                <a:pPr algn="ctr">
                  <a:lnSpc>
                    <a:spcPts val="2855"/>
                  </a:lnSpc>
                </a:pPr>
                <a:r>
                  <a:rPr lang="en-US" sz="2799" spc="-109">
                    <a:solidFill>
                      <a:srgbClr val="FFFFFF"/>
                    </a:solidFill>
                    <a:latin typeface="Open Sans Bold"/>
                  </a:rPr>
                  <a:t>Community Based Organizations (CBOs)</a:t>
                </a:r>
              </a:p>
            </p:txBody>
          </p:sp>
        </p:grpSp>
        <p:grpSp>
          <p:nvGrpSpPr>
            <p:cNvPr name="Group 9" id="9"/>
            <p:cNvGrpSpPr/>
            <p:nvPr/>
          </p:nvGrpSpPr>
          <p:grpSpPr>
            <a:xfrm rot="0">
              <a:off x="456021" y="2821552"/>
              <a:ext cx="7621054" cy="9957617"/>
              <a:chOff x="0" y="0"/>
              <a:chExt cx="1399264" cy="1828269"/>
            </a:xfrm>
          </p:grpSpPr>
          <p:sp>
            <p:nvSpPr>
              <p:cNvPr name="Freeform 10" id="10"/>
              <p:cNvSpPr/>
              <p:nvPr/>
            </p:nvSpPr>
            <p:spPr>
              <a:xfrm flipH="false" flipV="false" rot="0">
                <a:off x="0" y="0"/>
                <a:ext cx="1399264" cy="1828269"/>
              </a:xfrm>
              <a:custGeom>
                <a:avLst/>
                <a:gdLst/>
                <a:ahLst/>
                <a:cxnLst/>
                <a:rect r="r" b="b" t="t" l="l"/>
                <a:pathLst>
                  <a:path h="1828269" w="1399264">
                    <a:moveTo>
                      <a:pt x="0" y="0"/>
                    </a:moveTo>
                    <a:lnTo>
                      <a:pt x="1399264" y="0"/>
                    </a:lnTo>
                    <a:lnTo>
                      <a:pt x="1399264" y="1828269"/>
                    </a:lnTo>
                    <a:lnTo>
                      <a:pt x="0" y="1828269"/>
                    </a:lnTo>
                    <a:close/>
                  </a:path>
                </a:pathLst>
              </a:custGeom>
              <a:solidFill>
                <a:srgbClr val="C6E47C"/>
              </a:solidFill>
            </p:spPr>
          </p:sp>
          <p:sp>
            <p:nvSpPr>
              <p:cNvPr name="TextBox 11" id="11"/>
              <p:cNvSpPr txBox="true"/>
              <p:nvPr/>
            </p:nvSpPr>
            <p:spPr>
              <a:xfrm>
                <a:off x="0" y="38100"/>
                <a:ext cx="1399264" cy="1790169"/>
              </a:xfrm>
              <a:prstGeom prst="rect">
                <a:avLst/>
              </a:prstGeom>
            </p:spPr>
            <p:txBody>
              <a:bodyPr anchor="t" rtlCol="false" tIns="50800" lIns="50800" bIns="50800" rIns="50800"/>
              <a:lstStyle/>
              <a:p>
                <a:pPr marL="474979" indent="-237490" lvl="1">
                  <a:lnSpc>
                    <a:spcPts val="2243"/>
                  </a:lnSpc>
                  <a:buFont typeface="Arial"/>
                  <a:buChar char="•"/>
                </a:pPr>
                <a:r>
                  <a:rPr lang="en-US" sz="2199" spc="-85">
                    <a:solidFill>
                      <a:srgbClr val="000000"/>
                    </a:solidFill>
                    <a:latin typeface="Open Sans"/>
                  </a:rPr>
                  <a:t>Atrium 916</a:t>
                </a:r>
              </a:p>
              <a:p>
                <a:pPr marL="474979" indent="-237490" lvl="1">
                  <a:lnSpc>
                    <a:spcPts val="2243"/>
                  </a:lnSpc>
                  <a:buFont typeface="Arial"/>
                  <a:buChar char="•"/>
                </a:pPr>
                <a:r>
                  <a:rPr lang="en-US" sz="2199" spc="-85">
                    <a:solidFill>
                      <a:srgbClr val="000000"/>
                    </a:solidFill>
                    <a:latin typeface="Open Sans"/>
                  </a:rPr>
                  <a:t>California Urban Partnership</a:t>
                </a:r>
              </a:p>
              <a:p>
                <a:pPr marL="474979" indent="-237490" lvl="1">
                  <a:lnSpc>
                    <a:spcPts val="2243"/>
                  </a:lnSpc>
                  <a:buFont typeface="Arial"/>
                  <a:buChar char="•"/>
                </a:pPr>
                <a:r>
                  <a:rPr lang="en-US" sz="2199" spc="-85">
                    <a:solidFill>
                      <a:srgbClr val="000000"/>
                    </a:solidFill>
                    <a:latin typeface="Open Sans"/>
                  </a:rPr>
                  <a:t>Californians for the Arts</a:t>
                </a:r>
              </a:p>
              <a:p>
                <a:pPr marL="474979" indent="-237490" lvl="1">
                  <a:lnSpc>
                    <a:spcPts val="2243"/>
                  </a:lnSpc>
                  <a:buFont typeface="Arial"/>
                  <a:buChar char="•"/>
                </a:pPr>
                <a:r>
                  <a:rPr lang="en-US" sz="2199" spc="-85">
                    <a:solidFill>
                      <a:srgbClr val="000000"/>
                    </a:solidFill>
                    <a:latin typeface="Open Sans"/>
                  </a:rPr>
                  <a:t>Civic Thread</a:t>
                </a:r>
              </a:p>
              <a:p>
                <a:pPr marL="474979" indent="-237490" lvl="1">
                  <a:lnSpc>
                    <a:spcPts val="2243"/>
                  </a:lnSpc>
                  <a:buFont typeface="Arial"/>
                  <a:buChar char="•"/>
                </a:pPr>
                <a:r>
                  <a:rPr lang="en-US" sz="2199" spc="-85">
                    <a:solidFill>
                      <a:srgbClr val="000000"/>
                    </a:solidFill>
                    <a:latin typeface="Open Sans"/>
                  </a:rPr>
                  <a:t>Community Alliance with Family Farmers</a:t>
                </a:r>
              </a:p>
              <a:p>
                <a:pPr marL="474979" indent="-237490" lvl="1">
                  <a:lnSpc>
                    <a:spcPts val="2243"/>
                  </a:lnSpc>
                  <a:buFont typeface="Arial"/>
                  <a:buChar char="•"/>
                </a:pPr>
                <a:r>
                  <a:rPr lang="en-US" sz="2199" spc="-85">
                    <a:solidFill>
                      <a:srgbClr val="000000"/>
                    </a:solidFill>
                    <a:latin typeface="Open Sans"/>
                  </a:rPr>
                  <a:t>Improve Your Tomorrow</a:t>
                </a:r>
              </a:p>
              <a:p>
                <a:pPr marL="474979" indent="-237490" lvl="1">
                  <a:lnSpc>
                    <a:spcPts val="2243"/>
                  </a:lnSpc>
                  <a:buFont typeface="Arial"/>
                  <a:buChar char="•"/>
                </a:pPr>
                <a:r>
                  <a:rPr lang="en-US" sz="2199" spc="-85">
                    <a:solidFill>
                      <a:srgbClr val="000000"/>
                    </a:solidFill>
                    <a:latin typeface="Open Sans"/>
                  </a:rPr>
                  <a:t>Kitchen Table Advisors</a:t>
                </a:r>
              </a:p>
              <a:p>
                <a:pPr marL="474979" indent="-237490" lvl="1">
                  <a:lnSpc>
                    <a:spcPts val="2243"/>
                  </a:lnSpc>
                  <a:buFont typeface="Arial"/>
                  <a:buChar char="•"/>
                </a:pPr>
                <a:r>
                  <a:rPr lang="en-US" sz="2199" spc="-85">
                    <a:solidFill>
                      <a:srgbClr val="000000"/>
                    </a:solidFill>
                    <a:latin typeface="Open Sans"/>
                  </a:rPr>
                  <a:t>Opening Doors</a:t>
                </a:r>
              </a:p>
              <a:p>
                <a:pPr marL="474979" indent="-237490" lvl="1">
                  <a:lnSpc>
                    <a:spcPts val="2243"/>
                  </a:lnSpc>
                  <a:buFont typeface="Arial"/>
                  <a:buChar char="•"/>
                </a:pPr>
                <a:r>
                  <a:rPr lang="en-US" sz="2199" spc="-85">
                    <a:solidFill>
                      <a:srgbClr val="000000"/>
                    </a:solidFill>
                    <a:latin typeface="Open Sans"/>
                  </a:rPr>
                  <a:t>SacAct</a:t>
                </a:r>
              </a:p>
              <a:p>
                <a:pPr marL="474979" indent="-237490" lvl="1">
                  <a:lnSpc>
                    <a:spcPts val="2243"/>
                  </a:lnSpc>
                  <a:buFont typeface="Arial"/>
                  <a:buChar char="•"/>
                </a:pPr>
                <a:r>
                  <a:rPr lang="en-US" sz="2199" spc="-85">
                    <a:solidFill>
                      <a:srgbClr val="000000"/>
                    </a:solidFill>
                    <a:latin typeface="Open Sans"/>
                  </a:rPr>
                  <a:t>Yolo County Children's Alliance</a:t>
                </a:r>
              </a:p>
              <a:p>
                <a:pPr marL="474979" indent="-237490" lvl="1">
                  <a:lnSpc>
                    <a:spcPts val="2243"/>
                  </a:lnSpc>
                  <a:buFont typeface="Arial"/>
                  <a:buChar char="•"/>
                </a:pPr>
                <a:r>
                  <a:rPr lang="en-US" sz="2199" spc="-85">
                    <a:solidFill>
                      <a:srgbClr val="000000"/>
                    </a:solidFill>
                    <a:latin typeface="Open Sans"/>
                  </a:rPr>
                  <a:t>Jakara Movement</a:t>
                </a:r>
              </a:p>
              <a:p>
                <a:pPr marL="474979" indent="-237490" lvl="1">
                  <a:lnSpc>
                    <a:spcPts val="2243"/>
                  </a:lnSpc>
                  <a:buFont typeface="Arial"/>
                  <a:buChar char="•"/>
                </a:pPr>
                <a:r>
                  <a:rPr lang="en-US" sz="2199" spc="-85">
                    <a:solidFill>
                      <a:srgbClr val="000000"/>
                    </a:solidFill>
                    <a:latin typeface="Open Sans"/>
                  </a:rPr>
                  <a:t>Rural County Representatives of California (RCRC)</a:t>
                </a:r>
              </a:p>
              <a:p>
                <a:pPr marL="474979" indent="-237490" lvl="1">
                  <a:lnSpc>
                    <a:spcPts val="2243"/>
                  </a:lnSpc>
                  <a:buFont typeface="Arial"/>
                  <a:buChar char="•"/>
                </a:pPr>
                <a:r>
                  <a:rPr lang="en-US" sz="2199" spc="-85">
                    <a:solidFill>
                      <a:srgbClr val="000000"/>
                    </a:solidFill>
                    <a:latin typeface="Open Sans"/>
                  </a:rPr>
                  <a:t>Sacramento Alliance for Regional Arts</a:t>
                </a:r>
              </a:p>
              <a:p>
                <a:pPr marL="474979" indent="-237490" lvl="1">
                  <a:lnSpc>
                    <a:spcPts val="2243"/>
                  </a:lnSpc>
                  <a:buFont typeface="Arial"/>
                  <a:buChar char="•"/>
                </a:pPr>
                <a:r>
                  <a:rPr lang="en-US" sz="2199" spc="-85">
                    <a:solidFill>
                      <a:srgbClr val="000000"/>
                    </a:solidFill>
                    <a:latin typeface="Open Sans"/>
                  </a:rPr>
                  <a:t>Sacramento Building Healthy Communities</a:t>
                </a:r>
              </a:p>
              <a:p>
                <a:pPr marL="474979" indent="-237490" lvl="1">
                  <a:lnSpc>
                    <a:spcPts val="2243"/>
                  </a:lnSpc>
                  <a:buFont typeface="Arial"/>
                  <a:buChar char="•"/>
                </a:pPr>
                <a:r>
                  <a:rPr lang="en-US" sz="2199" spc="-85">
                    <a:solidFill>
                      <a:srgbClr val="000000"/>
                    </a:solidFill>
                    <a:latin typeface="Open Sans"/>
                  </a:rPr>
                  <a:t>Juma Ventures</a:t>
                </a:r>
              </a:p>
              <a:p>
                <a:pPr marL="474979" indent="-237490" lvl="1">
                  <a:lnSpc>
                    <a:spcPts val="2243"/>
                  </a:lnSpc>
                  <a:buFont typeface="Arial"/>
                  <a:buChar char="•"/>
                </a:pPr>
                <a:r>
                  <a:rPr lang="en-US" sz="2199" spc="-85">
                    <a:solidFill>
                      <a:srgbClr val="000000"/>
                    </a:solidFill>
                    <a:latin typeface="Open Sans"/>
                  </a:rPr>
                  <a:t>United Latinos</a:t>
                </a:r>
              </a:p>
              <a:p>
                <a:pPr marL="474979" indent="-237490" lvl="1">
                  <a:lnSpc>
                    <a:spcPts val="2243"/>
                  </a:lnSpc>
                  <a:buFont typeface="Arial"/>
                  <a:buChar char="•"/>
                </a:pPr>
                <a:r>
                  <a:rPr lang="en-US" sz="2199" spc="-85">
                    <a:solidFill>
                      <a:srgbClr val="000000"/>
                    </a:solidFill>
                    <a:latin typeface="Open Sans"/>
                  </a:rPr>
                  <a:t>Soil Born Farms Urban Agriculture and Education Project</a:t>
                </a:r>
              </a:p>
              <a:p>
                <a:pPr marL="474979" indent="-237490" lvl="1">
                  <a:lnSpc>
                    <a:spcPts val="2243"/>
                  </a:lnSpc>
                  <a:buFont typeface="Arial"/>
                  <a:buChar char="•"/>
                </a:pPr>
                <a:r>
                  <a:rPr lang="en-US" sz="2199" spc="-85">
                    <a:solidFill>
                      <a:srgbClr val="000000"/>
                    </a:solidFill>
                    <a:latin typeface="Open Sans"/>
                  </a:rPr>
                  <a:t>Teatro Nagual</a:t>
                </a:r>
              </a:p>
              <a:p>
                <a:pPr marL="474979" indent="-237490" lvl="1">
                  <a:lnSpc>
                    <a:spcPts val="2243"/>
                  </a:lnSpc>
                  <a:buFont typeface="Arial"/>
                  <a:buChar char="•"/>
                </a:pPr>
                <a:r>
                  <a:rPr lang="en-US" sz="2199" spc="-85">
                    <a:solidFill>
                      <a:srgbClr val="000000"/>
                    </a:solidFill>
                    <a:latin typeface="Open Sans"/>
                  </a:rPr>
                  <a:t>Anti-Recidivism Coalition</a:t>
                </a:r>
              </a:p>
              <a:p>
                <a:pPr marL="474979" indent="-237490" lvl="1">
                  <a:lnSpc>
                    <a:spcPts val="2243"/>
                  </a:lnSpc>
                  <a:buFont typeface="Arial"/>
                  <a:buChar char="•"/>
                </a:pPr>
                <a:r>
                  <a:rPr lang="en-US" sz="2199" spc="-85">
                    <a:solidFill>
                      <a:srgbClr val="000000"/>
                    </a:solidFill>
                    <a:latin typeface="Open Sans"/>
                  </a:rPr>
                  <a:t>The Ring of Democracy</a:t>
                </a:r>
              </a:p>
              <a:p>
                <a:pPr marL="474979" indent="-237490" lvl="1">
                  <a:lnSpc>
                    <a:spcPts val="2243"/>
                  </a:lnSpc>
                  <a:buFont typeface="Arial"/>
                  <a:buChar char="•"/>
                </a:pPr>
                <a:r>
                  <a:rPr lang="en-US" sz="2199" spc="-85">
                    <a:solidFill>
                      <a:srgbClr val="000000"/>
                    </a:solidFill>
                    <a:latin typeface="Open Sans"/>
                  </a:rPr>
                  <a:t>Greater Sacramento Urban League (GSUL)</a:t>
                </a:r>
              </a:p>
              <a:p>
                <a:pPr marL="474979" indent="-237490" lvl="1">
                  <a:lnSpc>
                    <a:spcPts val="2243"/>
                  </a:lnSpc>
                  <a:buFont typeface="Arial"/>
                  <a:buChar char="•"/>
                </a:pPr>
                <a:r>
                  <a:rPr lang="en-US" sz="2199" spc="-85">
                    <a:solidFill>
                      <a:srgbClr val="000000"/>
                    </a:solidFill>
                    <a:latin typeface="Open Sans"/>
                  </a:rPr>
                  <a:t>Sacramento Area Bicycle Advocates</a:t>
                </a:r>
              </a:p>
            </p:txBody>
          </p:sp>
        </p:grpSp>
        <p:grpSp>
          <p:nvGrpSpPr>
            <p:cNvPr name="Group 12" id="12"/>
            <p:cNvGrpSpPr/>
            <p:nvPr/>
          </p:nvGrpSpPr>
          <p:grpSpPr>
            <a:xfrm rot="0">
              <a:off x="16306924" y="1478575"/>
              <a:ext cx="7621054" cy="1398954"/>
              <a:chOff x="0" y="0"/>
              <a:chExt cx="1399264" cy="256855"/>
            </a:xfrm>
          </p:grpSpPr>
          <p:sp>
            <p:nvSpPr>
              <p:cNvPr name="Freeform 13" id="13"/>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F4C01E"/>
              </a:solidFill>
            </p:spPr>
          </p:sp>
          <p:sp>
            <p:nvSpPr>
              <p:cNvPr name="TextBox 14" id="14"/>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Workforce</a:t>
                </a:r>
              </a:p>
            </p:txBody>
          </p:sp>
        </p:grpSp>
        <p:grpSp>
          <p:nvGrpSpPr>
            <p:cNvPr name="Group 15" id="15"/>
            <p:cNvGrpSpPr/>
            <p:nvPr/>
          </p:nvGrpSpPr>
          <p:grpSpPr>
            <a:xfrm rot="0">
              <a:off x="16306924" y="2877529"/>
              <a:ext cx="7621054" cy="4196185"/>
              <a:chOff x="0" y="0"/>
              <a:chExt cx="1399264" cy="770441"/>
            </a:xfrm>
          </p:grpSpPr>
          <p:sp>
            <p:nvSpPr>
              <p:cNvPr name="Freeform 16" id="16"/>
              <p:cNvSpPr/>
              <p:nvPr/>
            </p:nvSpPr>
            <p:spPr>
              <a:xfrm flipH="false" flipV="false" rot="0">
                <a:off x="0" y="0"/>
                <a:ext cx="1399264" cy="770441"/>
              </a:xfrm>
              <a:custGeom>
                <a:avLst/>
                <a:gdLst/>
                <a:ahLst/>
                <a:cxnLst/>
                <a:rect r="r" b="b" t="t" l="l"/>
                <a:pathLst>
                  <a:path h="770441" w="1399264">
                    <a:moveTo>
                      <a:pt x="0" y="0"/>
                    </a:moveTo>
                    <a:lnTo>
                      <a:pt x="1399264" y="0"/>
                    </a:lnTo>
                    <a:lnTo>
                      <a:pt x="1399264" y="770441"/>
                    </a:lnTo>
                    <a:lnTo>
                      <a:pt x="0" y="770441"/>
                    </a:lnTo>
                    <a:close/>
                  </a:path>
                </a:pathLst>
              </a:custGeom>
              <a:solidFill>
                <a:srgbClr val="FAE67E"/>
              </a:solidFill>
            </p:spPr>
          </p:sp>
          <p:sp>
            <p:nvSpPr>
              <p:cNvPr name="TextBox 17" id="17"/>
              <p:cNvSpPr txBox="true"/>
              <p:nvPr/>
            </p:nvSpPr>
            <p:spPr>
              <a:xfrm>
                <a:off x="0" y="38100"/>
                <a:ext cx="1399264" cy="732341"/>
              </a:xfrm>
              <a:prstGeom prst="rect">
                <a:avLst/>
              </a:prstGeom>
            </p:spPr>
            <p:txBody>
              <a:bodyPr anchor="t" rtlCol="false" tIns="54653" lIns="54653" bIns="54653" rIns="54653"/>
              <a:lstStyle/>
              <a:p>
                <a:pPr marL="474983" indent="-237491" lvl="1">
                  <a:lnSpc>
                    <a:spcPts val="2244"/>
                  </a:lnSpc>
                  <a:buFont typeface="Arial"/>
                  <a:buChar char="•"/>
                </a:pPr>
                <a:r>
                  <a:rPr lang="en-US" sz="2200" spc="-85">
                    <a:solidFill>
                      <a:srgbClr val="000000"/>
                    </a:solidFill>
                    <a:latin typeface="Open Sans"/>
                  </a:rPr>
                  <a:t>Building Skills Partnership</a:t>
                </a:r>
              </a:p>
              <a:p>
                <a:pPr marL="474983" indent="-237491" lvl="1">
                  <a:lnSpc>
                    <a:spcPts val="2244"/>
                  </a:lnSpc>
                  <a:buFont typeface="Arial"/>
                  <a:buChar char="•"/>
                </a:pPr>
                <a:r>
                  <a:rPr lang="en-US" sz="2200" spc="-85">
                    <a:solidFill>
                      <a:srgbClr val="000000"/>
                    </a:solidFill>
                    <a:latin typeface="Open Sans"/>
                  </a:rPr>
                  <a:t>Center for Employment Opportunities</a:t>
                </a:r>
              </a:p>
              <a:p>
                <a:pPr marL="474983" indent="-237491" lvl="1">
                  <a:lnSpc>
                    <a:spcPts val="2244"/>
                  </a:lnSpc>
                  <a:buFont typeface="Arial"/>
                  <a:buChar char="•"/>
                </a:pPr>
                <a:r>
                  <a:rPr lang="en-US" sz="2200" spc="-85">
                    <a:solidFill>
                      <a:srgbClr val="000000"/>
                    </a:solidFill>
                    <a:latin typeface="Open Sans"/>
                  </a:rPr>
                  <a:t>North Central Counties Consortium</a:t>
                </a:r>
              </a:p>
              <a:p>
                <a:pPr marL="474983" indent="-237491" lvl="1">
                  <a:lnSpc>
                    <a:spcPts val="2244"/>
                  </a:lnSpc>
                  <a:buFont typeface="Arial"/>
                  <a:buChar char="•"/>
                </a:pPr>
                <a:r>
                  <a:rPr lang="en-US" sz="2200" spc="-85">
                    <a:solidFill>
                      <a:srgbClr val="000000"/>
                    </a:solidFill>
                    <a:latin typeface="Open Sans"/>
                  </a:rPr>
                  <a:t>North State Building Industry Foundation</a:t>
                </a:r>
              </a:p>
              <a:p>
                <a:pPr marL="474983" indent="-237491" lvl="1">
                  <a:lnSpc>
                    <a:spcPts val="2244"/>
                  </a:lnSpc>
                  <a:buFont typeface="Arial"/>
                  <a:buChar char="•"/>
                </a:pPr>
                <a:r>
                  <a:rPr lang="en-US" sz="2200" spc="-85">
                    <a:solidFill>
                      <a:srgbClr val="000000"/>
                    </a:solidFill>
                    <a:latin typeface="Open Sans"/>
                  </a:rPr>
                  <a:t>ReScape California</a:t>
                </a:r>
              </a:p>
              <a:p>
                <a:pPr marL="474983" indent="-237491" lvl="1">
                  <a:lnSpc>
                    <a:spcPts val="2244"/>
                  </a:lnSpc>
                  <a:buFont typeface="Arial"/>
                  <a:buChar char="•"/>
                </a:pPr>
                <a:r>
                  <a:rPr lang="en-US" sz="2200" spc="-85">
                    <a:solidFill>
                      <a:srgbClr val="000000"/>
                    </a:solidFill>
                    <a:latin typeface="Open Sans"/>
                  </a:rPr>
                  <a:t>Sacramento Employment &amp; Training Agency (SETA)</a:t>
                </a:r>
              </a:p>
              <a:p>
                <a:pPr marL="474983" indent="-237491" lvl="1">
                  <a:lnSpc>
                    <a:spcPts val="2244"/>
                  </a:lnSpc>
                  <a:buFont typeface="Arial"/>
                  <a:buChar char="•"/>
                </a:pPr>
                <a:r>
                  <a:rPr lang="en-US" sz="2200" spc="-85">
                    <a:solidFill>
                      <a:srgbClr val="000000"/>
                    </a:solidFill>
                    <a:latin typeface="Open Sans"/>
                  </a:rPr>
                  <a:t>Pivot Sacramento</a:t>
                </a:r>
              </a:p>
            </p:txBody>
          </p:sp>
        </p:grpSp>
        <p:grpSp>
          <p:nvGrpSpPr>
            <p:cNvPr name="Group 18" id="18"/>
            <p:cNvGrpSpPr/>
            <p:nvPr/>
          </p:nvGrpSpPr>
          <p:grpSpPr>
            <a:xfrm rot="0">
              <a:off x="8381876" y="1478575"/>
              <a:ext cx="7621054" cy="1342977"/>
              <a:chOff x="0" y="0"/>
              <a:chExt cx="1399264" cy="246577"/>
            </a:xfrm>
          </p:grpSpPr>
          <p:sp>
            <p:nvSpPr>
              <p:cNvPr name="Freeform 19" id="19"/>
              <p:cNvSpPr/>
              <p:nvPr/>
            </p:nvSpPr>
            <p:spPr>
              <a:xfrm flipH="false" flipV="false" rot="0">
                <a:off x="0" y="0"/>
                <a:ext cx="1399264" cy="246577"/>
              </a:xfrm>
              <a:custGeom>
                <a:avLst/>
                <a:gdLst/>
                <a:ahLst/>
                <a:cxnLst/>
                <a:rect r="r" b="b" t="t" l="l"/>
                <a:pathLst>
                  <a:path h="246577" w="1399264">
                    <a:moveTo>
                      <a:pt x="0" y="0"/>
                    </a:moveTo>
                    <a:lnTo>
                      <a:pt x="1399264" y="0"/>
                    </a:lnTo>
                    <a:lnTo>
                      <a:pt x="1399264" y="246577"/>
                    </a:lnTo>
                    <a:lnTo>
                      <a:pt x="0" y="246577"/>
                    </a:lnTo>
                    <a:close/>
                  </a:path>
                </a:pathLst>
              </a:custGeom>
              <a:solidFill>
                <a:srgbClr val="004AAD"/>
              </a:solidFill>
            </p:spPr>
          </p:sp>
          <p:sp>
            <p:nvSpPr>
              <p:cNvPr name="TextBox 20" id="20"/>
              <p:cNvSpPr txBox="true"/>
              <p:nvPr/>
            </p:nvSpPr>
            <p:spPr>
              <a:xfrm>
                <a:off x="0" y="38100"/>
                <a:ext cx="1399264" cy="208477"/>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Business</a:t>
                </a:r>
              </a:p>
            </p:txBody>
          </p:sp>
        </p:grpSp>
        <p:grpSp>
          <p:nvGrpSpPr>
            <p:cNvPr name="Group 21" id="21"/>
            <p:cNvGrpSpPr/>
            <p:nvPr/>
          </p:nvGrpSpPr>
          <p:grpSpPr>
            <a:xfrm rot="0">
              <a:off x="8381876" y="2834811"/>
              <a:ext cx="7621054" cy="9944359"/>
              <a:chOff x="0" y="0"/>
              <a:chExt cx="1399264" cy="1825834"/>
            </a:xfrm>
          </p:grpSpPr>
          <p:sp>
            <p:nvSpPr>
              <p:cNvPr name="Freeform 22" id="22"/>
              <p:cNvSpPr/>
              <p:nvPr/>
            </p:nvSpPr>
            <p:spPr>
              <a:xfrm flipH="false" flipV="false" rot="0">
                <a:off x="0" y="0"/>
                <a:ext cx="1399264" cy="1825834"/>
              </a:xfrm>
              <a:custGeom>
                <a:avLst/>
                <a:gdLst/>
                <a:ahLst/>
                <a:cxnLst/>
                <a:rect r="r" b="b" t="t" l="l"/>
                <a:pathLst>
                  <a:path h="1825834" w="1399264">
                    <a:moveTo>
                      <a:pt x="0" y="0"/>
                    </a:moveTo>
                    <a:lnTo>
                      <a:pt x="1399264" y="0"/>
                    </a:lnTo>
                    <a:lnTo>
                      <a:pt x="1399264" y="1825834"/>
                    </a:lnTo>
                    <a:lnTo>
                      <a:pt x="0" y="1825834"/>
                    </a:lnTo>
                    <a:close/>
                  </a:path>
                </a:pathLst>
              </a:custGeom>
              <a:solidFill>
                <a:srgbClr val="96C4E1"/>
              </a:solidFill>
            </p:spPr>
          </p:sp>
          <p:sp>
            <p:nvSpPr>
              <p:cNvPr name="TextBox 23" id="23"/>
              <p:cNvSpPr txBox="true"/>
              <p:nvPr/>
            </p:nvSpPr>
            <p:spPr>
              <a:xfrm>
                <a:off x="0" y="38100"/>
                <a:ext cx="1399264" cy="1787734"/>
              </a:xfrm>
              <a:prstGeom prst="rect">
                <a:avLst/>
              </a:prstGeom>
            </p:spPr>
            <p:txBody>
              <a:bodyPr anchor="t" rtlCol="false" tIns="54653" lIns="54653" bIns="54653" rIns="54653"/>
              <a:lstStyle/>
              <a:p>
                <a:pPr marL="474979" indent="-237490" lvl="1">
                  <a:lnSpc>
                    <a:spcPts val="2243"/>
                  </a:lnSpc>
                  <a:buFont typeface="Arial"/>
                  <a:buChar char="•"/>
                </a:pPr>
                <a:r>
                  <a:rPr lang="en-US" sz="2199" spc="-85">
                    <a:solidFill>
                      <a:srgbClr val="000000"/>
                    </a:solidFill>
                    <a:latin typeface="Open Sans"/>
                  </a:rPr>
                  <a:t>California Capital Financial Development Corporation</a:t>
                </a:r>
              </a:p>
              <a:p>
                <a:pPr marL="474979" indent="-237490" lvl="1">
                  <a:lnSpc>
                    <a:spcPts val="2243"/>
                  </a:lnSpc>
                  <a:buFont typeface="Arial"/>
                  <a:buChar char="•"/>
                </a:pPr>
                <a:r>
                  <a:rPr lang="en-US" sz="2199" spc="-85">
                    <a:solidFill>
                      <a:srgbClr val="000000"/>
                    </a:solidFill>
                    <a:latin typeface="Open Sans"/>
                  </a:rPr>
                  <a:t>Canon</a:t>
                </a:r>
              </a:p>
              <a:p>
                <a:pPr marL="474979" indent="-237490" lvl="1">
                  <a:lnSpc>
                    <a:spcPts val="2243"/>
                  </a:lnSpc>
                  <a:buFont typeface="Arial"/>
                  <a:buChar char="•"/>
                </a:pPr>
                <a:r>
                  <a:rPr lang="en-US" sz="2199" spc="-85">
                    <a:solidFill>
                      <a:srgbClr val="000000"/>
                    </a:solidFill>
                    <a:latin typeface="Open Sans"/>
                  </a:rPr>
                  <a:t>Clear Strategies LLC</a:t>
                </a:r>
              </a:p>
              <a:p>
                <a:pPr marL="474979" indent="-237490" lvl="1">
                  <a:lnSpc>
                    <a:spcPts val="2243"/>
                  </a:lnSpc>
                  <a:buFont typeface="Arial"/>
                  <a:buChar char="•"/>
                </a:pPr>
                <a:r>
                  <a:rPr lang="en-US" sz="2199" spc="-85">
                    <a:solidFill>
                      <a:srgbClr val="000000"/>
                    </a:solidFill>
                    <a:latin typeface="Open Sans"/>
                  </a:rPr>
                  <a:t>Pacific Coast Producers</a:t>
                </a:r>
              </a:p>
              <a:p>
                <a:pPr marL="474979" indent="-237490" lvl="1">
                  <a:lnSpc>
                    <a:spcPts val="2243"/>
                  </a:lnSpc>
                  <a:buFont typeface="Arial"/>
                  <a:buChar char="•"/>
                </a:pPr>
                <a:r>
                  <a:rPr lang="en-US" sz="2199" spc="-85">
                    <a:solidFill>
                      <a:srgbClr val="000000"/>
                    </a:solidFill>
                    <a:latin typeface="Open Sans"/>
                  </a:rPr>
                  <a:t>Sacramento Asian Pacific Chamber of Commerce</a:t>
                </a:r>
              </a:p>
              <a:p>
                <a:pPr marL="474979" indent="-237490" lvl="1">
                  <a:lnSpc>
                    <a:spcPts val="2243"/>
                  </a:lnSpc>
                  <a:buFont typeface="Arial"/>
                  <a:buChar char="•"/>
                </a:pPr>
                <a:r>
                  <a:rPr lang="en-US" sz="2199" spc="-85">
                    <a:solidFill>
                      <a:srgbClr val="000000"/>
                    </a:solidFill>
                    <a:latin typeface="Open Sans"/>
                  </a:rPr>
                  <a:t>Sacramento Entrepreneurial Growth Alliance</a:t>
                </a:r>
              </a:p>
              <a:p>
                <a:pPr marL="474979" indent="-237490" lvl="1">
                  <a:lnSpc>
                    <a:spcPts val="2243"/>
                  </a:lnSpc>
                  <a:buFont typeface="Arial"/>
                  <a:buChar char="•"/>
                </a:pPr>
                <a:r>
                  <a:rPr lang="en-US" sz="2199" spc="-85">
                    <a:solidFill>
                      <a:srgbClr val="000000"/>
                    </a:solidFill>
                    <a:latin typeface="Open Sans"/>
                  </a:rPr>
                  <a:t>Sacramento Hotel Association</a:t>
                </a:r>
              </a:p>
              <a:p>
                <a:pPr marL="474979" indent="-237490" lvl="1">
                  <a:lnSpc>
                    <a:spcPts val="2243"/>
                  </a:lnSpc>
                  <a:buFont typeface="Arial"/>
                  <a:buChar char="•"/>
                </a:pPr>
                <a:r>
                  <a:rPr lang="en-US" sz="2199" spc="-85">
                    <a:solidFill>
                      <a:srgbClr val="000000"/>
                    </a:solidFill>
                    <a:latin typeface="Open Sans"/>
                  </a:rPr>
                  <a:t>Small Business Majority</a:t>
                </a:r>
              </a:p>
              <a:p>
                <a:pPr marL="474979" indent="-237490" lvl="1">
                  <a:lnSpc>
                    <a:spcPts val="2243"/>
                  </a:lnSpc>
                  <a:buFont typeface="Arial"/>
                  <a:buChar char="•"/>
                </a:pPr>
                <a:r>
                  <a:rPr lang="en-US" sz="2199" spc="-85">
                    <a:solidFill>
                      <a:srgbClr val="000000"/>
                    </a:solidFill>
                    <a:latin typeface="Open Sans"/>
                  </a:rPr>
                  <a:t>Slavic-American Chamber of Commerce</a:t>
                </a:r>
              </a:p>
              <a:p>
                <a:pPr marL="474979" indent="-237490" lvl="1">
                  <a:lnSpc>
                    <a:spcPts val="2243"/>
                  </a:lnSpc>
                  <a:buFont typeface="Arial"/>
                  <a:buChar char="•"/>
                </a:pPr>
                <a:r>
                  <a:rPr lang="en-US" sz="2199" spc="-85">
                    <a:solidFill>
                      <a:srgbClr val="000000"/>
                    </a:solidFill>
                    <a:latin typeface="Open Sans"/>
                  </a:rPr>
                  <a:t>California Mobility Center</a:t>
                </a:r>
              </a:p>
              <a:p>
                <a:pPr marL="474979" indent="-237490" lvl="1">
                  <a:lnSpc>
                    <a:spcPts val="2243"/>
                  </a:lnSpc>
                  <a:buFont typeface="Arial"/>
                  <a:buChar char="•"/>
                </a:pPr>
                <a:r>
                  <a:rPr lang="en-US" sz="2199" spc="-85">
                    <a:solidFill>
                      <a:srgbClr val="000000"/>
                    </a:solidFill>
                    <a:latin typeface="Open Sans"/>
                  </a:rPr>
                  <a:t>Sacramento Metro Chamber of Commerce</a:t>
                </a:r>
              </a:p>
              <a:p>
                <a:pPr marL="474979" indent="-237490" lvl="1">
                  <a:lnSpc>
                    <a:spcPts val="2243"/>
                  </a:lnSpc>
                  <a:buFont typeface="Arial"/>
                  <a:buChar char="•"/>
                </a:pPr>
                <a:r>
                  <a:rPr lang="en-US" sz="2199" spc="-85">
                    <a:solidFill>
                      <a:srgbClr val="000000"/>
                    </a:solidFill>
                    <a:latin typeface="Open Sans"/>
                  </a:rPr>
                  <a:t>Sacramento Municipal Utility District</a:t>
                </a:r>
              </a:p>
              <a:p>
                <a:pPr marL="474979" indent="-237490" lvl="1">
                  <a:lnSpc>
                    <a:spcPts val="2243"/>
                  </a:lnSpc>
                  <a:buFont typeface="Arial"/>
                  <a:buChar char="•"/>
                </a:pPr>
                <a:r>
                  <a:rPr lang="en-US" sz="2199" spc="-85">
                    <a:solidFill>
                      <a:srgbClr val="000000"/>
                    </a:solidFill>
                    <a:latin typeface="Open Sans"/>
                  </a:rPr>
                  <a:t>Capitol Impact</a:t>
                </a:r>
              </a:p>
              <a:p>
                <a:pPr>
                  <a:lnSpc>
                    <a:spcPts val="2142"/>
                  </a:lnSpc>
                </a:pPr>
              </a:p>
            </p:txBody>
          </p:sp>
        </p:grpSp>
        <p:grpSp>
          <p:nvGrpSpPr>
            <p:cNvPr name="Group 24" id="24"/>
            <p:cNvGrpSpPr/>
            <p:nvPr/>
          </p:nvGrpSpPr>
          <p:grpSpPr>
            <a:xfrm rot="0">
              <a:off x="16306924" y="7073715"/>
              <a:ext cx="7621054" cy="1398954"/>
              <a:chOff x="0" y="0"/>
              <a:chExt cx="1399264" cy="256855"/>
            </a:xfrm>
          </p:grpSpPr>
          <p:sp>
            <p:nvSpPr>
              <p:cNvPr name="Freeform 25" id="25"/>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3F3F3F"/>
              </a:solidFill>
            </p:spPr>
          </p:sp>
          <p:sp>
            <p:nvSpPr>
              <p:cNvPr name="TextBox 26" id="26"/>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Environmental</a:t>
                </a:r>
              </a:p>
            </p:txBody>
          </p:sp>
        </p:grpSp>
        <p:grpSp>
          <p:nvGrpSpPr>
            <p:cNvPr name="Group 27" id="27"/>
            <p:cNvGrpSpPr/>
            <p:nvPr/>
          </p:nvGrpSpPr>
          <p:grpSpPr>
            <a:xfrm rot="0">
              <a:off x="16306924" y="8472669"/>
              <a:ext cx="7621054" cy="4306501"/>
              <a:chOff x="0" y="0"/>
              <a:chExt cx="1399264" cy="790695"/>
            </a:xfrm>
          </p:grpSpPr>
          <p:sp>
            <p:nvSpPr>
              <p:cNvPr name="Freeform 28" id="28"/>
              <p:cNvSpPr/>
              <p:nvPr/>
            </p:nvSpPr>
            <p:spPr>
              <a:xfrm flipH="false" flipV="false" rot="0">
                <a:off x="0" y="0"/>
                <a:ext cx="1399264" cy="790695"/>
              </a:xfrm>
              <a:custGeom>
                <a:avLst/>
                <a:gdLst/>
                <a:ahLst/>
                <a:cxnLst/>
                <a:rect r="r" b="b" t="t" l="l"/>
                <a:pathLst>
                  <a:path h="790695" w="1399264">
                    <a:moveTo>
                      <a:pt x="0" y="0"/>
                    </a:moveTo>
                    <a:lnTo>
                      <a:pt x="1399264" y="0"/>
                    </a:lnTo>
                    <a:lnTo>
                      <a:pt x="1399264" y="790695"/>
                    </a:lnTo>
                    <a:lnTo>
                      <a:pt x="0" y="790695"/>
                    </a:lnTo>
                    <a:close/>
                  </a:path>
                </a:pathLst>
              </a:custGeom>
              <a:solidFill>
                <a:srgbClr val="B5E6E0"/>
              </a:solidFill>
            </p:spPr>
          </p:sp>
          <p:sp>
            <p:nvSpPr>
              <p:cNvPr name="TextBox 29" id="29"/>
              <p:cNvSpPr txBox="true"/>
              <p:nvPr/>
            </p:nvSpPr>
            <p:spPr>
              <a:xfrm>
                <a:off x="0" y="38100"/>
                <a:ext cx="1399264" cy="752595"/>
              </a:xfrm>
              <a:prstGeom prst="rect">
                <a:avLst/>
              </a:prstGeom>
            </p:spPr>
            <p:txBody>
              <a:bodyPr anchor="t" rtlCol="false" tIns="54653" lIns="54653" bIns="54653" rIns="54653"/>
              <a:lstStyle/>
              <a:p>
                <a:pPr marL="474983" indent="-237491" lvl="1">
                  <a:lnSpc>
                    <a:spcPts val="2244"/>
                  </a:lnSpc>
                  <a:buFont typeface="Arial"/>
                  <a:buChar char="•"/>
                </a:pPr>
                <a:r>
                  <a:rPr lang="en-US" sz="2200" spc="-85">
                    <a:solidFill>
                      <a:srgbClr val="000000"/>
                    </a:solidFill>
                    <a:latin typeface="Open Sans"/>
                  </a:rPr>
                  <a:t>Global Urban Nomads</a:t>
                </a:r>
              </a:p>
              <a:p>
                <a:pPr marL="474983" indent="-237491" lvl="1">
                  <a:lnSpc>
                    <a:spcPts val="2244"/>
                  </a:lnSpc>
                  <a:buFont typeface="Arial"/>
                  <a:buChar char="•"/>
                </a:pPr>
                <a:r>
                  <a:rPr lang="en-US" sz="2200" spc="-85">
                    <a:solidFill>
                      <a:srgbClr val="000000"/>
                    </a:solidFill>
                    <a:latin typeface="Open Sans"/>
                  </a:rPr>
                  <a:t>Grid Alternatives</a:t>
                </a:r>
              </a:p>
              <a:p>
                <a:pPr marL="474983" indent="-237491" lvl="1">
                  <a:lnSpc>
                    <a:spcPts val="2244"/>
                  </a:lnSpc>
                  <a:buFont typeface="Arial"/>
                  <a:buChar char="•"/>
                </a:pPr>
                <a:r>
                  <a:rPr lang="en-US" sz="2200" spc="-85">
                    <a:solidFill>
                      <a:srgbClr val="000000"/>
                    </a:solidFill>
                    <a:latin typeface="Open Sans"/>
                  </a:rPr>
                  <a:t>Sacramento Clean Cities Coalition</a:t>
                </a:r>
              </a:p>
              <a:p>
                <a:pPr marL="474983" indent="-237491" lvl="1">
                  <a:lnSpc>
                    <a:spcPts val="2244"/>
                  </a:lnSpc>
                  <a:buFont typeface="Arial"/>
                  <a:buChar char="•"/>
                </a:pPr>
                <a:r>
                  <a:rPr lang="en-US" sz="2200" spc="-85">
                    <a:solidFill>
                      <a:srgbClr val="000000"/>
                    </a:solidFill>
                    <a:latin typeface="Open Sans"/>
                  </a:rPr>
                  <a:t>Sierra Nevada Alliance</a:t>
                </a:r>
              </a:p>
              <a:p>
                <a:pPr marL="474983" indent="-237491" lvl="1">
                  <a:lnSpc>
                    <a:spcPts val="2244"/>
                  </a:lnSpc>
                  <a:buFont typeface="Arial"/>
                  <a:buChar char="•"/>
                </a:pPr>
                <a:r>
                  <a:rPr lang="en-US" sz="2200" spc="-85">
                    <a:solidFill>
                      <a:srgbClr val="000000"/>
                    </a:solidFill>
                    <a:latin typeface="Open Sans"/>
                  </a:rPr>
                  <a:t>South Fork of the American River Collaborative</a:t>
                </a:r>
              </a:p>
              <a:p>
                <a:pPr marL="474983" indent="-237491" lvl="1">
                  <a:lnSpc>
                    <a:spcPts val="2244"/>
                  </a:lnSpc>
                  <a:buFont typeface="Arial"/>
                  <a:buChar char="•"/>
                </a:pPr>
                <a:r>
                  <a:rPr lang="en-US" sz="2200" spc="-85">
                    <a:solidFill>
                      <a:srgbClr val="000000"/>
                    </a:solidFill>
                    <a:latin typeface="Open Sans"/>
                  </a:rPr>
                  <a:t>City of Trees Foundation</a:t>
                </a:r>
              </a:p>
            </p:txBody>
          </p:sp>
        </p:grpSp>
        <p:grpSp>
          <p:nvGrpSpPr>
            <p:cNvPr name="Group 30" id="30"/>
            <p:cNvGrpSpPr/>
            <p:nvPr/>
          </p:nvGrpSpPr>
          <p:grpSpPr>
            <a:xfrm rot="0">
              <a:off x="456021" y="12779169"/>
              <a:ext cx="23471957" cy="949531"/>
              <a:chOff x="0" y="0"/>
              <a:chExt cx="4636436" cy="187562"/>
            </a:xfrm>
          </p:grpSpPr>
          <p:sp>
            <p:nvSpPr>
              <p:cNvPr name="Freeform 31" id="31"/>
              <p:cNvSpPr/>
              <p:nvPr/>
            </p:nvSpPr>
            <p:spPr>
              <a:xfrm flipH="false" flipV="false" rot="0">
                <a:off x="0" y="0"/>
                <a:ext cx="4636436" cy="187562"/>
              </a:xfrm>
              <a:custGeom>
                <a:avLst/>
                <a:gdLst/>
                <a:ahLst/>
                <a:cxnLst/>
                <a:rect r="r" b="b" t="t" l="l"/>
                <a:pathLst>
                  <a:path h="187562" w="4636436">
                    <a:moveTo>
                      <a:pt x="0" y="0"/>
                    </a:moveTo>
                    <a:lnTo>
                      <a:pt x="4636436" y="0"/>
                    </a:lnTo>
                    <a:lnTo>
                      <a:pt x="4636436" y="187562"/>
                    </a:lnTo>
                    <a:lnTo>
                      <a:pt x="0" y="187562"/>
                    </a:lnTo>
                    <a:close/>
                  </a:path>
                </a:pathLst>
              </a:custGeom>
              <a:solidFill>
                <a:srgbClr val="D4DAE5"/>
              </a:solidFill>
            </p:spPr>
          </p:sp>
          <p:sp>
            <p:nvSpPr>
              <p:cNvPr name="TextBox 32" id="32"/>
              <p:cNvSpPr txBox="true"/>
              <p:nvPr/>
            </p:nvSpPr>
            <p:spPr>
              <a:xfrm>
                <a:off x="0" y="28575"/>
                <a:ext cx="4636436" cy="158987"/>
              </a:xfrm>
              <a:prstGeom prst="rect">
                <a:avLst/>
              </a:prstGeom>
            </p:spPr>
            <p:txBody>
              <a:bodyPr anchor="ctr" rtlCol="false" tIns="50800" lIns="50800" bIns="50800" rIns="50800"/>
              <a:lstStyle/>
              <a:p>
                <a:pPr algn="ctr">
                  <a:lnSpc>
                    <a:spcPts val="1938"/>
                  </a:lnSpc>
                </a:pPr>
                <a:r>
                  <a:rPr lang="en-US" sz="1900" spc="-74">
                    <a:solidFill>
                      <a:srgbClr val="000000"/>
                    </a:solidFill>
                    <a:latin typeface="Open Sans Bold"/>
                  </a:rPr>
                  <a:t>This is a list of CERF Collaborative Members who live in, provide services to, or represent community groups within Sacramento and Yolo Counties. </a:t>
                </a:r>
              </a:p>
            </p:txBody>
          </p:sp>
        </p:grpSp>
      </p:grpSp>
    </p:spTree>
  </p:cSld>
  <p:clrMapOvr>
    <a:masterClrMapping/>
  </p:clrMapOvr>
</p:sld>
</file>

<file path=ppt/slides/slide2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9525"/>
            <a:ext cx="18288000" cy="941857"/>
            <a:chOff x="0" y="0"/>
            <a:chExt cx="4816593" cy="248061"/>
          </a:xfrm>
        </p:grpSpPr>
        <p:sp>
          <p:nvSpPr>
            <p:cNvPr name="Freeform 3" id="3"/>
            <p:cNvSpPr/>
            <p:nvPr/>
          </p:nvSpPr>
          <p:spPr>
            <a:xfrm flipH="false" flipV="false" rot="0">
              <a:off x="0" y="0"/>
              <a:ext cx="4816592" cy="248061"/>
            </a:xfrm>
            <a:custGeom>
              <a:avLst/>
              <a:gdLst/>
              <a:ahLst/>
              <a:cxnLst/>
              <a:rect r="r" b="b" t="t" l="l"/>
              <a:pathLst>
                <a:path h="248061" w="4816592">
                  <a:moveTo>
                    <a:pt x="0" y="0"/>
                  </a:moveTo>
                  <a:lnTo>
                    <a:pt x="4816592" y="0"/>
                  </a:lnTo>
                  <a:lnTo>
                    <a:pt x="4816592" y="248061"/>
                  </a:lnTo>
                  <a:lnTo>
                    <a:pt x="0" y="248061"/>
                  </a:lnTo>
                  <a:close/>
                </a:path>
              </a:pathLst>
            </a:custGeom>
            <a:solidFill>
              <a:srgbClr val="3494BA"/>
            </a:solidFill>
            <a:ln w="9525" cap="sq">
              <a:solidFill>
                <a:srgbClr val="000000"/>
              </a:solidFill>
              <a:prstDash val="solid"/>
              <a:miter/>
            </a:ln>
          </p:spPr>
        </p:sp>
        <p:sp>
          <p:nvSpPr>
            <p:cNvPr name="TextBox 4" id="4"/>
            <p:cNvSpPr txBox="true"/>
            <p:nvPr/>
          </p:nvSpPr>
          <p:spPr>
            <a:xfrm>
              <a:off x="0" y="57150"/>
              <a:ext cx="4816593" cy="190911"/>
            </a:xfrm>
            <a:prstGeom prst="rect">
              <a:avLst/>
            </a:prstGeom>
          </p:spPr>
          <p:txBody>
            <a:bodyPr anchor="ctr" rtlCol="false" tIns="50800" lIns="50800" bIns="50800" rIns="50800"/>
            <a:lstStyle/>
            <a:p>
              <a:pPr algn="ctr">
                <a:lnSpc>
                  <a:spcPts val="3263"/>
                </a:lnSpc>
              </a:pPr>
              <a:r>
                <a:rPr lang="en-US" sz="3199" spc="-124">
                  <a:solidFill>
                    <a:srgbClr val="000000"/>
                  </a:solidFill>
                  <a:latin typeface="Open Sans Bold"/>
                </a:rPr>
                <a:t>Collaborative Members in the Sacramento/Yolo Subregion - Slides 2/3</a:t>
              </a:r>
            </a:p>
          </p:txBody>
        </p:sp>
      </p:grpSp>
      <p:grpSp>
        <p:nvGrpSpPr>
          <p:cNvPr name="Group 5" id="5"/>
          <p:cNvGrpSpPr/>
          <p:nvPr/>
        </p:nvGrpSpPr>
        <p:grpSpPr>
          <a:xfrm rot="0">
            <a:off x="342016" y="1127378"/>
            <a:ext cx="5715791" cy="1007233"/>
            <a:chOff x="0" y="0"/>
            <a:chExt cx="1399264" cy="246577"/>
          </a:xfrm>
        </p:grpSpPr>
        <p:sp>
          <p:nvSpPr>
            <p:cNvPr name="Freeform 6" id="6"/>
            <p:cNvSpPr/>
            <p:nvPr/>
          </p:nvSpPr>
          <p:spPr>
            <a:xfrm flipH="false" flipV="false" rot="0">
              <a:off x="0" y="0"/>
              <a:ext cx="1399264" cy="246577"/>
            </a:xfrm>
            <a:custGeom>
              <a:avLst/>
              <a:gdLst/>
              <a:ahLst/>
              <a:cxnLst/>
              <a:rect r="r" b="b" t="t" l="l"/>
              <a:pathLst>
                <a:path h="246577" w="1399264">
                  <a:moveTo>
                    <a:pt x="0" y="0"/>
                  </a:moveTo>
                  <a:lnTo>
                    <a:pt x="1399264" y="0"/>
                  </a:lnTo>
                  <a:lnTo>
                    <a:pt x="1399264" y="246577"/>
                  </a:lnTo>
                  <a:lnTo>
                    <a:pt x="0" y="246577"/>
                  </a:lnTo>
                  <a:close/>
                </a:path>
              </a:pathLst>
            </a:custGeom>
            <a:solidFill>
              <a:srgbClr val="76BC21"/>
            </a:solidFill>
          </p:spPr>
        </p:sp>
        <p:sp>
          <p:nvSpPr>
            <p:cNvPr name="TextBox 7" id="7"/>
            <p:cNvSpPr txBox="true"/>
            <p:nvPr/>
          </p:nvSpPr>
          <p:spPr>
            <a:xfrm>
              <a:off x="0" y="47625"/>
              <a:ext cx="1399264" cy="198952"/>
            </a:xfrm>
            <a:prstGeom prst="rect">
              <a:avLst/>
            </a:prstGeom>
          </p:spPr>
          <p:txBody>
            <a:bodyPr anchor="ctr" rtlCol="false" tIns="50800" lIns="50800" bIns="50800" rIns="50800"/>
            <a:lstStyle/>
            <a:p>
              <a:pPr algn="ctr">
                <a:lnSpc>
                  <a:spcPts val="2855"/>
                </a:lnSpc>
              </a:pPr>
              <a:r>
                <a:rPr lang="en-US" sz="2799" spc="-109">
                  <a:solidFill>
                    <a:srgbClr val="FFFFFF"/>
                  </a:solidFill>
                  <a:latin typeface="Open Sans Bold"/>
                </a:rPr>
                <a:t>Government</a:t>
              </a:r>
            </a:p>
          </p:txBody>
        </p:sp>
      </p:grpSp>
      <p:grpSp>
        <p:nvGrpSpPr>
          <p:cNvPr name="Group 8" id="8"/>
          <p:cNvGrpSpPr/>
          <p:nvPr/>
        </p:nvGrpSpPr>
        <p:grpSpPr>
          <a:xfrm rot="0">
            <a:off x="342016" y="2106639"/>
            <a:ext cx="5715791" cy="7468213"/>
            <a:chOff x="0" y="0"/>
            <a:chExt cx="1399264" cy="1828269"/>
          </a:xfrm>
        </p:grpSpPr>
        <p:sp>
          <p:nvSpPr>
            <p:cNvPr name="Freeform 9" id="9"/>
            <p:cNvSpPr/>
            <p:nvPr/>
          </p:nvSpPr>
          <p:spPr>
            <a:xfrm flipH="false" flipV="false" rot="0">
              <a:off x="0" y="0"/>
              <a:ext cx="1399264" cy="1828269"/>
            </a:xfrm>
            <a:custGeom>
              <a:avLst/>
              <a:gdLst/>
              <a:ahLst/>
              <a:cxnLst/>
              <a:rect r="r" b="b" t="t" l="l"/>
              <a:pathLst>
                <a:path h="1828269" w="1399264">
                  <a:moveTo>
                    <a:pt x="0" y="0"/>
                  </a:moveTo>
                  <a:lnTo>
                    <a:pt x="1399264" y="0"/>
                  </a:lnTo>
                  <a:lnTo>
                    <a:pt x="1399264" y="1828269"/>
                  </a:lnTo>
                  <a:lnTo>
                    <a:pt x="0" y="1828269"/>
                  </a:lnTo>
                  <a:close/>
                </a:path>
              </a:pathLst>
            </a:custGeom>
            <a:solidFill>
              <a:srgbClr val="C6E47C"/>
            </a:solidFill>
          </p:spPr>
        </p:sp>
        <p:sp>
          <p:nvSpPr>
            <p:cNvPr name="TextBox 10" id="10"/>
            <p:cNvSpPr txBox="true"/>
            <p:nvPr/>
          </p:nvSpPr>
          <p:spPr>
            <a:xfrm>
              <a:off x="0" y="38100"/>
              <a:ext cx="1399264" cy="1790169"/>
            </a:xfrm>
            <a:prstGeom prst="rect">
              <a:avLst/>
            </a:prstGeom>
          </p:spPr>
          <p:txBody>
            <a:bodyPr anchor="t" rtlCol="false" tIns="50800" lIns="50800" bIns="50800" rIns="50800"/>
            <a:lstStyle/>
            <a:p>
              <a:pPr marL="474979" indent="-237490" lvl="1">
                <a:lnSpc>
                  <a:spcPts val="2243"/>
                </a:lnSpc>
                <a:buFont typeface="Arial"/>
                <a:buChar char="•"/>
              </a:pPr>
              <a:r>
                <a:rPr lang="en-US" sz="2199" spc="-85">
                  <a:solidFill>
                    <a:srgbClr val="000000"/>
                  </a:solidFill>
                  <a:latin typeface="Open Sans"/>
                </a:rPr>
                <a:t>Assembly Member Aguiar-Curry</a:t>
              </a:r>
            </a:p>
            <a:p>
              <a:pPr marL="474979" indent="-237490" lvl="1">
                <a:lnSpc>
                  <a:spcPts val="2243"/>
                </a:lnSpc>
                <a:buFont typeface="Arial"/>
                <a:buChar char="•"/>
              </a:pPr>
              <a:r>
                <a:rPr lang="en-US" sz="2199" spc="-85">
                  <a:solidFill>
                    <a:srgbClr val="000000"/>
                  </a:solidFill>
                  <a:latin typeface="Open Sans"/>
                </a:rPr>
                <a:t>City of Elk Grove</a:t>
              </a:r>
            </a:p>
            <a:p>
              <a:pPr marL="474979" indent="-237490" lvl="1">
                <a:lnSpc>
                  <a:spcPts val="2243"/>
                </a:lnSpc>
                <a:buFont typeface="Arial"/>
                <a:buChar char="•"/>
              </a:pPr>
              <a:r>
                <a:rPr lang="en-US" sz="2199" spc="-85">
                  <a:solidFill>
                    <a:srgbClr val="000000"/>
                  </a:solidFill>
                  <a:latin typeface="Open Sans"/>
                </a:rPr>
                <a:t>City of Rancho Cordova</a:t>
              </a:r>
            </a:p>
            <a:p>
              <a:pPr marL="474979" indent="-237490" lvl="1">
                <a:lnSpc>
                  <a:spcPts val="2243"/>
                </a:lnSpc>
                <a:buFont typeface="Arial"/>
                <a:buChar char="•"/>
              </a:pPr>
              <a:r>
                <a:rPr lang="en-US" sz="2199" spc="-85">
                  <a:solidFill>
                    <a:srgbClr val="000000"/>
                  </a:solidFill>
                  <a:latin typeface="Open Sans"/>
                </a:rPr>
                <a:t>City of Sacramento (Councilmember Mai Vang)</a:t>
              </a:r>
            </a:p>
            <a:p>
              <a:pPr marL="474979" indent="-237490" lvl="1">
                <a:lnSpc>
                  <a:spcPts val="2243"/>
                </a:lnSpc>
                <a:buFont typeface="Arial"/>
                <a:buChar char="•"/>
              </a:pPr>
              <a:r>
                <a:rPr lang="en-US" sz="2199" spc="-85">
                  <a:solidFill>
                    <a:srgbClr val="000000"/>
                  </a:solidFill>
                  <a:latin typeface="Open Sans"/>
                </a:rPr>
                <a:t>City of Sacramento (Office of Mayor Steinberg)</a:t>
              </a:r>
            </a:p>
            <a:p>
              <a:pPr marL="474979" indent="-237490" lvl="1">
                <a:lnSpc>
                  <a:spcPts val="2243"/>
                </a:lnSpc>
                <a:buFont typeface="Arial"/>
                <a:buChar char="•"/>
              </a:pPr>
              <a:r>
                <a:rPr lang="en-US" sz="2199" spc="-85">
                  <a:solidFill>
                    <a:srgbClr val="000000"/>
                  </a:solidFill>
                  <a:latin typeface="Open Sans"/>
                </a:rPr>
                <a:t>City of Sacramento (Office of the City Manager)</a:t>
              </a:r>
            </a:p>
            <a:p>
              <a:pPr marL="474979" indent="-237490" lvl="1">
                <a:lnSpc>
                  <a:spcPts val="2243"/>
                </a:lnSpc>
                <a:buFont typeface="Arial"/>
                <a:buChar char="•"/>
              </a:pPr>
              <a:r>
                <a:rPr lang="en-US" sz="2199" spc="-85">
                  <a:solidFill>
                    <a:srgbClr val="000000"/>
                  </a:solidFill>
                  <a:latin typeface="Open Sans"/>
                </a:rPr>
                <a:t>City of West Sacramento</a:t>
              </a:r>
            </a:p>
            <a:p>
              <a:pPr marL="474979" indent="-237490" lvl="1">
                <a:lnSpc>
                  <a:spcPts val="2243"/>
                </a:lnSpc>
                <a:buFont typeface="Arial"/>
                <a:buChar char="•"/>
              </a:pPr>
              <a:r>
                <a:rPr lang="en-US" sz="2199" spc="-85">
                  <a:solidFill>
                    <a:srgbClr val="000000"/>
                  </a:solidFill>
                  <a:latin typeface="Open Sans"/>
                </a:rPr>
                <a:t>City of Woodland</a:t>
              </a:r>
            </a:p>
            <a:p>
              <a:pPr marL="474979" indent="-237490" lvl="1">
                <a:lnSpc>
                  <a:spcPts val="2243"/>
                </a:lnSpc>
                <a:buFont typeface="Arial"/>
                <a:buChar char="•"/>
              </a:pPr>
              <a:r>
                <a:rPr lang="en-US" sz="2199" spc="-85">
                  <a:solidFill>
                    <a:srgbClr val="000000"/>
                  </a:solidFill>
                  <a:latin typeface="Open Sans"/>
                </a:rPr>
                <a:t>Sacramento County</a:t>
              </a:r>
            </a:p>
            <a:p>
              <a:pPr marL="474979" indent="-237490" lvl="1">
                <a:lnSpc>
                  <a:spcPts val="2243"/>
                </a:lnSpc>
                <a:buFont typeface="Arial"/>
                <a:buChar char="•"/>
              </a:pPr>
              <a:r>
                <a:rPr lang="en-US" sz="2199" spc="-85">
                  <a:solidFill>
                    <a:srgbClr val="000000"/>
                  </a:solidFill>
                  <a:latin typeface="Open Sans"/>
                </a:rPr>
                <a:t>Yolo County</a:t>
              </a:r>
            </a:p>
            <a:p>
              <a:pPr marL="474979" indent="-237490" lvl="1">
                <a:lnSpc>
                  <a:spcPts val="2243"/>
                </a:lnSpc>
                <a:buFont typeface="Arial"/>
                <a:buChar char="•"/>
              </a:pPr>
              <a:r>
                <a:rPr lang="en-US" sz="2199" spc="-85">
                  <a:solidFill>
                    <a:srgbClr val="000000"/>
                  </a:solidFill>
                  <a:latin typeface="Open Sans"/>
                </a:rPr>
                <a:t>County of Yolo, Department of Community Services</a:t>
              </a:r>
            </a:p>
            <a:p>
              <a:pPr marL="474979" indent="-237490" lvl="1">
                <a:lnSpc>
                  <a:spcPts val="2243"/>
                </a:lnSpc>
                <a:buFont typeface="Arial"/>
                <a:buChar char="•"/>
              </a:pPr>
              <a:r>
                <a:rPr lang="en-US" sz="2199" spc="-85">
                  <a:solidFill>
                    <a:srgbClr val="000000"/>
                  </a:solidFill>
                  <a:latin typeface="Open Sans"/>
                </a:rPr>
                <a:t>County of Yolo, Workforce Innovation Board</a:t>
              </a:r>
            </a:p>
            <a:p>
              <a:pPr marL="474979" indent="-237490" lvl="1">
                <a:lnSpc>
                  <a:spcPts val="2243"/>
                </a:lnSpc>
                <a:buFont typeface="Arial"/>
                <a:buChar char="•"/>
              </a:pPr>
              <a:r>
                <a:rPr lang="en-US" sz="2199" spc="-85">
                  <a:solidFill>
                    <a:srgbClr val="000000"/>
                  </a:solidFill>
                  <a:latin typeface="Open Sans"/>
                </a:rPr>
                <a:t>Institute for Local Government</a:t>
              </a:r>
            </a:p>
            <a:p>
              <a:pPr marL="474979" indent="-237490" lvl="1">
                <a:lnSpc>
                  <a:spcPts val="2243"/>
                </a:lnSpc>
                <a:buFont typeface="Arial"/>
                <a:buChar char="•"/>
              </a:pPr>
              <a:r>
                <a:rPr lang="en-US" sz="2199" spc="-85">
                  <a:solidFill>
                    <a:srgbClr val="000000"/>
                  </a:solidFill>
                  <a:latin typeface="Open Sans"/>
                </a:rPr>
                <a:t>Sacramento Area Council of Governments</a:t>
              </a:r>
            </a:p>
          </p:txBody>
        </p:sp>
      </p:grpSp>
      <p:grpSp>
        <p:nvGrpSpPr>
          <p:cNvPr name="Group 11" id="11"/>
          <p:cNvGrpSpPr/>
          <p:nvPr/>
        </p:nvGrpSpPr>
        <p:grpSpPr>
          <a:xfrm rot="0">
            <a:off x="12230193" y="1099406"/>
            <a:ext cx="5715791" cy="1049216"/>
            <a:chOff x="0" y="0"/>
            <a:chExt cx="1399264" cy="256855"/>
          </a:xfrm>
        </p:grpSpPr>
        <p:sp>
          <p:nvSpPr>
            <p:cNvPr name="Freeform 12" id="12"/>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F4C01E"/>
            </a:solidFill>
          </p:spPr>
        </p:sp>
        <p:sp>
          <p:nvSpPr>
            <p:cNvPr name="TextBox 13" id="13"/>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Economic Development</a:t>
              </a:r>
            </a:p>
          </p:txBody>
        </p:sp>
      </p:grpSp>
      <p:grpSp>
        <p:nvGrpSpPr>
          <p:cNvPr name="Group 14" id="14"/>
          <p:cNvGrpSpPr/>
          <p:nvPr/>
        </p:nvGrpSpPr>
        <p:grpSpPr>
          <a:xfrm rot="0">
            <a:off x="12230193" y="2148622"/>
            <a:ext cx="5715791" cy="3147139"/>
            <a:chOff x="0" y="0"/>
            <a:chExt cx="1399264" cy="770441"/>
          </a:xfrm>
        </p:grpSpPr>
        <p:sp>
          <p:nvSpPr>
            <p:cNvPr name="Freeform 15" id="15"/>
            <p:cNvSpPr/>
            <p:nvPr/>
          </p:nvSpPr>
          <p:spPr>
            <a:xfrm flipH="false" flipV="false" rot="0">
              <a:off x="0" y="0"/>
              <a:ext cx="1399264" cy="770441"/>
            </a:xfrm>
            <a:custGeom>
              <a:avLst/>
              <a:gdLst/>
              <a:ahLst/>
              <a:cxnLst/>
              <a:rect r="r" b="b" t="t" l="l"/>
              <a:pathLst>
                <a:path h="770441" w="1399264">
                  <a:moveTo>
                    <a:pt x="0" y="0"/>
                  </a:moveTo>
                  <a:lnTo>
                    <a:pt x="1399264" y="0"/>
                  </a:lnTo>
                  <a:lnTo>
                    <a:pt x="1399264" y="770441"/>
                  </a:lnTo>
                  <a:lnTo>
                    <a:pt x="0" y="770441"/>
                  </a:lnTo>
                  <a:close/>
                </a:path>
              </a:pathLst>
            </a:custGeom>
            <a:solidFill>
              <a:srgbClr val="FAE67E"/>
            </a:solidFill>
          </p:spPr>
        </p:sp>
        <p:sp>
          <p:nvSpPr>
            <p:cNvPr name="TextBox 16" id="16"/>
            <p:cNvSpPr txBox="true"/>
            <p:nvPr/>
          </p:nvSpPr>
          <p:spPr>
            <a:xfrm>
              <a:off x="0" y="38100"/>
              <a:ext cx="1399264" cy="732341"/>
            </a:xfrm>
            <a:prstGeom prst="rect">
              <a:avLst/>
            </a:prstGeom>
          </p:spPr>
          <p:txBody>
            <a:bodyPr anchor="t" rtlCol="false" tIns="54653" lIns="54653" bIns="54653" rIns="54653"/>
            <a:lstStyle/>
            <a:p>
              <a:pPr marL="474983" indent="-237491" lvl="1">
                <a:lnSpc>
                  <a:spcPts val="2244"/>
                </a:lnSpc>
                <a:buFont typeface="Arial"/>
                <a:buChar char="•"/>
              </a:pPr>
              <a:r>
                <a:rPr lang="en-US" sz="2200" spc="-85">
                  <a:solidFill>
                    <a:srgbClr val="000000"/>
                  </a:solidFill>
                  <a:latin typeface="Open Sans"/>
                </a:rPr>
                <a:t>California Forward</a:t>
              </a:r>
            </a:p>
            <a:p>
              <a:pPr marL="474983" indent="-237491" lvl="1">
                <a:lnSpc>
                  <a:spcPts val="2244"/>
                </a:lnSpc>
                <a:buFont typeface="Arial"/>
                <a:buChar char="•"/>
              </a:pPr>
              <a:r>
                <a:rPr lang="en-US" sz="2200" spc="-85">
                  <a:solidFill>
                    <a:srgbClr val="000000"/>
                  </a:solidFill>
                  <a:latin typeface="Open Sans"/>
                </a:rPr>
                <a:t>Carlsen Center for Innovation &amp; Entrepreneurship</a:t>
              </a:r>
            </a:p>
            <a:p>
              <a:pPr marL="474983" indent="-237491" lvl="1">
                <a:lnSpc>
                  <a:spcPts val="2244"/>
                </a:lnSpc>
                <a:buFont typeface="Arial"/>
                <a:buChar char="•"/>
              </a:pPr>
              <a:r>
                <a:rPr lang="en-US" sz="2200" spc="-85">
                  <a:solidFill>
                    <a:srgbClr val="000000"/>
                  </a:solidFill>
                  <a:latin typeface="Open Sans"/>
                </a:rPr>
                <a:t>Community Strong Strategies</a:t>
              </a:r>
            </a:p>
            <a:p>
              <a:pPr marL="474983" indent="-237491" lvl="1">
                <a:lnSpc>
                  <a:spcPts val="2244"/>
                </a:lnSpc>
                <a:buFont typeface="Arial"/>
                <a:buChar char="•"/>
              </a:pPr>
              <a:r>
                <a:rPr lang="en-US" sz="2200" spc="-85">
                  <a:solidFill>
                    <a:srgbClr val="000000"/>
                  </a:solidFill>
                  <a:latin typeface="Open Sans"/>
                </a:rPr>
                <a:t>Greater Sacramento Economic Council</a:t>
              </a:r>
            </a:p>
          </p:txBody>
        </p:sp>
      </p:grpSp>
      <p:grpSp>
        <p:nvGrpSpPr>
          <p:cNvPr name="Group 17" id="17"/>
          <p:cNvGrpSpPr/>
          <p:nvPr/>
        </p:nvGrpSpPr>
        <p:grpSpPr>
          <a:xfrm rot="0">
            <a:off x="6286407" y="1099406"/>
            <a:ext cx="5715791" cy="1007233"/>
            <a:chOff x="0" y="0"/>
            <a:chExt cx="1399264" cy="246577"/>
          </a:xfrm>
        </p:grpSpPr>
        <p:sp>
          <p:nvSpPr>
            <p:cNvPr name="Freeform 18" id="18"/>
            <p:cNvSpPr/>
            <p:nvPr/>
          </p:nvSpPr>
          <p:spPr>
            <a:xfrm flipH="false" flipV="false" rot="0">
              <a:off x="0" y="0"/>
              <a:ext cx="1399264" cy="246577"/>
            </a:xfrm>
            <a:custGeom>
              <a:avLst/>
              <a:gdLst/>
              <a:ahLst/>
              <a:cxnLst/>
              <a:rect r="r" b="b" t="t" l="l"/>
              <a:pathLst>
                <a:path h="246577" w="1399264">
                  <a:moveTo>
                    <a:pt x="0" y="0"/>
                  </a:moveTo>
                  <a:lnTo>
                    <a:pt x="1399264" y="0"/>
                  </a:lnTo>
                  <a:lnTo>
                    <a:pt x="1399264" y="246577"/>
                  </a:lnTo>
                  <a:lnTo>
                    <a:pt x="0" y="246577"/>
                  </a:lnTo>
                  <a:close/>
                </a:path>
              </a:pathLst>
            </a:custGeom>
            <a:solidFill>
              <a:srgbClr val="004AAD"/>
            </a:solidFill>
          </p:spPr>
        </p:sp>
        <p:sp>
          <p:nvSpPr>
            <p:cNvPr name="TextBox 19" id="19"/>
            <p:cNvSpPr txBox="true"/>
            <p:nvPr/>
          </p:nvSpPr>
          <p:spPr>
            <a:xfrm>
              <a:off x="0" y="38100"/>
              <a:ext cx="1399264" cy="208477"/>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Labor</a:t>
              </a:r>
            </a:p>
          </p:txBody>
        </p:sp>
      </p:grpSp>
      <p:grpSp>
        <p:nvGrpSpPr>
          <p:cNvPr name="Group 20" id="20"/>
          <p:cNvGrpSpPr/>
          <p:nvPr/>
        </p:nvGrpSpPr>
        <p:grpSpPr>
          <a:xfrm rot="0">
            <a:off x="6286407" y="2116583"/>
            <a:ext cx="5715791" cy="3179178"/>
            <a:chOff x="0" y="0"/>
            <a:chExt cx="1399264" cy="778284"/>
          </a:xfrm>
        </p:grpSpPr>
        <p:sp>
          <p:nvSpPr>
            <p:cNvPr name="Freeform 21" id="21"/>
            <p:cNvSpPr/>
            <p:nvPr/>
          </p:nvSpPr>
          <p:spPr>
            <a:xfrm flipH="false" flipV="false" rot="0">
              <a:off x="0" y="0"/>
              <a:ext cx="1399264" cy="778284"/>
            </a:xfrm>
            <a:custGeom>
              <a:avLst/>
              <a:gdLst/>
              <a:ahLst/>
              <a:cxnLst/>
              <a:rect r="r" b="b" t="t" l="l"/>
              <a:pathLst>
                <a:path h="778284" w="1399264">
                  <a:moveTo>
                    <a:pt x="0" y="0"/>
                  </a:moveTo>
                  <a:lnTo>
                    <a:pt x="1399264" y="0"/>
                  </a:lnTo>
                  <a:lnTo>
                    <a:pt x="1399264" y="778284"/>
                  </a:lnTo>
                  <a:lnTo>
                    <a:pt x="0" y="778284"/>
                  </a:lnTo>
                  <a:close/>
                </a:path>
              </a:pathLst>
            </a:custGeom>
            <a:solidFill>
              <a:srgbClr val="96C4E1"/>
            </a:solidFill>
          </p:spPr>
        </p:sp>
        <p:sp>
          <p:nvSpPr>
            <p:cNvPr name="TextBox 22" id="22"/>
            <p:cNvSpPr txBox="true"/>
            <p:nvPr/>
          </p:nvSpPr>
          <p:spPr>
            <a:xfrm>
              <a:off x="0" y="38100"/>
              <a:ext cx="1399264" cy="740184"/>
            </a:xfrm>
            <a:prstGeom prst="rect">
              <a:avLst/>
            </a:prstGeom>
          </p:spPr>
          <p:txBody>
            <a:bodyPr anchor="t" rtlCol="false" tIns="54653" lIns="54653" bIns="54653" rIns="54653"/>
            <a:lstStyle/>
            <a:p>
              <a:pPr marL="474979" indent="-237490" lvl="1">
                <a:lnSpc>
                  <a:spcPts val="2243"/>
                </a:lnSpc>
                <a:buFont typeface="Arial"/>
                <a:buChar char="•"/>
              </a:pPr>
              <a:r>
                <a:rPr lang="en-US" sz="2199" spc="-85">
                  <a:solidFill>
                    <a:srgbClr val="000000"/>
                  </a:solidFill>
                  <a:latin typeface="Open Sans"/>
                </a:rPr>
                <a:t>Associated Builders and Contractors, Northern California Chapter</a:t>
              </a:r>
            </a:p>
            <a:p>
              <a:pPr marL="474979" indent="-237490" lvl="1">
                <a:lnSpc>
                  <a:spcPts val="2243"/>
                </a:lnSpc>
                <a:buFont typeface="Arial"/>
                <a:buChar char="•"/>
              </a:pPr>
              <a:r>
                <a:rPr lang="en-US" sz="2199" spc="-85">
                  <a:solidFill>
                    <a:srgbClr val="000000"/>
                  </a:solidFill>
                  <a:latin typeface="Open Sans"/>
                </a:rPr>
                <a:t>Center for Workers' Rights</a:t>
              </a:r>
            </a:p>
            <a:p>
              <a:pPr marL="474979" indent="-237490" lvl="1">
                <a:lnSpc>
                  <a:spcPts val="2243"/>
                </a:lnSpc>
                <a:buFont typeface="Arial"/>
                <a:buChar char="•"/>
              </a:pPr>
              <a:r>
                <a:rPr lang="en-US" sz="2199" spc="-85">
                  <a:solidFill>
                    <a:srgbClr val="000000"/>
                  </a:solidFill>
                  <a:latin typeface="Open Sans"/>
                </a:rPr>
                <a:t>International Brotherhood of Electrical Workers, Local 340</a:t>
              </a:r>
            </a:p>
            <a:p>
              <a:pPr marL="474979" indent="-237490" lvl="1">
                <a:lnSpc>
                  <a:spcPts val="2243"/>
                </a:lnSpc>
                <a:buFont typeface="Arial"/>
                <a:buChar char="•"/>
              </a:pPr>
              <a:r>
                <a:rPr lang="en-US" sz="2199" spc="-85">
                  <a:solidFill>
                    <a:srgbClr val="000000"/>
                  </a:solidFill>
                  <a:latin typeface="Open Sans"/>
                </a:rPr>
                <a:t>Sacramento Central Labor Council AFL-CIO</a:t>
              </a:r>
            </a:p>
            <a:p>
              <a:pPr marL="474979" indent="-237490" lvl="1">
                <a:lnSpc>
                  <a:spcPts val="2243"/>
                </a:lnSpc>
                <a:buFont typeface="Arial"/>
                <a:buChar char="•"/>
              </a:pPr>
              <a:r>
                <a:rPr lang="en-US" sz="2199" spc="-85">
                  <a:solidFill>
                    <a:srgbClr val="000000"/>
                  </a:solidFill>
                  <a:latin typeface="Open Sans"/>
                </a:rPr>
                <a:t>Ironworkers Apprenticeship</a:t>
              </a:r>
            </a:p>
            <a:p>
              <a:pPr>
                <a:lnSpc>
                  <a:spcPts val="2142"/>
                </a:lnSpc>
              </a:pPr>
            </a:p>
          </p:txBody>
        </p:sp>
      </p:grpSp>
      <p:grpSp>
        <p:nvGrpSpPr>
          <p:cNvPr name="Group 23" id="23"/>
          <p:cNvGrpSpPr/>
          <p:nvPr/>
        </p:nvGrpSpPr>
        <p:grpSpPr>
          <a:xfrm rot="0">
            <a:off x="12230193" y="5295761"/>
            <a:ext cx="5715791" cy="1049216"/>
            <a:chOff x="0" y="0"/>
            <a:chExt cx="1399264" cy="256855"/>
          </a:xfrm>
        </p:grpSpPr>
        <p:sp>
          <p:nvSpPr>
            <p:cNvPr name="Freeform 24" id="24"/>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3F3F3F"/>
            </a:solidFill>
          </p:spPr>
        </p:sp>
        <p:sp>
          <p:nvSpPr>
            <p:cNvPr name="TextBox 25" id="25"/>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Community Members</a:t>
              </a:r>
            </a:p>
          </p:txBody>
        </p:sp>
      </p:grpSp>
      <p:grpSp>
        <p:nvGrpSpPr>
          <p:cNvPr name="Group 26" id="26"/>
          <p:cNvGrpSpPr/>
          <p:nvPr/>
        </p:nvGrpSpPr>
        <p:grpSpPr>
          <a:xfrm rot="0">
            <a:off x="12230193" y="6344977"/>
            <a:ext cx="5715791" cy="3229876"/>
            <a:chOff x="0" y="0"/>
            <a:chExt cx="1399264" cy="790695"/>
          </a:xfrm>
        </p:grpSpPr>
        <p:sp>
          <p:nvSpPr>
            <p:cNvPr name="Freeform 27" id="27"/>
            <p:cNvSpPr/>
            <p:nvPr/>
          </p:nvSpPr>
          <p:spPr>
            <a:xfrm flipH="false" flipV="false" rot="0">
              <a:off x="0" y="0"/>
              <a:ext cx="1399264" cy="790695"/>
            </a:xfrm>
            <a:custGeom>
              <a:avLst/>
              <a:gdLst/>
              <a:ahLst/>
              <a:cxnLst/>
              <a:rect r="r" b="b" t="t" l="l"/>
              <a:pathLst>
                <a:path h="790695" w="1399264">
                  <a:moveTo>
                    <a:pt x="0" y="0"/>
                  </a:moveTo>
                  <a:lnTo>
                    <a:pt x="1399264" y="0"/>
                  </a:lnTo>
                  <a:lnTo>
                    <a:pt x="1399264" y="790695"/>
                  </a:lnTo>
                  <a:lnTo>
                    <a:pt x="0" y="790695"/>
                  </a:lnTo>
                  <a:close/>
                </a:path>
              </a:pathLst>
            </a:custGeom>
            <a:solidFill>
              <a:srgbClr val="B5E6E0"/>
            </a:solidFill>
          </p:spPr>
        </p:sp>
        <p:sp>
          <p:nvSpPr>
            <p:cNvPr name="TextBox 28" id="28"/>
            <p:cNvSpPr txBox="true"/>
            <p:nvPr/>
          </p:nvSpPr>
          <p:spPr>
            <a:xfrm>
              <a:off x="0" y="38100"/>
              <a:ext cx="1399264" cy="752595"/>
            </a:xfrm>
            <a:prstGeom prst="rect">
              <a:avLst/>
            </a:prstGeom>
          </p:spPr>
          <p:txBody>
            <a:bodyPr anchor="t" rtlCol="false" tIns="54653" lIns="54653" bIns="54653" rIns="54653"/>
            <a:lstStyle/>
            <a:p>
              <a:pPr marL="474983" indent="-237491" lvl="1">
                <a:lnSpc>
                  <a:spcPts val="2244"/>
                </a:lnSpc>
                <a:buFont typeface="Arial"/>
                <a:buChar char="•"/>
              </a:pPr>
              <a:r>
                <a:rPr lang="en-US" sz="2200" spc="-85">
                  <a:solidFill>
                    <a:srgbClr val="000000"/>
                  </a:solidFill>
                  <a:latin typeface="Open Sans"/>
                </a:rPr>
                <a:t>Tiffany Wilson</a:t>
              </a:r>
            </a:p>
          </p:txBody>
        </p:sp>
      </p:grpSp>
      <p:grpSp>
        <p:nvGrpSpPr>
          <p:cNvPr name="Group 29" id="29"/>
          <p:cNvGrpSpPr/>
          <p:nvPr/>
        </p:nvGrpSpPr>
        <p:grpSpPr>
          <a:xfrm rot="0">
            <a:off x="342016" y="9574852"/>
            <a:ext cx="17603968" cy="712148"/>
            <a:chOff x="0" y="0"/>
            <a:chExt cx="4636436" cy="187562"/>
          </a:xfrm>
        </p:grpSpPr>
        <p:sp>
          <p:nvSpPr>
            <p:cNvPr name="Freeform 30" id="30"/>
            <p:cNvSpPr/>
            <p:nvPr/>
          </p:nvSpPr>
          <p:spPr>
            <a:xfrm flipH="false" flipV="false" rot="0">
              <a:off x="0" y="0"/>
              <a:ext cx="4636436" cy="187562"/>
            </a:xfrm>
            <a:custGeom>
              <a:avLst/>
              <a:gdLst/>
              <a:ahLst/>
              <a:cxnLst/>
              <a:rect r="r" b="b" t="t" l="l"/>
              <a:pathLst>
                <a:path h="187562" w="4636436">
                  <a:moveTo>
                    <a:pt x="0" y="0"/>
                  </a:moveTo>
                  <a:lnTo>
                    <a:pt x="4636436" y="0"/>
                  </a:lnTo>
                  <a:lnTo>
                    <a:pt x="4636436" y="187562"/>
                  </a:lnTo>
                  <a:lnTo>
                    <a:pt x="0" y="187562"/>
                  </a:lnTo>
                  <a:close/>
                </a:path>
              </a:pathLst>
            </a:custGeom>
            <a:solidFill>
              <a:srgbClr val="D4DAE5"/>
            </a:solidFill>
          </p:spPr>
        </p:sp>
        <p:sp>
          <p:nvSpPr>
            <p:cNvPr name="TextBox 31" id="31"/>
            <p:cNvSpPr txBox="true"/>
            <p:nvPr/>
          </p:nvSpPr>
          <p:spPr>
            <a:xfrm>
              <a:off x="0" y="28575"/>
              <a:ext cx="4636436" cy="158987"/>
            </a:xfrm>
            <a:prstGeom prst="rect">
              <a:avLst/>
            </a:prstGeom>
          </p:spPr>
          <p:txBody>
            <a:bodyPr anchor="ctr" rtlCol="false" tIns="50800" lIns="50800" bIns="50800" rIns="50800"/>
            <a:lstStyle/>
            <a:p>
              <a:pPr algn="ctr">
                <a:lnSpc>
                  <a:spcPts val="1938"/>
                </a:lnSpc>
              </a:pPr>
              <a:r>
                <a:rPr lang="en-US" sz="1900" spc="-74">
                  <a:solidFill>
                    <a:srgbClr val="000000"/>
                  </a:solidFill>
                  <a:latin typeface="Open Sans Bold"/>
                </a:rPr>
                <a:t>This is a list of CERF Collaborative Members who live in, provide services to, or represent community groups within Sacramento and Yolo Counties. </a:t>
              </a:r>
            </a:p>
          </p:txBody>
        </p:sp>
      </p:grpSp>
      <p:grpSp>
        <p:nvGrpSpPr>
          <p:cNvPr name="Group 32" id="32"/>
          <p:cNvGrpSpPr/>
          <p:nvPr/>
        </p:nvGrpSpPr>
        <p:grpSpPr>
          <a:xfrm rot="0">
            <a:off x="6286407" y="5300070"/>
            <a:ext cx="5715791" cy="1049216"/>
            <a:chOff x="0" y="0"/>
            <a:chExt cx="1399264" cy="256855"/>
          </a:xfrm>
        </p:grpSpPr>
        <p:sp>
          <p:nvSpPr>
            <p:cNvPr name="Freeform 33" id="33"/>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FF914D"/>
            </a:solidFill>
          </p:spPr>
        </p:sp>
        <p:sp>
          <p:nvSpPr>
            <p:cNvPr name="TextBox 34" id="34"/>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Education</a:t>
              </a:r>
            </a:p>
          </p:txBody>
        </p:sp>
      </p:grpSp>
      <p:grpSp>
        <p:nvGrpSpPr>
          <p:cNvPr name="Group 35" id="35"/>
          <p:cNvGrpSpPr/>
          <p:nvPr/>
        </p:nvGrpSpPr>
        <p:grpSpPr>
          <a:xfrm rot="0">
            <a:off x="6286407" y="6349286"/>
            <a:ext cx="5715791" cy="3225566"/>
            <a:chOff x="0" y="0"/>
            <a:chExt cx="1399264" cy="789640"/>
          </a:xfrm>
        </p:grpSpPr>
        <p:sp>
          <p:nvSpPr>
            <p:cNvPr name="Freeform 36" id="36"/>
            <p:cNvSpPr/>
            <p:nvPr/>
          </p:nvSpPr>
          <p:spPr>
            <a:xfrm flipH="false" flipV="false" rot="0">
              <a:off x="0" y="0"/>
              <a:ext cx="1399264" cy="789640"/>
            </a:xfrm>
            <a:custGeom>
              <a:avLst/>
              <a:gdLst/>
              <a:ahLst/>
              <a:cxnLst/>
              <a:rect r="r" b="b" t="t" l="l"/>
              <a:pathLst>
                <a:path h="789640" w="1399264">
                  <a:moveTo>
                    <a:pt x="0" y="0"/>
                  </a:moveTo>
                  <a:lnTo>
                    <a:pt x="1399264" y="0"/>
                  </a:lnTo>
                  <a:lnTo>
                    <a:pt x="1399264" y="789640"/>
                  </a:lnTo>
                  <a:lnTo>
                    <a:pt x="0" y="789640"/>
                  </a:lnTo>
                  <a:close/>
                </a:path>
              </a:pathLst>
            </a:custGeom>
            <a:solidFill>
              <a:srgbClr val="EDD295"/>
            </a:solidFill>
          </p:spPr>
        </p:sp>
        <p:sp>
          <p:nvSpPr>
            <p:cNvPr name="TextBox 37" id="37"/>
            <p:cNvSpPr txBox="true"/>
            <p:nvPr/>
          </p:nvSpPr>
          <p:spPr>
            <a:xfrm>
              <a:off x="0" y="38100"/>
              <a:ext cx="1399264" cy="751540"/>
            </a:xfrm>
            <a:prstGeom prst="rect">
              <a:avLst/>
            </a:prstGeom>
          </p:spPr>
          <p:txBody>
            <a:bodyPr anchor="t" rtlCol="false" tIns="54653" lIns="54653" bIns="54653" rIns="54653"/>
            <a:lstStyle/>
            <a:p>
              <a:pPr marL="474983" indent="-237491" lvl="1">
                <a:lnSpc>
                  <a:spcPts val="2244"/>
                </a:lnSpc>
                <a:buFont typeface="Arial"/>
                <a:buChar char="•"/>
              </a:pPr>
              <a:r>
                <a:rPr lang="en-US" sz="2200" spc="-85">
                  <a:solidFill>
                    <a:srgbClr val="000000"/>
                  </a:solidFill>
                  <a:latin typeface="Open Sans"/>
                </a:rPr>
                <a:t>California State University, Sacramento</a:t>
              </a:r>
            </a:p>
            <a:p>
              <a:pPr marL="474983" indent="-237491" lvl="1">
                <a:lnSpc>
                  <a:spcPts val="2244"/>
                </a:lnSpc>
                <a:buFont typeface="Arial"/>
                <a:buChar char="•"/>
              </a:pPr>
              <a:r>
                <a:rPr lang="en-US" sz="2200" spc="-85">
                  <a:solidFill>
                    <a:srgbClr val="000000"/>
                  </a:solidFill>
                  <a:latin typeface="Open Sans"/>
                </a:rPr>
                <a:t>County of Yolo, Office of Education</a:t>
              </a:r>
            </a:p>
            <a:p>
              <a:pPr marL="474983" indent="-237491" lvl="1">
                <a:lnSpc>
                  <a:spcPts val="2244"/>
                </a:lnSpc>
                <a:buFont typeface="Arial"/>
                <a:buChar char="•"/>
              </a:pPr>
              <a:r>
                <a:rPr lang="en-US" sz="2200" spc="-85">
                  <a:solidFill>
                    <a:srgbClr val="000000"/>
                  </a:solidFill>
                  <a:latin typeface="Open Sans"/>
                </a:rPr>
                <a:t>Los Rios Community College District</a:t>
              </a:r>
            </a:p>
            <a:p>
              <a:pPr marL="474983" indent="-237491" lvl="1">
                <a:lnSpc>
                  <a:spcPts val="2244"/>
                </a:lnSpc>
                <a:buFont typeface="Arial"/>
                <a:buChar char="•"/>
              </a:pPr>
              <a:r>
                <a:rPr lang="en-US" sz="2200" spc="-85">
                  <a:solidFill>
                    <a:srgbClr val="000000"/>
                  </a:solidFill>
                  <a:latin typeface="Open Sans"/>
                </a:rPr>
                <a:t>Roseville Adult School</a:t>
              </a:r>
            </a:p>
            <a:p>
              <a:pPr marL="474983" indent="-237491" lvl="1">
                <a:lnSpc>
                  <a:spcPts val="2244"/>
                </a:lnSpc>
                <a:buFont typeface="Arial"/>
                <a:buChar char="•"/>
              </a:pPr>
              <a:r>
                <a:rPr lang="en-US" sz="2200" spc="-85">
                  <a:solidFill>
                    <a:srgbClr val="000000"/>
                  </a:solidFill>
                  <a:latin typeface="Open Sans"/>
                </a:rPr>
                <a:t>University of California, Davis</a:t>
              </a:r>
            </a:p>
            <a:p>
              <a:pPr marL="474983" indent="-237491" lvl="1">
                <a:lnSpc>
                  <a:spcPts val="2244"/>
                </a:lnSpc>
                <a:buFont typeface="Arial"/>
                <a:buChar char="•"/>
              </a:pPr>
              <a:r>
                <a:rPr lang="en-US" sz="2200" spc="-85">
                  <a:solidFill>
                    <a:srgbClr val="000000"/>
                  </a:solidFill>
                  <a:latin typeface="Open Sans"/>
                </a:rPr>
                <a:t>Inspirame</a:t>
              </a:r>
            </a:p>
            <a:p>
              <a:pPr marL="474983" indent="-237491" lvl="1">
                <a:lnSpc>
                  <a:spcPts val="2244"/>
                </a:lnSpc>
                <a:buFont typeface="Arial"/>
                <a:buChar char="•"/>
              </a:pPr>
              <a:r>
                <a:rPr lang="en-US" sz="2200" spc="-85">
                  <a:solidFill>
                    <a:srgbClr val="000000"/>
                  </a:solidFill>
                  <a:latin typeface="Open Sans"/>
                </a:rPr>
                <a:t>ProjectAttain!</a:t>
              </a:r>
            </a:p>
            <a:p>
              <a:pPr marL="474983" indent="-237491" lvl="1">
                <a:lnSpc>
                  <a:spcPts val="2244"/>
                </a:lnSpc>
                <a:buFont typeface="Arial"/>
                <a:buChar char="•"/>
              </a:pPr>
              <a:r>
                <a:rPr lang="en-US" sz="2200" spc="-85">
                  <a:solidFill>
                    <a:srgbClr val="000000"/>
                  </a:solidFill>
                  <a:latin typeface="Open Sans"/>
                </a:rPr>
                <a:t>University of California, Agriculture and Natural Resources</a:t>
              </a:r>
            </a:p>
            <a:p>
              <a:pPr>
                <a:lnSpc>
                  <a:spcPts val="2244"/>
                </a:lnSpc>
              </a:pPr>
            </a:p>
          </p:txBody>
        </p:sp>
      </p:grpSp>
    </p:spTree>
  </p:cSld>
  <p:clrMapOvr>
    <a:masterClrMapping/>
  </p:clrMapOvr>
</p:sld>
</file>

<file path=ppt/slides/slide2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9525"/>
            <a:ext cx="18288000" cy="941857"/>
            <a:chOff x="0" y="0"/>
            <a:chExt cx="4816593" cy="248061"/>
          </a:xfrm>
        </p:grpSpPr>
        <p:sp>
          <p:nvSpPr>
            <p:cNvPr name="Freeform 3" id="3"/>
            <p:cNvSpPr/>
            <p:nvPr/>
          </p:nvSpPr>
          <p:spPr>
            <a:xfrm flipH="false" flipV="false" rot="0">
              <a:off x="0" y="0"/>
              <a:ext cx="4816592" cy="248061"/>
            </a:xfrm>
            <a:custGeom>
              <a:avLst/>
              <a:gdLst/>
              <a:ahLst/>
              <a:cxnLst/>
              <a:rect r="r" b="b" t="t" l="l"/>
              <a:pathLst>
                <a:path h="248061" w="4816592">
                  <a:moveTo>
                    <a:pt x="0" y="0"/>
                  </a:moveTo>
                  <a:lnTo>
                    <a:pt x="4816592" y="0"/>
                  </a:lnTo>
                  <a:lnTo>
                    <a:pt x="4816592" y="248061"/>
                  </a:lnTo>
                  <a:lnTo>
                    <a:pt x="0" y="248061"/>
                  </a:lnTo>
                  <a:close/>
                </a:path>
              </a:pathLst>
            </a:custGeom>
            <a:solidFill>
              <a:srgbClr val="3494BA"/>
            </a:solidFill>
            <a:ln w="9525" cap="sq">
              <a:solidFill>
                <a:srgbClr val="000000"/>
              </a:solidFill>
              <a:prstDash val="solid"/>
              <a:miter/>
            </a:ln>
          </p:spPr>
        </p:sp>
        <p:sp>
          <p:nvSpPr>
            <p:cNvPr name="TextBox 4" id="4"/>
            <p:cNvSpPr txBox="true"/>
            <p:nvPr/>
          </p:nvSpPr>
          <p:spPr>
            <a:xfrm>
              <a:off x="0" y="57150"/>
              <a:ext cx="4816593" cy="190911"/>
            </a:xfrm>
            <a:prstGeom prst="rect">
              <a:avLst/>
            </a:prstGeom>
          </p:spPr>
          <p:txBody>
            <a:bodyPr anchor="ctr" rtlCol="false" tIns="50800" lIns="50800" bIns="50800" rIns="50800"/>
            <a:lstStyle/>
            <a:p>
              <a:pPr algn="ctr">
                <a:lnSpc>
                  <a:spcPts val="3263"/>
                </a:lnSpc>
              </a:pPr>
              <a:r>
                <a:rPr lang="en-US" sz="3199" spc="-124">
                  <a:solidFill>
                    <a:srgbClr val="000000"/>
                  </a:solidFill>
                  <a:latin typeface="Open Sans Bold"/>
                </a:rPr>
                <a:t>Collaborative Members in the Sacramento/Yolo Subregion - Slides 3/3</a:t>
              </a:r>
            </a:p>
          </p:txBody>
        </p:sp>
      </p:grpSp>
      <p:grpSp>
        <p:nvGrpSpPr>
          <p:cNvPr name="Group 5" id="5"/>
          <p:cNvGrpSpPr/>
          <p:nvPr/>
        </p:nvGrpSpPr>
        <p:grpSpPr>
          <a:xfrm rot="0">
            <a:off x="342016" y="1127378"/>
            <a:ext cx="5715791" cy="1007233"/>
            <a:chOff x="0" y="0"/>
            <a:chExt cx="1399264" cy="246577"/>
          </a:xfrm>
        </p:grpSpPr>
        <p:sp>
          <p:nvSpPr>
            <p:cNvPr name="Freeform 6" id="6"/>
            <p:cNvSpPr/>
            <p:nvPr/>
          </p:nvSpPr>
          <p:spPr>
            <a:xfrm flipH="false" flipV="false" rot="0">
              <a:off x="0" y="0"/>
              <a:ext cx="1399264" cy="246577"/>
            </a:xfrm>
            <a:custGeom>
              <a:avLst/>
              <a:gdLst/>
              <a:ahLst/>
              <a:cxnLst/>
              <a:rect r="r" b="b" t="t" l="l"/>
              <a:pathLst>
                <a:path h="246577" w="1399264">
                  <a:moveTo>
                    <a:pt x="0" y="0"/>
                  </a:moveTo>
                  <a:lnTo>
                    <a:pt x="1399264" y="0"/>
                  </a:lnTo>
                  <a:lnTo>
                    <a:pt x="1399264" y="246577"/>
                  </a:lnTo>
                  <a:lnTo>
                    <a:pt x="0" y="246577"/>
                  </a:lnTo>
                  <a:close/>
                </a:path>
              </a:pathLst>
            </a:custGeom>
            <a:solidFill>
              <a:srgbClr val="76BC21"/>
            </a:solidFill>
          </p:spPr>
        </p:sp>
        <p:sp>
          <p:nvSpPr>
            <p:cNvPr name="TextBox 7" id="7"/>
            <p:cNvSpPr txBox="true"/>
            <p:nvPr/>
          </p:nvSpPr>
          <p:spPr>
            <a:xfrm>
              <a:off x="0" y="47625"/>
              <a:ext cx="1399264" cy="198952"/>
            </a:xfrm>
            <a:prstGeom prst="rect">
              <a:avLst/>
            </a:prstGeom>
          </p:spPr>
          <p:txBody>
            <a:bodyPr anchor="ctr" rtlCol="false" tIns="50800" lIns="50800" bIns="50800" rIns="50800"/>
            <a:lstStyle/>
            <a:p>
              <a:pPr algn="ctr">
                <a:lnSpc>
                  <a:spcPts val="2855"/>
                </a:lnSpc>
              </a:pPr>
              <a:r>
                <a:rPr lang="en-US" sz="2799" spc="-109">
                  <a:solidFill>
                    <a:srgbClr val="FFFFFF"/>
                  </a:solidFill>
                  <a:latin typeface="Open Sans Bold"/>
                </a:rPr>
                <a:t>Philanthropy</a:t>
              </a:r>
            </a:p>
          </p:txBody>
        </p:sp>
      </p:grpSp>
      <p:grpSp>
        <p:nvGrpSpPr>
          <p:cNvPr name="Group 8" id="8"/>
          <p:cNvGrpSpPr/>
          <p:nvPr/>
        </p:nvGrpSpPr>
        <p:grpSpPr>
          <a:xfrm rot="0">
            <a:off x="342016" y="2106639"/>
            <a:ext cx="5715791" cy="3189122"/>
            <a:chOff x="0" y="0"/>
            <a:chExt cx="1399264" cy="780718"/>
          </a:xfrm>
        </p:grpSpPr>
        <p:sp>
          <p:nvSpPr>
            <p:cNvPr name="Freeform 9" id="9"/>
            <p:cNvSpPr/>
            <p:nvPr/>
          </p:nvSpPr>
          <p:spPr>
            <a:xfrm flipH="false" flipV="false" rot="0">
              <a:off x="0" y="0"/>
              <a:ext cx="1399264" cy="780718"/>
            </a:xfrm>
            <a:custGeom>
              <a:avLst/>
              <a:gdLst/>
              <a:ahLst/>
              <a:cxnLst/>
              <a:rect r="r" b="b" t="t" l="l"/>
              <a:pathLst>
                <a:path h="780718" w="1399264">
                  <a:moveTo>
                    <a:pt x="0" y="0"/>
                  </a:moveTo>
                  <a:lnTo>
                    <a:pt x="1399264" y="0"/>
                  </a:lnTo>
                  <a:lnTo>
                    <a:pt x="1399264" y="780718"/>
                  </a:lnTo>
                  <a:lnTo>
                    <a:pt x="0" y="780718"/>
                  </a:lnTo>
                  <a:close/>
                </a:path>
              </a:pathLst>
            </a:custGeom>
            <a:solidFill>
              <a:srgbClr val="C6E47C"/>
            </a:solidFill>
          </p:spPr>
        </p:sp>
        <p:sp>
          <p:nvSpPr>
            <p:cNvPr name="TextBox 10" id="10"/>
            <p:cNvSpPr txBox="true"/>
            <p:nvPr/>
          </p:nvSpPr>
          <p:spPr>
            <a:xfrm>
              <a:off x="0" y="38100"/>
              <a:ext cx="1399264" cy="742618"/>
            </a:xfrm>
            <a:prstGeom prst="rect">
              <a:avLst/>
            </a:prstGeom>
          </p:spPr>
          <p:txBody>
            <a:bodyPr anchor="t" rtlCol="false" tIns="50800" lIns="50800" bIns="50800" rIns="50800"/>
            <a:lstStyle/>
            <a:p>
              <a:pPr marL="474979" indent="-237490" lvl="1">
                <a:lnSpc>
                  <a:spcPts val="2243"/>
                </a:lnSpc>
                <a:buFont typeface="Arial"/>
                <a:buChar char="•"/>
              </a:pPr>
              <a:r>
                <a:rPr lang="en-US" sz="2199" spc="-85">
                  <a:solidFill>
                    <a:srgbClr val="000000"/>
                  </a:solidFill>
                  <a:latin typeface="Open Sans"/>
                </a:rPr>
                <a:t>Sacramento Region Community Foundation</a:t>
              </a:r>
            </a:p>
            <a:p>
              <a:pPr marL="474979" indent="-237490" lvl="1">
                <a:lnSpc>
                  <a:spcPts val="2243"/>
                </a:lnSpc>
                <a:buFont typeface="Arial"/>
                <a:buChar char="•"/>
              </a:pPr>
              <a:r>
                <a:rPr lang="en-US" sz="2199" spc="-85">
                  <a:solidFill>
                    <a:srgbClr val="000000"/>
                  </a:solidFill>
                  <a:latin typeface="Open Sans"/>
                </a:rPr>
                <a:t>Sierra Health Foundation: Center for Health Program Management</a:t>
              </a:r>
            </a:p>
            <a:p>
              <a:pPr marL="474979" indent="-237490" lvl="1">
                <a:lnSpc>
                  <a:spcPts val="2243"/>
                </a:lnSpc>
                <a:buFont typeface="Arial"/>
                <a:buChar char="•"/>
              </a:pPr>
              <a:r>
                <a:rPr lang="en-US" sz="2199" spc="-85">
                  <a:solidFill>
                    <a:srgbClr val="000000"/>
                  </a:solidFill>
                  <a:latin typeface="Open Sans"/>
                </a:rPr>
                <a:t>United Way</a:t>
              </a:r>
            </a:p>
          </p:txBody>
        </p:sp>
      </p:grpSp>
      <p:grpSp>
        <p:nvGrpSpPr>
          <p:cNvPr name="Group 11" id="11"/>
          <p:cNvGrpSpPr/>
          <p:nvPr/>
        </p:nvGrpSpPr>
        <p:grpSpPr>
          <a:xfrm rot="0">
            <a:off x="12230193" y="1099406"/>
            <a:ext cx="5715791" cy="1049216"/>
            <a:chOff x="0" y="0"/>
            <a:chExt cx="1399264" cy="256855"/>
          </a:xfrm>
        </p:grpSpPr>
        <p:sp>
          <p:nvSpPr>
            <p:cNvPr name="Freeform 12" id="12"/>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F4C01E"/>
            </a:solidFill>
          </p:spPr>
        </p:sp>
        <p:sp>
          <p:nvSpPr>
            <p:cNvPr name="TextBox 13" id="13"/>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Health</a:t>
              </a:r>
            </a:p>
          </p:txBody>
        </p:sp>
      </p:grpSp>
      <p:grpSp>
        <p:nvGrpSpPr>
          <p:cNvPr name="Group 14" id="14"/>
          <p:cNvGrpSpPr/>
          <p:nvPr/>
        </p:nvGrpSpPr>
        <p:grpSpPr>
          <a:xfrm rot="0">
            <a:off x="12230193" y="2148622"/>
            <a:ext cx="5715791" cy="3147139"/>
            <a:chOff x="0" y="0"/>
            <a:chExt cx="1399264" cy="770441"/>
          </a:xfrm>
        </p:grpSpPr>
        <p:sp>
          <p:nvSpPr>
            <p:cNvPr name="Freeform 15" id="15"/>
            <p:cNvSpPr/>
            <p:nvPr/>
          </p:nvSpPr>
          <p:spPr>
            <a:xfrm flipH="false" flipV="false" rot="0">
              <a:off x="0" y="0"/>
              <a:ext cx="1399264" cy="770441"/>
            </a:xfrm>
            <a:custGeom>
              <a:avLst/>
              <a:gdLst/>
              <a:ahLst/>
              <a:cxnLst/>
              <a:rect r="r" b="b" t="t" l="l"/>
              <a:pathLst>
                <a:path h="770441" w="1399264">
                  <a:moveTo>
                    <a:pt x="0" y="0"/>
                  </a:moveTo>
                  <a:lnTo>
                    <a:pt x="1399264" y="0"/>
                  </a:lnTo>
                  <a:lnTo>
                    <a:pt x="1399264" y="770441"/>
                  </a:lnTo>
                  <a:lnTo>
                    <a:pt x="0" y="770441"/>
                  </a:lnTo>
                  <a:close/>
                </a:path>
              </a:pathLst>
            </a:custGeom>
            <a:solidFill>
              <a:srgbClr val="FAE67E"/>
            </a:solidFill>
          </p:spPr>
        </p:sp>
        <p:sp>
          <p:nvSpPr>
            <p:cNvPr name="TextBox 16" id="16"/>
            <p:cNvSpPr txBox="true"/>
            <p:nvPr/>
          </p:nvSpPr>
          <p:spPr>
            <a:xfrm>
              <a:off x="0" y="38100"/>
              <a:ext cx="1399264" cy="732341"/>
            </a:xfrm>
            <a:prstGeom prst="rect">
              <a:avLst/>
            </a:prstGeom>
          </p:spPr>
          <p:txBody>
            <a:bodyPr anchor="t" rtlCol="false" tIns="54653" lIns="54653" bIns="54653" rIns="54653"/>
            <a:lstStyle/>
            <a:p>
              <a:pPr marL="474983" indent="-237491" lvl="1">
                <a:lnSpc>
                  <a:spcPts val="2244"/>
                </a:lnSpc>
                <a:buFont typeface="Arial"/>
                <a:buChar char="•"/>
              </a:pPr>
              <a:r>
                <a:rPr lang="en-US" sz="2200" spc="-85">
                  <a:solidFill>
                    <a:srgbClr val="000000"/>
                  </a:solidFill>
                  <a:latin typeface="Open Sans"/>
                </a:rPr>
                <a:t>Kaiser Permanente</a:t>
              </a:r>
            </a:p>
          </p:txBody>
        </p:sp>
      </p:grpSp>
      <p:grpSp>
        <p:nvGrpSpPr>
          <p:cNvPr name="Group 17" id="17"/>
          <p:cNvGrpSpPr/>
          <p:nvPr/>
        </p:nvGrpSpPr>
        <p:grpSpPr>
          <a:xfrm rot="0">
            <a:off x="6286407" y="1099406"/>
            <a:ext cx="5715791" cy="1007233"/>
            <a:chOff x="0" y="0"/>
            <a:chExt cx="1399264" cy="246577"/>
          </a:xfrm>
        </p:grpSpPr>
        <p:sp>
          <p:nvSpPr>
            <p:cNvPr name="Freeform 18" id="18"/>
            <p:cNvSpPr/>
            <p:nvPr/>
          </p:nvSpPr>
          <p:spPr>
            <a:xfrm flipH="false" flipV="false" rot="0">
              <a:off x="0" y="0"/>
              <a:ext cx="1399264" cy="246577"/>
            </a:xfrm>
            <a:custGeom>
              <a:avLst/>
              <a:gdLst/>
              <a:ahLst/>
              <a:cxnLst/>
              <a:rect r="r" b="b" t="t" l="l"/>
              <a:pathLst>
                <a:path h="246577" w="1399264">
                  <a:moveTo>
                    <a:pt x="0" y="0"/>
                  </a:moveTo>
                  <a:lnTo>
                    <a:pt x="1399264" y="0"/>
                  </a:lnTo>
                  <a:lnTo>
                    <a:pt x="1399264" y="246577"/>
                  </a:lnTo>
                  <a:lnTo>
                    <a:pt x="0" y="246577"/>
                  </a:lnTo>
                  <a:close/>
                </a:path>
              </a:pathLst>
            </a:custGeom>
            <a:solidFill>
              <a:srgbClr val="004AAD"/>
            </a:solidFill>
          </p:spPr>
        </p:sp>
        <p:sp>
          <p:nvSpPr>
            <p:cNvPr name="TextBox 19" id="19"/>
            <p:cNvSpPr txBox="true"/>
            <p:nvPr/>
          </p:nvSpPr>
          <p:spPr>
            <a:xfrm>
              <a:off x="0" y="38100"/>
              <a:ext cx="1399264" cy="208477"/>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Food &amp; Ag</a:t>
              </a:r>
            </a:p>
          </p:txBody>
        </p:sp>
      </p:grpSp>
      <p:grpSp>
        <p:nvGrpSpPr>
          <p:cNvPr name="Group 20" id="20"/>
          <p:cNvGrpSpPr/>
          <p:nvPr/>
        </p:nvGrpSpPr>
        <p:grpSpPr>
          <a:xfrm rot="0">
            <a:off x="6286407" y="2116583"/>
            <a:ext cx="5715791" cy="3179178"/>
            <a:chOff x="0" y="0"/>
            <a:chExt cx="1399264" cy="778284"/>
          </a:xfrm>
        </p:grpSpPr>
        <p:sp>
          <p:nvSpPr>
            <p:cNvPr name="Freeform 21" id="21"/>
            <p:cNvSpPr/>
            <p:nvPr/>
          </p:nvSpPr>
          <p:spPr>
            <a:xfrm flipH="false" flipV="false" rot="0">
              <a:off x="0" y="0"/>
              <a:ext cx="1399264" cy="778284"/>
            </a:xfrm>
            <a:custGeom>
              <a:avLst/>
              <a:gdLst/>
              <a:ahLst/>
              <a:cxnLst/>
              <a:rect r="r" b="b" t="t" l="l"/>
              <a:pathLst>
                <a:path h="778284" w="1399264">
                  <a:moveTo>
                    <a:pt x="0" y="0"/>
                  </a:moveTo>
                  <a:lnTo>
                    <a:pt x="1399264" y="0"/>
                  </a:lnTo>
                  <a:lnTo>
                    <a:pt x="1399264" y="778284"/>
                  </a:lnTo>
                  <a:lnTo>
                    <a:pt x="0" y="778284"/>
                  </a:lnTo>
                  <a:close/>
                </a:path>
              </a:pathLst>
            </a:custGeom>
            <a:solidFill>
              <a:srgbClr val="96C4E1"/>
            </a:solidFill>
          </p:spPr>
        </p:sp>
        <p:sp>
          <p:nvSpPr>
            <p:cNvPr name="TextBox 22" id="22"/>
            <p:cNvSpPr txBox="true"/>
            <p:nvPr/>
          </p:nvSpPr>
          <p:spPr>
            <a:xfrm>
              <a:off x="0" y="38100"/>
              <a:ext cx="1399264" cy="740184"/>
            </a:xfrm>
            <a:prstGeom prst="rect">
              <a:avLst/>
            </a:prstGeom>
          </p:spPr>
          <p:txBody>
            <a:bodyPr anchor="t" rtlCol="false" tIns="54653" lIns="54653" bIns="54653" rIns="54653"/>
            <a:lstStyle/>
            <a:p>
              <a:pPr marL="474979" indent="-237490" lvl="1">
                <a:lnSpc>
                  <a:spcPts val="2243"/>
                </a:lnSpc>
                <a:buFont typeface="Arial"/>
                <a:buChar char="•"/>
              </a:pPr>
              <a:r>
                <a:rPr lang="en-US" sz="2199" spc="-85">
                  <a:solidFill>
                    <a:srgbClr val="000000"/>
                  </a:solidFill>
                  <a:latin typeface="Open Sans"/>
                </a:rPr>
                <a:t>Sacramento Food Policy Council</a:t>
              </a:r>
            </a:p>
            <a:p>
              <a:pPr marL="474979" indent="-237490" lvl="1">
                <a:lnSpc>
                  <a:spcPts val="2243"/>
                </a:lnSpc>
                <a:buFont typeface="Arial"/>
                <a:buChar char="•"/>
              </a:pPr>
              <a:r>
                <a:rPr lang="en-US" sz="2199" spc="-85">
                  <a:solidFill>
                    <a:srgbClr val="000000"/>
                  </a:solidFill>
                  <a:latin typeface="Open Sans"/>
                </a:rPr>
                <a:t>AgStart</a:t>
              </a:r>
            </a:p>
            <a:p>
              <a:pPr>
                <a:lnSpc>
                  <a:spcPts val="2142"/>
                </a:lnSpc>
              </a:pPr>
            </a:p>
          </p:txBody>
        </p:sp>
      </p:grpSp>
      <p:grpSp>
        <p:nvGrpSpPr>
          <p:cNvPr name="Group 23" id="23"/>
          <p:cNvGrpSpPr/>
          <p:nvPr/>
        </p:nvGrpSpPr>
        <p:grpSpPr>
          <a:xfrm rot="0">
            <a:off x="342016" y="9574852"/>
            <a:ext cx="17603968" cy="712148"/>
            <a:chOff x="0" y="0"/>
            <a:chExt cx="4636436" cy="187562"/>
          </a:xfrm>
        </p:grpSpPr>
        <p:sp>
          <p:nvSpPr>
            <p:cNvPr name="Freeform 24" id="24"/>
            <p:cNvSpPr/>
            <p:nvPr/>
          </p:nvSpPr>
          <p:spPr>
            <a:xfrm flipH="false" flipV="false" rot="0">
              <a:off x="0" y="0"/>
              <a:ext cx="4636436" cy="187562"/>
            </a:xfrm>
            <a:custGeom>
              <a:avLst/>
              <a:gdLst/>
              <a:ahLst/>
              <a:cxnLst/>
              <a:rect r="r" b="b" t="t" l="l"/>
              <a:pathLst>
                <a:path h="187562" w="4636436">
                  <a:moveTo>
                    <a:pt x="0" y="0"/>
                  </a:moveTo>
                  <a:lnTo>
                    <a:pt x="4636436" y="0"/>
                  </a:lnTo>
                  <a:lnTo>
                    <a:pt x="4636436" y="187562"/>
                  </a:lnTo>
                  <a:lnTo>
                    <a:pt x="0" y="187562"/>
                  </a:lnTo>
                  <a:close/>
                </a:path>
              </a:pathLst>
            </a:custGeom>
            <a:solidFill>
              <a:srgbClr val="D4DAE5"/>
            </a:solidFill>
          </p:spPr>
        </p:sp>
        <p:sp>
          <p:nvSpPr>
            <p:cNvPr name="TextBox 25" id="25"/>
            <p:cNvSpPr txBox="true"/>
            <p:nvPr/>
          </p:nvSpPr>
          <p:spPr>
            <a:xfrm>
              <a:off x="0" y="28575"/>
              <a:ext cx="4636436" cy="158987"/>
            </a:xfrm>
            <a:prstGeom prst="rect">
              <a:avLst/>
            </a:prstGeom>
          </p:spPr>
          <p:txBody>
            <a:bodyPr anchor="ctr" rtlCol="false" tIns="50800" lIns="50800" bIns="50800" rIns="50800"/>
            <a:lstStyle/>
            <a:p>
              <a:pPr algn="ctr">
                <a:lnSpc>
                  <a:spcPts val="1938"/>
                </a:lnSpc>
              </a:pPr>
              <a:r>
                <a:rPr lang="en-US" sz="1900" spc="-74">
                  <a:solidFill>
                    <a:srgbClr val="000000"/>
                  </a:solidFill>
                  <a:latin typeface="Open Sans Bold"/>
                </a:rPr>
                <a:t>This is a list of CERF Collaborative Members who live in, provide services to, or represent community groups within Sacramento and Yolo Counties. </a:t>
              </a:r>
            </a:p>
          </p:txBody>
        </p:sp>
      </p:grpSp>
    </p:spTree>
  </p:cSld>
  <p:clrMapOvr>
    <a:masterClrMapping/>
  </p:clrMapOvr>
</p:sld>
</file>

<file path=ppt/slides/slide26.xml><?xml version="1.0" encoding="utf-8"?>
<p:sld xmlns:p="http://schemas.openxmlformats.org/presentationml/2006/main" xmlns:a="http://schemas.openxmlformats.org/drawingml/2006/main">
  <p:cSld>
    <p:bg>
      <p:bgPr>
        <a:solidFill>
          <a:srgbClr val="0F325F"/>
        </a:solidFill>
      </p:bgPr>
    </p:bg>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grpSp>
        <p:nvGrpSpPr>
          <p:cNvPr name="Group 6" id="6"/>
          <p:cNvGrpSpPr/>
          <p:nvPr/>
        </p:nvGrpSpPr>
        <p:grpSpPr>
          <a:xfrm rot="0">
            <a:off x="0" y="9601200"/>
            <a:ext cx="18288000" cy="685800"/>
            <a:chOff x="0" y="0"/>
            <a:chExt cx="17339733" cy="650240"/>
          </a:xfrm>
        </p:grpSpPr>
        <p:sp>
          <p:nvSpPr>
            <p:cNvPr name="Freeform 7" id="7"/>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51BBB0"/>
            </a:solidFill>
          </p:spPr>
        </p:sp>
      </p:grpSp>
      <p:grpSp>
        <p:nvGrpSpPr>
          <p:cNvPr name="Group 8" id="8"/>
          <p:cNvGrpSpPr/>
          <p:nvPr/>
        </p:nvGrpSpPr>
        <p:grpSpPr>
          <a:xfrm rot="0">
            <a:off x="-195165" y="9501474"/>
            <a:ext cx="18483165" cy="129416"/>
            <a:chOff x="0" y="0"/>
            <a:chExt cx="13001414" cy="91034"/>
          </a:xfrm>
        </p:grpSpPr>
        <p:sp>
          <p:nvSpPr>
            <p:cNvPr name="Freeform 9" id="9"/>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TextBox 10" id="10"/>
          <p:cNvSpPr txBox="true"/>
          <p:nvPr/>
        </p:nvSpPr>
        <p:spPr>
          <a:xfrm rot="0">
            <a:off x="1230628" y="-581025"/>
            <a:ext cx="15826743" cy="10525125"/>
          </a:xfrm>
          <a:prstGeom prst="rect">
            <a:avLst/>
          </a:prstGeom>
        </p:spPr>
        <p:txBody>
          <a:bodyPr anchor="t" rtlCol="false" tIns="0" lIns="0" bIns="0" rIns="0">
            <a:spAutoFit/>
          </a:bodyPr>
          <a:lstStyle/>
          <a:p>
            <a:pPr algn="ctr">
              <a:lnSpc>
                <a:spcPts val="10680"/>
              </a:lnSpc>
            </a:pPr>
          </a:p>
          <a:p>
            <a:pPr algn="ctr">
              <a:lnSpc>
                <a:spcPts val="10680"/>
              </a:lnSpc>
            </a:pPr>
            <a:r>
              <a:rPr lang="en-US" sz="8900">
                <a:solidFill>
                  <a:srgbClr val="FFFFFF"/>
                </a:solidFill>
                <a:latin typeface="Open Sans Bold"/>
              </a:rPr>
              <a:t> </a:t>
            </a:r>
          </a:p>
          <a:p>
            <a:pPr algn="ctr">
              <a:lnSpc>
                <a:spcPts val="10320"/>
              </a:lnSpc>
            </a:pPr>
            <a:r>
              <a:rPr lang="en-US" sz="8600">
                <a:solidFill>
                  <a:srgbClr val="FFFFFF"/>
                </a:solidFill>
                <a:latin typeface="Open Sans Bold"/>
              </a:rPr>
              <a:t>MAPPING OUR WAY FORWARD AS THE SACRAMENTO/YOLO SUBREGION</a:t>
            </a:r>
          </a:p>
          <a:p>
            <a:pPr algn="ctr">
              <a:lnSpc>
                <a:spcPts val="10320"/>
              </a:lnSpc>
            </a:pPr>
          </a:p>
          <a:p>
            <a:pPr algn="ctr">
              <a:lnSpc>
                <a:spcPts val="10320"/>
              </a:lnSpc>
            </a:pPr>
          </a:p>
        </p:txBody>
      </p:sp>
    </p:spTree>
  </p:cSld>
  <p:clrMapOvr>
    <a:masterClrMapping/>
  </p:clrMapOvr>
</p:sld>
</file>

<file path=ppt/slides/slide2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9525"/>
            <a:ext cx="18288000" cy="941857"/>
            <a:chOff x="0" y="0"/>
            <a:chExt cx="4816593" cy="248061"/>
          </a:xfrm>
        </p:grpSpPr>
        <p:sp>
          <p:nvSpPr>
            <p:cNvPr name="Freeform 3" id="3"/>
            <p:cNvSpPr/>
            <p:nvPr/>
          </p:nvSpPr>
          <p:spPr>
            <a:xfrm flipH="false" flipV="false" rot="0">
              <a:off x="0" y="0"/>
              <a:ext cx="4816592" cy="248061"/>
            </a:xfrm>
            <a:custGeom>
              <a:avLst/>
              <a:gdLst/>
              <a:ahLst/>
              <a:cxnLst/>
              <a:rect r="r" b="b" t="t" l="l"/>
              <a:pathLst>
                <a:path h="248061" w="4816592">
                  <a:moveTo>
                    <a:pt x="0" y="0"/>
                  </a:moveTo>
                  <a:lnTo>
                    <a:pt x="4816592" y="0"/>
                  </a:lnTo>
                  <a:lnTo>
                    <a:pt x="4816592" y="248061"/>
                  </a:lnTo>
                  <a:lnTo>
                    <a:pt x="0" y="248061"/>
                  </a:lnTo>
                  <a:close/>
                </a:path>
              </a:pathLst>
            </a:custGeom>
            <a:solidFill>
              <a:srgbClr val="3494BA"/>
            </a:solidFill>
            <a:ln w="9525" cap="sq">
              <a:solidFill>
                <a:srgbClr val="000000"/>
              </a:solidFill>
              <a:prstDash val="solid"/>
              <a:miter/>
            </a:ln>
          </p:spPr>
        </p:sp>
        <p:sp>
          <p:nvSpPr>
            <p:cNvPr name="TextBox 4" id="4"/>
            <p:cNvSpPr txBox="true"/>
            <p:nvPr/>
          </p:nvSpPr>
          <p:spPr>
            <a:xfrm>
              <a:off x="0" y="57150"/>
              <a:ext cx="4816593" cy="190911"/>
            </a:xfrm>
            <a:prstGeom prst="rect">
              <a:avLst/>
            </a:prstGeom>
          </p:spPr>
          <p:txBody>
            <a:bodyPr anchor="ctr" rtlCol="false" tIns="50800" lIns="50800" bIns="50800" rIns="50800"/>
            <a:lstStyle/>
            <a:p>
              <a:pPr algn="ctr">
                <a:lnSpc>
                  <a:spcPts val="3263"/>
                </a:lnSpc>
              </a:pPr>
              <a:r>
                <a:rPr lang="en-US" sz="3199" spc="-124">
                  <a:solidFill>
                    <a:srgbClr val="000000"/>
                  </a:solidFill>
                  <a:latin typeface="Open Sans Bold"/>
                </a:rPr>
                <a:t>Mapping Our Way Forward in the Sacramento/Yolo Subregion</a:t>
              </a:r>
            </a:p>
          </p:txBody>
        </p:sp>
      </p:grpSp>
      <p:grpSp>
        <p:nvGrpSpPr>
          <p:cNvPr name="Group 5" id="5"/>
          <p:cNvGrpSpPr/>
          <p:nvPr/>
        </p:nvGrpSpPr>
        <p:grpSpPr>
          <a:xfrm rot="0">
            <a:off x="342016" y="1099406"/>
            <a:ext cx="5715791" cy="1007233"/>
            <a:chOff x="0" y="0"/>
            <a:chExt cx="1399264" cy="246577"/>
          </a:xfrm>
        </p:grpSpPr>
        <p:sp>
          <p:nvSpPr>
            <p:cNvPr name="Freeform 6" id="6"/>
            <p:cNvSpPr/>
            <p:nvPr/>
          </p:nvSpPr>
          <p:spPr>
            <a:xfrm flipH="false" flipV="false" rot="0">
              <a:off x="0" y="0"/>
              <a:ext cx="1399264" cy="246577"/>
            </a:xfrm>
            <a:custGeom>
              <a:avLst/>
              <a:gdLst/>
              <a:ahLst/>
              <a:cxnLst/>
              <a:rect r="r" b="b" t="t" l="l"/>
              <a:pathLst>
                <a:path h="246577" w="1399264">
                  <a:moveTo>
                    <a:pt x="0" y="0"/>
                  </a:moveTo>
                  <a:lnTo>
                    <a:pt x="1399264" y="0"/>
                  </a:lnTo>
                  <a:lnTo>
                    <a:pt x="1399264" y="246577"/>
                  </a:lnTo>
                  <a:lnTo>
                    <a:pt x="0" y="246577"/>
                  </a:lnTo>
                  <a:close/>
                </a:path>
              </a:pathLst>
            </a:custGeom>
            <a:solidFill>
              <a:srgbClr val="76BC21"/>
            </a:solidFill>
          </p:spPr>
        </p:sp>
        <p:sp>
          <p:nvSpPr>
            <p:cNvPr name="TextBox 7" id="7"/>
            <p:cNvSpPr txBox="true"/>
            <p:nvPr/>
          </p:nvSpPr>
          <p:spPr>
            <a:xfrm>
              <a:off x="0" y="47625"/>
              <a:ext cx="1399264" cy="198952"/>
            </a:xfrm>
            <a:prstGeom prst="rect">
              <a:avLst/>
            </a:prstGeom>
          </p:spPr>
          <p:txBody>
            <a:bodyPr anchor="ctr" rtlCol="false" tIns="50800" lIns="50800" bIns="50800" rIns="50800"/>
            <a:lstStyle/>
            <a:p>
              <a:pPr algn="ctr">
                <a:lnSpc>
                  <a:spcPts val="2855"/>
                </a:lnSpc>
              </a:pPr>
              <a:r>
                <a:rPr lang="en-US" sz="2799" spc="-109">
                  <a:solidFill>
                    <a:srgbClr val="FFFFFF"/>
                  </a:solidFill>
                  <a:latin typeface="Open Sans Bold"/>
                </a:rPr>
                <a:t>NOVEMBER</a:t>
              </a:r>
            </a:p>
          </p:txBody>
        </p:sp>
      </p:grpSp>
      <p:grpSp>
        <p:nvGrpSpPr>
          <p:cNvPr name="Group 8" id="8"/>
          <p:cNvGrpSpPr/>
          <p:nvPr/>
        </p:nvGrpSpPr>
        <p:grpSpPr>
          <a:xfrm rot="0">
            <a:off x="342016" y="2106639"/>
            <a:ext cx="5715791" cy="3189122"/>
            <a:chOff x="0" y="0"/>
            <a:chExt cx="1399264" cy="780718"/>
          </a:xfrm>
        </p:grpSpPr>
        <p:sp>
          <p:nvSpPr>
            <p:cNvPr name="Freeform 9" id="9"/>
            <p:cNvSpPr/>
            <p:nvPr/>
          </p:nvSpPr>
          <p:spPr>
            <a:xfrm flipH="false" flipV="false" rot="0">
              <a:off x="0" y="0"/>
              <a:ext cx="1399264" cy="780718"/>
            </a:xfrm>
            <a:custGeom>
              <a:avLst/>
              <a:gdLst/>
              <a:ahLst/>
              <a:cxnLst/>
              <a:rect r="r" b="b" t="t" l="l"/>
              <a:pathLst>
                <a:path h="780718" w="1399264">
                  <a:moveTo>
                    <a:pt x="0" y="0"/>
                  </a:moveTo>
                  <a:lnTo>
                    <a:pt x="1399264" y="0"/>
                  </a:lnTo>
                  <a:lnTo>
                    <a:pt x="1399264" y="780718"/>
                  </a:lnTo>
                  <a:lnTo>
                    <a:pt x="0" y="780718"/>
                  </a:lnTo>
                  <a:close/>
                </a:path>
              </a:pathLst>
            </a:custGeom>
            <a:solidFill>
              <a:srgbClr val="C6E47C"/>
            </a:solidFill>
          </p:spPr>
        </p:sp>
        <p:sp>
          <p:nvSpPr>
            <p:cNvPr name="TextBox 10" id="10"/>
            <p:cNvSpPr txBox="true"/>
            <p:nvPr/>
          </p:nvSpPr>
          <p:spPr>
            <a:xfrm>
              <a:off x="0" y="38100"/>
              <a:ext cx="1399264" cy="742618"/>
            </a:xfrm>
            <a:prstGeom prst="rect">
              <a:avLst/>
            </a:prstGeom>
          </p:spPr>
          <p:txBody>
            <a:bodyPr anchor="t" rtlCol="false" tIns="50800" lIns="50800" bIns="50800" rIns="50800"/>
            <a:lstStyle/>
            <a:p>
              <a:pPr marL="582927" indent="-291463" lvl="1">
                <a:lnSpc>
                  <a:spcPts val="2753"/>
                </a:lnSpc>
                <a:buFont typeface="Arial"/>
                <a:buChar char="•"/>
              </a:pPr>
              <a:r>
                <a:rPr lang="en-US" sz="2699" spc="-105">
                  <a:solidFill>
                    <a:srgbClr val="000000"/>
                  </a:solidFill>
                  <a:latin typeface="Open Sans Bold"/>
                </a:rPr>
                <a:t>November 13th - Collaborative Meeting to learn more about Initial Research Findings for our region</a:t>
              </a:r>
            </a:p>
            <a:p>
              <a:pPr marL="582927" indent="-291463" lvl="1">
                <a:lnSpc>
                  <a:spcPts val="2753"/>
                </a:lnSpc>
                <a:buFont typeface="Arial"/>
                <a:buChar char="•"/>
              </a:pPr>
              <a:r>
                <a:rPr lang="en-US" sz="2699" spc="-105">
                  <a:solidFill>
                    <a:srgbClr val="000000"/>
                  </a:solidFill>
                  <a:latin typeface="Open Sans Bold"/>
                </a:rPr>
                <a:t>November 15th - Monthly Sac/Yolo Committee Meeting</a:t>
              </a:r>
            </a:p>
            <a:p>
              <a:pPr marL="582927" indent="-291463" lvl="1">
                <a:lnSpc>
                  <a:spcPts val="2753"/>
                </a:lnSpc>
                <a:buFont typeface="Arial"/>
                <a:buChar char="•"/>
              </a:pPr>
              <a:r>
                <a:rPr lang="en-US" sz="2699" spc="-105">
                  <a:solidFill>
                    <a:srgbClr val="000000"/>
                  </a:solidFill>
                  <a:latin typeface="Open Sans Bold"/>
                </a:rPr>
                <a:t>Continue community Engagement </a:t>
              </a:r>
            </a:p>
          </p:txBody>
        </p:sp>
      </p:grpSp>
      <p:grpSp>
        <p:nvGrpSpPr>
          <p:cNvPr name="Group 11" id="11"/>
          <p:cNvGrpSpPr/>
          <p:nvPr/>
        </p:nvGrpSpPr>
        <p:grpSpPr>
          <a:xfrm rot="0">
            <a:off x="12230193" y="1099406"/>
            <a:ext cx="5715791" cy="1049216"/>
            <a:chOff x="0" y="0"/>
            <a:chExt cx="1399264" cy="256855"/>
          </a:xfrm>
        </p:grpSpPr>
        <p:sp>
          <p:nvSpPr>
            <p:cNvPr name="Freeform 12" id="12"/>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F4C01E"/>
            </a:solidFill>
          </p:spPr>
        </p:sp>
        <p:sp>
          <p:nvSpPr>
            <p:cNvPr name="TextBox 13" id="13"/>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JANUARY</a:t>
              </a:r>
            </a:p>
          </p:txBody>
        </p:sp>
      </p:grpSp>
      <p:grpSp>
        <p:nvGrpSpPr>
          <p:cNvPr name="Group 14" id="14"/>
          <p:cNvGrpSpPr/>
          <p:nvPr/>
        </p:nvGrpSpPr>
        <p:grpSpPr>
          <a:xfrm rot="0">
            <a:off x="12230193" y="2148622"/>
            <a:ext cx="5715791" cy="3147139"/>
            <a:chOff x="0" y="0"/>
            <a:chExt cx="1399264" cy="770441"/>
          </a:xfrm>
        </p:grpSpPr>
        <p:sp>
          <p:nvSpPr>
            <p:cNvPr name="Freeform 15" id="15"/>
            <p:cNvSpPr/>
            <p:nvPr/>
          </p:nvSpPr>
          <p:spPr>
            <a:xfrm flipH="false" flipV="false" rot="0">
              <a:off x="0" y="0"/>
              <a:ext cx="1399264" cy="770441"/>
            </a:xfrm>
            <a:custGeom>
              <a:avLst/>
              <a:gdLst/>
              <a:ahLst/>
              <a:cxnLst/>
              <a:rect r="r" b="b" t="t" l="l"/>
              <a:pathLst>
                <a:path h="770441" w="1399264">
                  <a:moveTo>
                    <a:pt x="0" y="0"/>
                  </a:moveTo>
                  <a:lnTo>
                    <a:pt x="1399264" y="0"/>
                  </a:lnTo>
                  <a:lnTo>
                    <a:pt x="1399264" y="770441"/>
                  </a:lnTo>
                  <a:lnTo>
                    <a:pt x="0" y="770441"/>
                  </a:lnTo>
                  <a:close/>
                </a:path>
              </a:pathLst>
            </a:custGeom>
            <a:solidFill>
              <a:srgbClr val="FAE67E"/>
            </a:solidFill>
          </p:spPr>
        </p:sp>
        <p:sp>
          <p:nvSpPr>
            <p:cNvPr name="TextBox 16" id="16"/>
            <p:cNvSpPr txBox="true"/>
            <p:nvPr/>
          </p:nvSpPr>
          <p:spPr>
            <a:xfrm>
              <a:off x="0" y="38100"/>
              <a:ext cx="1399264" cy="732341"/>
            </a:xfrm>
            <a:prstGeom prst="rect">
              <a:avLst/>
            </a:prstGeom>
          </p:spPr>
          <p:txBody>
            <a:bodyPr anchor="t" rtlCol="false" tIns="54653" lIns="54653" bIns="54653" rIns="54653"/>
            <a:lstStyle/>
            <a:p>
              <a:pPr marL="582930" indent="-291465" lvl="1">
                <a:lnSpc>
                  <a:spcPts val="2754"/>
                </a:lnSpc>
                <a:buFont typeface="Arial"/>
                <a:buChar char="•"/>
              </a:pPr>
              <a:r>
                <a:rPr lang="en-US" sz="2700" spc="-105">
                  <a:solidFill>
                    <a:srgbClr val="000000"/>
                  </a:solidFill>
                  <a:latin typeface="Open Sans Bold"/>
                </a:rPr>
                <a:t>January 24 - Monthly Sac/Yolo Committee Meeting</a:t>
              </a:r>
            </a:p>
            <a:p>
              <a:pPr marL="582930" indent="-291465" lvl="1">
                <a:lnSpc>
                  <a:spcPts val="2754"/>
                </a:lnSpc>
                <a:buFont typeface="Arial"/>
                <a:buChar char="•"/>
              </a:pPr>
              <a:r>
                <a:rPr lang="en-US" sz="2700" spc="-105">
                  <a:solidFill>
                    <a:srgbClr val="000000"/>
                  </a:solidFill>
                  <a:latin typeface="Open Sans Bold"/>
                </a:rPr>
                <a:t>Subregions begin soliciting projects for the Implementation Fund</a:t>
              </a:r>
            </a:p>
            <a:p>
              <a:pPr marL="582930" indent="-291465" lvl="1">
                <a:lnSpc>
                  <a:spcPts val="2754"/>
                </a:lnSpc>
                <a:buFont typeface="Arial"/>
                <a:buChar char="•"/>
              </a:pPr>
              <a:r>
                <a:rPr lang="en-US" sz="2700" spc="-105">
                  <a:solidFill>
                    <a:srgbClr val="000000"/>
                  </a:solidFill>
                  <a:latin typeface="Open Sans Bold"/>
                </a:rPr>
                <a:t>Continue Community Engagement </a:t>
              </a:r>
            </a:p>
            <a:p>
              <a:pPr>
                <a:lnSpc>
                  <a:spcPts val="2754"/>
                </a:lnSpc>
              </a:pPr>
            </a:p>
          </p:txBody>
        </p:sp>
      </p:grpSp>
      <p:grpSp>
        <p:nvGrpSpPr>
          <p:cNvPr name="Group 17" id="17"/>
          <p:cNvGrpSpPr/>
          <p:nvPr/>
        </p:nvGrpSpPr>
        <p:grpSpPr>
          <a:xfrm rot="0">
            <a:off x="6286407" y="1099406"/>
            <a:ext cx="5715791" cy="1007233"/>
            <a:chOff x="0" y="0"/>
            <a:chExt cx="1399264" cy="246577"/>
          </a:xfrm>
        </p:grpSpPr>
        <p:sp>
          <p:nvSpPr>
            <p:cNvPr name="Freeform 18" id="18"/>
            <p:cNvSpPr/>
            <p:nvPr/>
          </p:nvSpPr>
          <p:spPr>
            <a:xfrm flipH="false" flipV="false" rot="0">
              <a:off x="0" y="0"/>
              <a:ext cx="1399264" cy="246577"/>
            </a:xfrm>
            <a:custGeom>
              <a:avLst/>
              <a:gdLst/>
              <a:ahLst/>
              <a:cxnLst/>
              <a:rect r="r" b="b" t="t" l="l"/>
              <a:pathLst>
                <a:path h="246577" w="1399264">
                  <a:moveTo>
                    <a:pt x="0" y="0"/>
                  </a:moveTo>
                  <a:lnTo>
                    <a:pt x="1399264" y="0"/>
                  </a:lnTo>
                  <a:lnTo>
                    <a:pt x="1399264" y="246577"/>
                  </a:lnTo>
                  <a:lnTo>
                    <a:pt x="0" y="246577"/>
                  </a:lnTo>
                  <a:close/>
                </a:path>
              </a:pathLst>
            </a:custGeom>
            <a:solidFill>
              <a:srgbClr val="004AAD"/>
            </a:solidFill>
          </p:spPr>
        </p:sp>
        <p:sp>
          <p:nvSpPr>
            <p:cNvPr name="TextBox 19" id="19"/>
            <p:cNvSpPr txBox="true"/>
            <p:nvPr/>
          </p:nvSpPr>
          <p:spPr>
            <a:xfrm>
              <a:off x="0" y="38100"/>
              <a:ext cx="1399264" cy="208477"/>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DECEMBER</a:t>
              </a:r>
            </a:p>
          </p:txBody>
        </p:sp>
      </p:grpSp>
      <p:grpSp>
        <p:nvGrpSpPr>
          <p:cNvPr name="Group 20" id="20"/>
          <p:cNvGrpSpPr/>
          <p:nvPr/>
        </p:nvGrpSpPr>
        <p:grpSpPr>
          <a:xfrm rot="0">
            <a:off x="6286407" y="2116583"/>
            <a:ext cx="5715791" cy="3183487"/>
            <a:chOff x="0" y="0"/>
            <a:chExt cx="1399264" cy="779339"/>
          </a:xfrm>
        </p:grpSpPr>
        <p:sp>
          <p:nvSpPr>
            <p:cNvPr name="Freeform 21" id="21"/>
            <p:cNvSpPr/>
            <p:nvPr/>
          </p:nvSpPr>
          <p:spPr>
            <a:xfrm flipH="false" flipV="false" rot="0">
              <a:off x="0" y="0"/>
              <a:ext cx="1399264" cy="779339"/>
            </a:xfrm>
            <a:custGeom>
              <a:avLst/>
              <a:gdLst/>
              <a:ahLst/>
              <a:cxnLst/>
              <a:rect r="r" b="b" t="t" l="l"/>
              <a:pathLst>
                <a:path h="779339" w="1399264">
                  <a:moveTo>
                    <a:pt x="0" y="0"/>
                  </a:moveTo>
                  <a:lnTo>
                    <a:pt x="1399264" y="0"/>
                  </a:lnTo>
                  <a:lnTo>
                    <a:pt x="1399264" y="779339"/>
                  </a:lnTo>
                  <a:lnTo>
                    <a:pt x="0" y="779339"/>
                  </a:lnTo>
                  <a:close/>
                </a:path>
              </a:pathLst>
            </a:custGeom>
            <a:solidFill>
              <a:srgbClr val="96C4E1"/>
            </a:solidFill>
          </p:spPr>
        </p:sp>
        <p:sp>
          <p:nvSpPr>
            <p:cNvPr name="TextBox 22" id="22"/>
            <p:cNvSpPr txBox="true"/>
            <p:nvPr/>
          </p:nvSpPr>
          <p:spPr>
            <a:xfrm>
              <a:off x="0" y="38100"/>
              <a:ext cx="1399264" cy="741239"/>
            </a:xfrm>
            <a:prstGeom prst="rect">
              <a:avLst/>
            </a:prstGeom>
          </p:spPr>
          <p:txBody>
            <a:bodyPr anchor="t" rtlCol="false" tIns="54653" lIns="54653" bIns="54653" rIns="54653"/>
            <a:lstStyle/>
            <a:p>
              <a:pPr marL="582928" indent="-291464" lvl="1">
                <a:lnSpc>
                  <a:spcPts val="2753"/>
                </a:lnSpc>
                <a:buFont typeface="Arial"/>
                <a:buChar char="•"/>
              </a:pPr>
              <a:r>
                <a:rPr lang="en-US" sz="2699" spc="-105">
                  <a:solidFill>
                    <a:srgbClr val="000000"/>
                  </a:solidFill>
                  <a:latin typeface="Open Sans Bold"/>
                </a:rPr>
                <a:t>December 13th - Monthly Sac/Yolo Committee Meeting</a:t>
              </a:r>
            </a:p>
            <a:p>
              <a:pPr marL="582928" indent="-291464" lvl="1">
                <a:lnSpc>
                  <a:spcPts val="2753"/>
                </a:lnSpc>
                <a:buFont typeface="Arial"/>
                <a:buChar char="•"/>
              </a:pPr>
              <a:r>
                <a:rPr lang="en-US" sz="2699" spc="-105">
                  <a:solidFill>
                    <a:srgbClr val="000000"/>
                  </a:solidFill>
                  <a:latin typeface="Open Sans Bold"/>
                </a:rPr>
                <a:t>Continue Community Engagement </a:t>
              </a:r>
            </a:p>
          </p:txBody>
        </p:sp>
      </p:grpSp>
      <p:grpSp>
        <p:nvGrpSpPr>
          <p:cNvPr name="Group 23" id="23"/>
          <p:cNvGrpSpPr/>
          <p:nvPr/>
        </p:nvGrpSpPr>
        <p:grpSpPr>
          <a:xfrm rot="0">
            <a:off x="342016" y="5295761"/>
            <a:ext cx="5715791" cy="1049216"/>
            <a:chOff x="0" y="0"/>
            <a:chExt cx="1399264" cy="256855"/>
          </a:xfrm>
        </p:grpSpPr>
        <p:sp>
          <p:nvSpPr>
            <p:cNvPr name="Freeform 24" id="24"/>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60B89E"/>
            </a:solidFill>
          </p:spPr>
        </p:sp>
        <p:sp>
          <p:nvSpPr>
            <p:cNvPr name="TextBox 25" id="25"/>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FEBRUARY</a:t>
              </a:r>
            </a:p>
          </p:txBody>
        </p:sp>
      </p:grpSp>
      <p:grpSp>
        <p:nvGrpSpPr>
          <p:cNvPr name="Group 26" id="26"/>
          <p:cNvGrpSpPr/>
          <p:nvPr/>
        </p:nvGrpSpPr>
        <p:grpSpPr>
          <a:xfrm rot="0">
            <a:off x="342016" y="6344977"/>
            <a:ext cx="5715791" cy="3083699"/>
            <a:chOff x="0" y="0"/>
            <a:chExt cx="1399264" cy="754910"/>
          </a:xfrm>
        </p:grpSpPr>
        <p:sp>
          <p:nvSpPr>
            <p:cNvPr name="Freeform 27" id="27"/>
            <p:cNvSpPr/>
            <p:nvPr/>
          </p:nvSpPr>
          <p:spPr>
            <a:xfrm flipH="false" flipV="false" rot="0">
              <a:off x="0" y="0"/>
              <a:ext cx="1399264" cy="754910"/>
            </a:xfrm>
            <a:custGeom>
              <a:avLst/>
              <a:gdLst/>
              <a:ahLst/>
              <a:cxnLst/>
              <a:rect r="r" b="b" t="t" l="l"/>
              <a:pathLst>
                <a:path h="754910" w="1399264">
                  <a:moveTo>
                    <a:pt x="0" y="0"/>
                  </a:moveTo>
                  <a:lnTo>
                    <a:pt x="1399264" y="0"/>
                  </a:lnTo>
                  <a:lnTo>
                    <a:pt x="1399264" y="754910"/>
                  </a:lnTo>
                  <a:lnTo>
                    <a:pt x="0" y="754910"/>
                  </a:lnTo>
                  <a:close/>
                </a:path>
              </a:pathLst>
            </a:custGeom>
            <a:solidFill>
              <a:srgbClr val="BAD1CE"/>
            </a:solidFill>
          </p:spPr>
        </p:sp>
        <p:sp>
          <p:nvSpPr>
            <p:cNvPr name="TextBox 28" id="28"/>
            <p:cNvSpPr txBox="true"/>
            <p:nvPr/>
          </p:nvSpPr>
          <p:spPr>
            <a:xfrm>
              <a:off x="0" y="38100"/>
              <a:ext cx="1399264" cy="716810"/>
            </a:xfrm>
            <a:prstGeom prst="rect">
              <a:avLst/>
            </a:prstGeom>
          </p:spPr>
          <p:txBody>
            <a:bodyPr anchor="t" rtlCol="false" tIns="54653" lIns="54653" bIns="54653" rIns="54653"/>
            <a:lstStyle/>
            <a:p>
              <a:pPr marL="582930" indent="-291465" lvl="1">
                <a:lnSpc>
                  <a:spcPts val="2754"/>
                </a:lnSpc>
                <a:buFont typeface="Arial"/>
                <a:buChar char="•"/>
              </a:pPr>
              <a:r>
                <a:rPr lang="en-US" sz="2700" spc="-105">
                  <a:solidFill>
                    <a:srgbClr val="000000"/>
                  </a:solidFill>
                  <a:latin typeface="Open Sans Bold"/>
                </a:rPr>
                <a:t>Subregions discuss projects for the Implementation Fund</a:t>
              </a:r>
            </a:p>
            <a:p>
              <a:pPr marL="582930" indent="-291465" lvl="1">
                <a:lnSpc>
                  <a:spcPts val="2754"/>
                </a:lnSpc>
                <a:buFont typeface="Arial"/>
                <a:buChar char="•"/>
              </a:pPr>
              <a:r>
                <a:rPr lang="en-US" sz="2700" spc="-105">
                  <a:solidFill>
                    <a:srgbClr val="000000"/>
                  </a:solidFill>
                  <a:latin typeface="Open Sans Bold"/>
                </a:rPr>
                <a:t>Continue Community Engagement</a:t>
              </a:r>
            </a:p>
          </p:txBody>
        </p:sp>
      </p:grpSp>
      <p:grpSp>
        <p:nvGrpSpPr>
          <p:cNvPr name="Group 29" id="29"/>
          <p:cNvGrpSpPr/>
          <p:nvPr/>
        </p:nvGrpSpPr>
        <p:grpSpPr>
          <a:xfrm rot="0">
            <a:off x="6286407" y="5300070"/>
            <a:ext cx="5715791" cy="1049216"/>
            <a:chOff x="0" y="0"/>
            <a:chExt cx="1399264" cy="256855"/>
          </a:xfrm>
        </p:grpSpPr>
        <p:sp>
          <p:nvSpPr>
            <p:cNvPr name="Freeform 30" id="30"/>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FF914D"/>
            </a:solidFill>
          </p:spPr>
        </p:sp>
        <p:sp>
          <p:nvSpPr>
            <p:cNvPr name="TextBox 31" id="31"/>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MARCH</a:t>
              </a:r>
            </a:p>
          </p:txBody>
        </p:sp>
      </p:grpSp>
      <p:grpSp>
        <p:nvGrpSpPr>
          <p:cNvPr name="Group 32" id="32"/>
          <p:cNvGrpSpPr/>
          <p:nvPr/>
        </p:nvGrpSpPr>
        <p:grpSpPr>
          <a:xfrm rot="0">
            <a:off x="6286407" y="6349286"/>
            <a:ext cx="5715791" cy="3079390"/>
            <a:chOff x="0" y="0"/>
            <a:chExt cx="1399264" cy="753855"/>
          </a:xfrm>
        </p:grpSpPr>
        <p:sp>
          <p:nvSpPr>
            <p:cNvPr name="Freeform 33" id="33"/>
            <p:cNvSpPr/>
            <p:nvPr/>
          </p:nvSpPr>
          <p:spPr>
            <a:xfrm flipH="false" flipV="false" rot="0">
              <a:off x="0" y="0"/>
              <a:ext cx="1399264" cy="753855"/>
            </a:xfrm>
            <a:custGeom>
              <a:avLst/>
              <a:gdLst/>
              <a:ahLst/>
              <a:cxnLst/>
              <a:rect r="r" b="b" t="t" l="l"/>
              <a:pathLst>
                <a:path h="753855" w="1399264">
                  <a:moveTo>
                    <a:pt x="0" y="0"/>
                  </a:moveTo>
                  <a:lnTo>
                    <a:pt x="1399264" y="0"/>
                  </a:lnTo>
                  <a:lnTo>
                    <a:pt x="1399264" y="753855"/>
                  </a:lnTo>
                  <a:lnTo>
                    <a:pt x="0" y="753855"/>
                  </a:lnTo>
                  <a:close/>
                </a:path>
              </a:pathLst>
            </a:custGeom>
            <a:solidFill>
              <a:srgbClr val="EDD295"/>
            </a:solidFill>
          </p:spPr>
        </p:sp>
        <p:sp>
          <p:nvSpPr>
            <p:cNvPr name="TextBox 34" id="34"/>
            <p:cNvSpPr txBox="true"/>
            <p:nvPr/>
          </p:nvSpPr>
          <p:spPr>
            <a:xfrm>
              <a:off x="0" y="38100"/>
              <a:ext cx="1399264" cy="715755"/>
            </a:xfrm>
            <a:prstGeom prst="rect">
              <a:avLst/>
            </a:prstGeom>
          </p:spPr>
          <p:txBody>
            <a:bodyPr anchor="t" rtlCol="false" tIns="54653" lIns="54653" bIns="54653" rIns="54653"/>
            <a:lstStyle/>
            <a:p>
              <a:pPr marL="582930" indent="-291465" lvl="1">
                <a:lnSpc>
                  <a:spcPts val="2754"/>
                </a:lnSpc>
                <a:buFont typeface="Arial"/>
                <a:buChar char="•"/>
              </a:pPr>
              <a:r>
                <a:rPr lang="en-US" sz="2700" spc="-105">
                  <a:solidFill>
                    <a:srgbClr val="000000"/>
                  </a:solidFill>
                  <a:latin typeface="Open Sans Bold"/>
                </a:rPr>
                <a:t>Continue Implementation Project Discussions</a:t>
              </a:r>
            </a:p>
            <a:p>
              <a:pPr marL="582930" indent="-291465" lvl="1">
                <a:lnSpc>
                  <a:spcPts val="2754"/>
                </a:lnSpc>
                <a:buFont typeface="Arial"/>
                <a:buChar char="•"/>
              </a:pPr>
              <a:r>
                <a:rPr lang="en-US" sz="2700" spc="-105">
                  <a:solidFill>
                    <a:srgbClr val="000000"/>
                  </a:solidFill>
                  <a:latin typeface="Open Sans Bold"/>
                </a:rPr>
                <a:t>Continue Community Engagement</a:t>
              </a:r>
            </a:p>
            <a:p>
              <a:pPr>
                <a:lnSpc>
                  <a:spcPts val="2244"/>
                </a:lnSpc>
              </a:pPr>
            </a:p>
          </p:txBody>
        </p:sp>
      </p:grpSp>
      <p:grpSp>
        <p:nvGrpSpPr>
          <p:cNvPr name="Group 35" id="35"/>
          <p:cNvGrpSpPr/>
          <p:nvPr/>
        </p:nvGrpSpPr>
        <p:grpSpPr>
          <a:xfrm rot="0">
            <a:off x="12230193" y="5295761"/>
            <a:ext cx="5715791" cy="1049216"/>
            <a:chOff x="0" y="0"/>
            <a:chExt cx="1399264" cy="256855"/>
          </a:xfrm>
        </p:grpSpPr>
        <p:sp>
          <p:nvSpPr>
            <p:cNvPr name="Freeform 36" id="36"/>
            <p:cNvSpPr/>
            <p:nvPr/>
          </p:nvSpPr>
          <p:spPr>
            <a:xfrm flipH="false" flipV="false" rot="0">
              <a:off x="0" y="0"/>
              <a:ext cx="1399264" cy="256855"/>
            </a:xfrm>
            <a:custGeom>
              <a:avLst/>
              <a:gdLst/>
              <a:ahLst/>
              <a:cxnLst/>
              <a:rect r="r" b="b" t="t" l="l"/>
              <a:pathLst>
                <a:path h="256855" w="1399264">
                  <a:moveTo>
                    <a:pt x="0" y="0"/>
                  </a:moveTo>
                  <a:lnTo>
                    <a:pt x="1399264" y="0"/>
                  </a:lnTo>
                  <a:lnTo>
                    <a:pt x="1399264" y="256855"/>
                  </a:lnTo>
                  <a:lnTo>
                    <a:pt x="0" y="256855"/>
                  </a:lnTo>
                  <a:close/>
                </a:path>
              </a:pathLst>
            </a:custGeom>
            <a:solidFill>
              <a:srgbClr val="3F3F3F"/>
            </a:solidFill>
          </p:spPr>
        </p:sp>
        <p:sp>
          <p:nvSpPr>
            <p:cNvPr name="TextBox 37" id="37"/>
            <p:cNvSpPr txBox="true"/>
            <p:nvPr/>
          </p:nvSpPr>
          <p:spPr>
            <a:xfrm>
              <a:off x="0" y="38100"/>
              <a:ext cx="1399264" cy="218755"/>
            </a:xfrm>
            <a:prstGeom prst="rect">
              <a:avLst/>
            </a:prstGeom>
          </p:spPr>
          <p:txBody>
            <a:bodyPr anchor="ctr" rtlCol="false" tIns="54653" lIns="54653" bIns="54653" rIns="54653"/>
            <a:lstStyle/>
            <a:p>
              <a:pPr algn="ctr">
                <a:lnSpc>
                  <a:spcPts val="2753"/>
                </a:lnSpc>
              </a:pPr>
              <a:r>
                <a:rPr lang="en-US" sz="2699" spc="-105">
                  <a:solidFill>
                    <a:srgbClr val="FFFFFF"/>
                  </a:solidFill>
                  <a:latin typeface="Open Sans Bold"/>
                </a:rPr>
                <a:t>APRIL</a:t>
              </a:r>
            </a:p>
          </p:txBody>
        </p:sp>
      </p:grpSp>
      <p:grpSp>
        <p:nvGrpSpPr>
          <p:cNvPr name="Group 38" id="38"/>
          <p:cNvGrpSpPr/>
          <p:nvPr/>
        </p:nvGrpSpPr>
        <p:grpSpPr>
          <a:xfrm rot="0">
            <a:off x="12230193" y="6344977"/>
            <a:ext cx="5715791" cy="3083699"/>
            <a:chOff x="0" y="0"/>
            <a:chExt cx="1399264" cy="754910"/>
          </a:xfrm>
        </p:grpSpPr>
        <p:sp>
          <p:nvSpPr>
            <p:cNvPr name="Freeform 39" id="39"/>
            <p:cNvSpPr/>
            <p:nvPr/>
          </p:nvSpPr>
          <p:spPr>
            <a:xfrm flipH="false" flipV="false" rot="0">
              <a:off x="0" y="0"/>
              <a:ext cx="1399264" cy="754910"/>
            </a:xfrm>
            <a:custGeom>
              <a:avLst/>
              <a:gdLst/>
              <a:ahLst/>
              <a:cxnLst/>
              <a:rect r="r" b="b" t="t" l="l"/>
              <a:pathLst>
                <a:path h="754910" w="1399264">
                  <a:moveTo>
                    <a:pt x="0" y="0"/>
                  </a:moveTo>
                  <a:lnTo>
                    <a:pt x="1399264" y="0"/>
                  </a:lnTo>
                  <a:lnTo>
                    <a:pt x="1399264" y="754910"/>
                  </a:lnTo>
                  <a:lnTo>
                    <a:pt x="0" y="754910"/>
                  </a:lnTo>
                  <a:close/>
                </a:path>
              </a:pathLst>
            </a:custGeom>
            <a:solidFill>
              <a:srgbClr val="B5E6E0"/>
            </a:solidFill>
          </p:spPr>
        </p:sp>
        <p:sp>
          <p:nvSpPr>
            <p:cNvPr name="TextBox 40" id="40"/>
            <p:cNvSpPr txBox="true"/>
            <p:nvPr/>
          </p:nvSpPr>
          <p:spPr>
            <a:xfrm>
              <a:off x="0" y="38100"/>
              <a:ext cx="1399264" cy="716810"/>
            </a:xfrm>
            <a:prstGeom prst="rect">
              <a:avLst/>
            </a:prstGeom>
          </p:spPr>
          <p:txBody>
            <a:bodyPr anchor="t" rtlCol="false" tIns="54653" lIns="54653" bIns="54653" rIns="54653"/>
            <a:lstStyle/>
            <a:p>
              <a:pPr marL="582930" indent="-291465" lvl="1">
                <a:lnSpc>
                  <a:spcPts val="2754"/>
                </a:lnSpc>
                <a:buFont typeface="Arial"/>
                <a:buChar char="•"/>
              </a:pPr>
              <a:r>
                <a:rPr lang="en-US" sz="2700" spc="-105">
                  <a:solidFill>
                    <a:srgbClr val="000000"/>
                  </a:solidFill>
                  <a:latin typeface="Open Sans Bold"/>
                </a:rPr>
                <a:t>By the end of April, each subregion may submit up to 3 recommended Implementation Projects to the Leadership Council</a:t>
              </a:r>
            </a:p>
          </p:txBody>
        </p:sp>
      </p:grpSp>
      <p:grpSp>
        <p:nvGrpSpPr>
          <p:cNvPr name="Group 41" id="41"/>
          <p:cNvGrpSpPr/>
          <p:nvPr/>
        </p:nvGrpSpPr>
        <p:grpSpPr>
          <a:xfrm rot="0">
            <a:off x="342016" y="9428676"/>
            <a:ext cx="17603968" cy="858324"/>
            <a:chOff x="0" y="0"/>
            <a:chExt cx="4636436" cy="226061"/>
          </a:xfrm>
        </p:grpSpPr>
        <p:sp>
          <p:nvSpPr>
            <p:cNvPr name="Freeform 42" id="42"/>
            <p:cNvSpPr/>
            <p:nvPr/>
          </p:nvSpPr>
          <p:spPr>
            <a:xfrm flipH="false" flipV="false" rot="0">
              <a:off x="0" y="0"/>
              <a:ext cx="4636436" cy="226061"/>
            </a:xfrm>
            <a:custGeom>
              <a:avLst/>
              <a:gdLst/>
              <a:ahLst/>
              <a:cxnLst/>
              <a:rect r="r" b="b" t="t" l="l"/>
              <a:pathLst>
                <a:path h="226061" w="4636436">
                  <a:moveTo>
                    <a:pt x="0" y="0"/>
                  </a:moveTo>
                  <a:lnTo>
                    <a:pt x="4636436" y="0"/>
                  </a:lnTo>
                  <a:lnTo>
                    <a:pt x="4636436" y="226061"/>
                  </a:lnTo>
                  <a:lnTo>
                    <a:pt x="0" y="226061"/>
                  </a:lnTo>
                  <a:close/>
                </a:path>
              </a:pathLst>
            </a:custGeom>
            <a:solidFill>
              <a:srgbClr val="D4DAE5"/>
            </a:solidFill>
          </p:spPr>
        </p:sp>
        <p:sp>
          <p:nvSpPr>
            <p:cNvPr name="TextBox 43" id="43"/>
            <p:cNvSpPr txBox="true"/>
            <p:nvPr/>
          </p:nvSpPr>
          <p:spPr>
            <a:xfrm>
              <a:off x="0" y="38100"/>
              <a:ext cx="4636436" cy="187961"/>
            </a:xfrm>
            <a:prstGeom prst="rect">
              <a:avLst/>
            </a:prstGeom>
          </p:spPr>
          <p:txBody>
            <a:bodyPr anchor="ctr" rtlCol="false" tIns="50800" lIns="50800" bIns="50800" rIns="50800"/>
            <a:lstStyle/>
            <a:p>
              <a:pPr algn="ctr">
                <a:lnSpc>
                  <a:spcPts val="1836"/>
                </a:lnSpc>
              </a:pPr>
            </a:p>
          </p:txBody>
        </p:sp>
      </p:gr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AutoShape 10" id="10"/>
          <p:cNvSpPr/>
          <p:nvPr/>
        </p:nvSpPr>
        <p:spPr>
          <a:xfrm>
            <a:off x="247330" y="1085255"/>
            <a:ext cx="11151060" cy="50018"/>
          </a:xfrm>
          <a:prstGeom prst="line">
            <a:avLst/>
          </a:prstGeom>
          <a:ln cap="flat" w="9525">
            <a:solidFill>
              <a:srgbClr val="00AB7C"/>
            </a:solidFill>
            <a:prstDash val="solid"/>
            <a:headEnd type="none" len="sm" w="sm"/>
            <a:tailEnd type="none" len="sm" w="sm"/>
          </a:ln>
        </p:spPr>
      </p:sp>
      <p:sp>
        <p:nvSpPr>
          <p:cNvPr name="TextBox 11" id="11"/>
          <p:cNvSpPr txBox="true"/>
          <p:nvPr/>
        </p:nvSpPr>
        <p:spPr>
          <a:xfrm rot="0">
            <a:off x="247309" y="347448"/>
            <a:ext cx="17793384" cy="733045"/>
          </a:xfrm>
          <a:prstGeom prst="rect">
            <a:avLst/>
          </a:prstGeom>
        </p:spPr>
        <p:txBody>
          <a:bodyPr anchor="t" rtlCol="false" tIns="0" lIns="0" bIns="0" rIns="0">
            <a:spAutoFit/>
          </a:bodyPr>
          <a:lstStyle/>
          <a:p>
            <a:pPr algn="l" marL="0" indent="0" lvl="0">
              <a:lnSpc>
                <a:spcPts val="5508"/>
              </a:lnSpc>
              <a:spcBef>
                <a:spcPct val="0"/>
              </a:spcBef>
            </a:pPr>
            <a:r>
              <a:rPr lang="en-US" sz="5400" spc="-215">
                <a:solidFill>
                  <a:srgbClr val="F26A23"/>
                </a:solidFill>
                <a:latin typeface="Open Sans"/>
              </a:rPr>
              <a:t>Key Meeting Dates for the Sacramento/Yolo Subregion</a:t>
            </a:r>
          </a:p>
        </p:txBody>
      </p:sp>
      <p:sp>
        <p:nvSpPr>
          <p:cNvPr name="TextBox 12" id="12"/>
          <p:cNvSpPr txBox="true"/>
          <p:nvPr/>
        </p:nvSpPr>
        <p:spPr>
          <a:xfrm rot="0">
            <a:off x="674604" y="1622693"/>
            <a:ext cx="15327397" cy="7362825"/>
          </a:xfrm>
          <a:prstGeom prst="rect">
            <a:avLst/>
          </a:prstGeom>
        </p:spPr>
        <p:txBody>
          <a:bodyPr anchor="t" rtlCol="false" tIns="0" lIns="0" bIns="0" rIns="0">
            <a:spAutoFit/>
          </a:bodyPr>
          <a:lstStyle/>
          <a:p>
            <a:pPr>
              <a:lnSpc>
                <a:spcPts val="6271"/>
              </a:lnSpc>
            </a:pPr>
            <a:r>
              <a:rPr lang="en-US" sz="5226">
                <a:solidFill>
                  <a:srgbClr val="000000"/>
                </a:solidFill>
                <a:latin typeface="Open Sans Bold"/>
              </a:rPr>
              <a:t>Monthly Meeting Dates:</a:t>
            </a:r>
          </a:p>
          <a:p>
            <a:pPr marL="1031116" indent="-515558" lvl="1">
              <a:lnSpc>
                <a:spcPts val="5731"/>
              </a:lnSpc>
              <a:buFont typeface="Arial"/>
              <a:buChar char="•"/>
            </a:pPr>
            <a:r>
              <a:rPr lang="en-US" sz="4775">
                <a:solidFill>
                  <a:srgbClr val="000000"/>
                </a:solidFill>
                <a:latin typeface="Open Sans Bold"/>
              </a:rPr>
              <a:t>November 15th</a:t>
            </a:r>
            <a:r>
              <a:rPr lang="en-US" sz="4775">
                <a:solidFill>
                  <a:srgbClr val="000000"/>
                </a:solidFill>
                <a:latin typeface="Open Sans"/>
              </a:rPr>
              <a:t> - 6:00 to 7:30 PM - Arthur Turner Community Room in West Sacramento</a:t>
            </a:r>
          </a:p>
          <a:p>
            <a:pPr marL="1031116" indent="-515558" lvl="1">
              <a:lnSpc>
                <a:spcPts val="5731"/>
              </a:lnSpc>
              <a:buFont typeface="Arial"/>
              <a:buChar char="•"/>
            </a:pPr>
            <a:r>
              <a:rPr lang="en-US" sz="4775">
                <a:solidFill>
                  <a:srgbClr val="000000"/>
                </a:solidFill>
                <a:latin typeface="Open Sans Bold"/>
              </a:rPr>
              <a:t>December 13th</a:t>
            </a:r>
            <a:r>
              <a:rPr lang="en-US" sz="4775">
                <a:solidFill>
                  <a:srgbClr val="000000"/>
                </a:solidFill>
                <a:latin typeface="Open Sans"/>
              </a:rPr>
              <a:t> - 6:00 to 7:30 PM - Location TBD</a:t>
            </a:r>
          </a:p>
          <a:p>
            <a:pPr marL="1031116" indent="-515558" lvl="1">
              <a:lnSpc>
                <a:spcPts val="5731"/>
              </a:lnSpc>
              <a:buFont typeface="Arial"/>
              <a:buChar char="•"/>
            </a:pPr>
            <a:r>
              <a:rPr lang="en-US" sz="4775">
                <a:solidFill>
                  <a:srgbClr val="000000"/>
                </a:solidFill>
                <a:latin typeface="Open Sans Bold"/>
              </a:rPr>
              <a:t>January 24th</a:t>
            </a:r>
            <a:r>
              <a:rPr lang="en-US" sz="4775">
                <a:solidFill>
                  <a:srgbClr val="000000"/>
                </a:solidFill>
                <a:latin typeface="Open Sans"/>
              </a:rPr>
              <a:t> - 5:30 to 7:30 PM - Location TBD</a:t>
            </a:r>
          </a:p>
          <a:p>
            <a:pPr>
              <a:lnSpc>
                <a:spcPts val="5731"/>
              </a:lnSpc>
            </a:pPr>
          </a:p>
          <a:p>
            <a:pPr>
              <a:lnSpc>
                <a:spcPts val="6211"/>
              </a:lnSpc>
            </a:pPr>
            <a:r>
              <a:rPr lang="en-US" sz="5175">
                <a:solidFill>
                  <a:srgbClr val="000000"/>
                </a:solidFill>
                <a:latin typeface="Open Sans Bold"/>
              </a:rPr>
              <a:t>Other CERF Meetings:</a:t>
            </a:r>
          </a:p>
          <a:p>
            <a:pPr marL="1031116" indent="-515558" lvl="1">
              <a:lnSpc>
                <a:spcPts val="5731"/>
              </a:lnSpc>
              <a:buFont typeface="Arial"/>
              <a:buChar char="•"/>
            </a:pPr>
            <a:r>
              <a:rPr lang="en-US" sz="4775">
                <a:solidFill>
                  <a:srgbClr val="000000"/>
                </a:solidFill>
                <a:latin typeface="Open Sans Bold"/>
              </a:rPr>
              <a:t>November 13th</a:t>
            </a:r>
            <a:r>
              <a:rPr lang="en-US" sz="4775">
                <a:solidFill>
                  <a:srgbClr val="000000"/>
                </a:solidFill>
                <a:latin typeface="Open Sans"/>
              </a:rPr>
              <a:t> - 3:30 to 5:30 PM - Research Presentation (zoom)</a:t>
            </a:r>
          </a:p>
          <a:p>
            <a:pPr>
              <a:lnSpc>
                <a:spcPts val="5731"/>
              </a:lnSpc>
            </a:pP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0F325F"/>
        </a:solidFill>
      </p:bgPr>
    </p:bg>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grpSp>
        <p:nvGrpSpPr>
          <p:cNvPr name="Group 6" id="6"/>
          <p:cNvGrpSpPr/>
          <p:nvPr/>
        </p:nvGrpSpPr>
        <p:grpSpPr>
          <a:xfrm rot="0">
            <a:off x="0" y="9601200"/>
            <a:ext cx="18288000" cy="685800"/>
            <a:chOff x="0" y="0"/>
            <a:chExt cx="17339733" cy="650240"/>
          </a:xfrm>
        </p:grpSpPr>
        <p:sp>
          <p:nvSpPr>
            <p:cNvPr name="Freeform 7" id="7"/>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51BBB0"/>
            </a:solidFill>
          </p:spPr>
        </p:sp>
      </p:grpSp>
      <p:grpSp>
        <p:nvGrpSpPr>
          <p:cNvPr name="Group 8" id="8"/>
          <p:cNvGrpSpPr/>
          <p:nvPr/>
        </p:nvGrpSpPr>
        <p:grpSpPr>
          <a:xfrm rot="0">
            <a:off x="-195165" y="9501474"/>
            <a:ext cx="18483165" cy="129416"/>
            <a:chOff x="0" y="0"/>
            <a:chExt cx="13001414" cy="91034"/>
          </a:xfrm>
        </p:grpSpPr>
        <p:sp>
          <p:nvSpPr>
            <p:cNvPr name="Freeform 9" id="9"/>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TextBox 10" id="10"/>
          <p:cNvSpPr txBox="true"/>
          <p:nvPr/>
        </p:nvSpPr>
        <p:spPr>
          <a:xfrm rot="0">
            <a:off x="1230629" y="2492909"/>
            <a:ext cx="15826743" cy="4514850"/>
          </a:xfrm>
          <a:prstGeom prst="rect">
            <a:avLst/>
          </a:prstGeom>
        </p:spPr>
        <p:txBody>
          <a:bodyPr anchor="t" rtlCol="false" tIns="0" lIns="0" bIns="0" rIns="0">
            <a:spAutoFit/>
          </a:bodyPr>
          <a:lstStyle/>
          <a:p>
            <a:pPr algn="ctr">
              <a:lnSpc>
                <a:spcPts val="11880"/>
              </a:lnSpc>
            </a:pPr>
            <a:r>
              <a:rPr lang="en-US" sz="9900">
                <a:solidFill>
                  <a:srgbClr val="FFFFFF"/>
                </a:solidFill>
                <a:latin typeface="Open Sans Bold"/>
              </a:rPr>
              <a:t>COMMUNITY ENGAGEMENT BRAINSTORMING </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sp>
        <p:nvSpPr>
          <p:cNvPr name="TextBox 6" id="6"/>
          <p:cNvSpPr txBox="true"/>
          <p:nvPr/>
        </p:nvSpPr>
        <p:spPr>
          <a:xfrm rot="0">
            <a:off x="313058" y="424945"/>
            <a:ext cx="15983275" cy="842915"/>
          </a:xfrm>
          <a:prstGeom prst="rect">
            <a:avLst/>
          </a:prstGeom>
        </p:spPr>
        <p:txBody>
          <a:bodyPr anchor="t" rtlCol="false" tIns="0" lIns="0" bIns="0" rIns="0">
            <a:spAutoFit/>
          </a:bodyPr>
          <a:lstStyle/>
          <a:p>
            <a:pPr algn="l" marL="0" indent="0" lvl="0">
              <a:lnSpc>
                <a:spcPts val="6425"/>
              </a:lnSpc>
              <a:spcBef>
                <a:spcPct val="0"/>
              </a:spcBef>
            </a:pPr>
            <a:r>
              <a:rPr lang="en-US" sz="6299" spc="-251">
                <a:solidFill>
                  <a:srgbClr val="F26A23"/>
                </a:solidFill>
                <a:latin typeface="Open Sans"/>
              </a:rPr>
              <a:t>General Housekeeping for Hybrid Meetings:</a:t>
            </a:r>
          </a:p>
        </p:txBody>
      </p:sp>
      <p:grpSp>
        <p:nvGrpSpPr>
          <p:cNvPr name="Group 7" id="7"/>
          <p:cNvGrpSpPr/>
          <p:nvPr/>
        </p:nvGrpSpPr>
        <p:grpSpPr>
          <a:xfrm rot="0">
            <a:off x="0" y="9468174"/>
            <a:ext cx="18288000" cy="133200"/>
            <a:chOff x="0" y="0"/>
            <a:chExt cx="13004800" cy="94720"/>
          </a:xfrm>
        </p:grpSpPr>
        <p:sp>
          <p:nvSpPr>
            <p:cNvPr name="Freeform 8" id="8"/>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9" id="9"/>
          <p:cNvGrpSpPr/>
          <p:nvPr/>
        </p:nvGrpSpPr>
        <p:grpSpPr>
          <a:xfrm rot="0">
            <a:off x="0" y="9601200"/>
            <a:ext cx="18288000" cy="914400"/>
            <a:chOff x="0" y="0"/>
            <a:chExt cx="13004800" cy="650240"/>
          </a:xfrm>
        </p:grpSpPr>
        <p:sp>
          <p:nvSpPr>
            <p:cNvPr name="Freeform 10" id="10"/>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AutoShape 11" id="11"/>
          <p:cNvSpPr/>
          <p:nvPr/>
        </p:nvSpPr>
        <p:spPr>
          <a:xfrm>
            <a:off x="195737" y="1272623"/>
            <a:ext cx="11151060" cy="50018"/>
          </a:xfrm>
          <a:prstGeom prst="line">
            <a:avLst/>
          </a:prstGeom>
          <a:ln cap="flat" w="9525">
            <a:solidFill>
              <a:srgbClr val="00AB7C"/>
            </a:solidFill>
            <a:prstDash val="solid"/>
            <a:headEnd type="none" len="sm" w="sm"/>
            <a:tailEnd type="none" len="sm" w="sm"/>
          </a:ln>
        </p:spPr>
      </p:sp>
      <p:sp>
        <p:nvSpPr>
          <p:cNvPr name="TextBox 12" id="12"/>
          <p:cNvSpPr txBox="true"/>
          <p:nvPr/>
        </p:nvSpPr>
        <p:spPr>
          <a:xfrm rot="0">
            <a:off x="9817794" y="2349128"/>
            <a:ext cx="7796048" cy="5715000"/>
          </a:xfrm>
          <a:prstGeom prst="rect">
            <a:avLst/>
          </a:prstGeom>
        </p:spPr>
        <p:txBody>
          <a:bodyPr anchor="t" rtlCol="false" tIns="0" lIns="0" bIns="0" rIns="0">
            <a:spAutoFit/>
          </a:bodyPr>
          <a:lstStyle/>
          <a:p>
            <a:pPr>
              <a:lnSpc>
                <a:spcPts val="3960"/>
              </a:lnSpc>
            </a:pPr>
            <a:r>
              <a:rPr lang="en-US" sz="3300" spc="-128">
                <a:solidFill>
                  <a:srgbClr val="3F3F3F"/>
                </a:solidFill>
                <a:latin typeface="Open Sans Bold"/>
              </a:rPr>
              <a:t>Requests for People Joining Virtually: </a:t>
            </a:r>
          </a:p>
          <a:p>
            <a:pPr marL="712470" indent="-356235" lvl="1">
              <a:lnSpc>
                <a:spcPts val="3960"/>
              </a:lnSpc>
              <a:buFont typeface="Arial"/>
              <a:buChar char="•"/>
            </a:pPr>
            <a:r>
              <a:rPr lang="en-US" sz="3300" spc="-128">
                <a:solidFill>
                  <a:srgbClr val="3F3F3F"/>
                </a:solidFill>
                <a:latin typeface="Open Sans"/>
              </a:rPr>
              <a:t> We have a second projector in Curtis Hall.  Please have your cameras on</a:t>
            </a:r>
            <a:r>
              <a:rPr lang="en-US" sz="3300" spc="-128">
                <a:solidFill>
                  <a:srgbClr val="3F3F3F"/>
                </a:solidFill>
                <a:latin typeface="Open Sans"/>
              </a:rPr>
              <a:t> so that folks in the physical space can see the virtual participants.</a:t>
            </a:r>
          </a:p>
          <a:p>
            <a:pPr marL="712470" indent="-356235" lvl="1">
              <a:lnSpc>
                <a:spcPts val="3960"/>
              </a:lnSpc>
              <a:buFont typeface="Arial"/>
              <a:buChar char="•"/>
            </a:pPr>
            <a:r>
              <a:rPr lang="en-US" sz="3300" spc="-128">
                <a:solidFill>
                  <a:srgbClr val="3F3F3F"/>
                </a:solidFill>
                <a:latin typeface="Open Sans"/>
              </a:rPr>
              <a:t>Use headphones with a microphone for best audio.</a:t>
            </a:r>
          </a:p>
          <a:p>
            <a:pPr marL="712470" indent="-356235" lvl="1">
              <a:lnSpc>
                <a:spcPts val="3960"/>
              </a:lnSpc>
              <a:buFont typeface="Arial"/>
              <a:buChar char="•"/>
            </a:pPr>
            <a:r>
              <a:rPr lang="en-US" sz="3300" spc="-128">
                <a:solidFill>
                  <a:srgbClr val="3F3F3F"/>
                </a:solidFill>
                <a:latin typeface="Open Sans"/>
              </a:rPr>
              <a:t> If you have a question, please type in the Chatbox. </a:t>
            </a:r>
          </a:p>
          <a:p>
            <a:pPr>
              <a:lnSpc>
                <a:spcPts val="4990"/>
              </a:lnSpc>
            </a:pPr>
          </a:p>
          <a:p>
            <a:pPr algn="l">
              <a:lnSpc>
                <a:spcPts val="4990"/>
              </a:lnSpc>
            </a:pPr>
          </a:p>
        </p:txBody>
      </p:sp>
      <p:sp>
        <p:nvSpPr>
          <p:cNvPr name="TextBox 13" id="13"/>
          <p:cNvSpPr txBox="true"/>
          <p:nvPr/>
        </p:nvSpPr>
        <p:spPr>
          <a:xfrm rot="0">
            <a:off x="313058" y="2475688"/>
            <a:ext cx="8948285" cy="3924300"/>
          </a:xfrm>
          <a:prstGeom prst="rect">
            <a:avLst/>
          </a:prstGeom>
        </p:spPr>
        <p:txBody>
          <a:bodyPr anchor="t" rtlCol="false" tIns="0" lIns="0" bIns="0" rIns="0">
            <a:spAutoFit/>
          </a:bodyPr>
          <a:lstStyle/>
          <a:p>
            <a:pPr>
              <a:lnSpc>
                <a:spcPts val="3960"/>
              </a:lnSpc>
            </a:pPr>
            <a:r>
              <a:rPr lang="en-US" sz="3300" spc="-128">
                <a:solidFill>
                  <a:srgbClr val="3F3F3F"/>
                </a:solidFill>
                <a:latin typeface="Open Sans Bold"/>
              </a:rPr>
              <a:t>Requests for People Joining In Person </a:t>
            </a:r>
          </a:p>
          <a:p>
            <a:pPr marL="712470" indent="-356235" lvl="1">
              <a:lnSpc>
                <a:spcPts val="3960"/>
              </a:lnSpc>
              <a:buFont typeface="Arial"/>
              <a:buChar char="•"/>
            </a:pPr>
            <a:r>
              <a:rPr lang="en-US" sz="3300" spc="-128">
                <a:solidFill>
                  <a:srgbClr val="3F3F3F"/>
                </a:solidFill>
                <a:latin typeface="Open Sans"/>
              </a:rPr>
              <a:t> Please sit as close as possible to the front of the room. </a:t>
            </a:r>
          </a:p>
          <a:p>
            <a:pPr marL="712470" indent="-356235" lvl="1">
              <a:lnSpc>
                <a:spcPts val="3960"/>
              </a:lnSpc>
              <a:buFont typeface="Arial"/>
              <a:buChar char="•"/>
            </a:pPr>
            <a:r>
              <a:rPr lang="en-US" sz="3300" spc="-128">
                <a:solidFill>
                  <a:srgbClr val="3F3F3F"/>
                </a:solidFill>
                <a:latin typeface="Open Sans"/>
              </a:rPr>
              <a:t> Please raise your hand if you would like to make a comment.</a:t>
            </a:r>
          </a:p>
          <a:p>
            <a:pPr>
              <a:lnSpc>
                <a:spcPts val="5727"/>
              </a:lnSpc>
            </a:pPr>
          </a:p>
          <a:p>
            <a:pPr algn="l">
              <a:lnSpc>
                <a:spcPts val="5727"/>
              </a:lnSpc>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10" id="10"/>
          <p:cNvGrpSpPr/>
          <p:nvPr/>
        </p:nvGrpSpPr>
        <p:grpSpPr>
          <a:xfrm rot="0">
            <a:off x="9144001" y="2110863"/>
            <a:ext cx="6280107" cy="5662190"/>
            <a:chOff x="0" y="0"/>
            <a:chExt cx="8373476" cy="7549587"/>
          </a:xfrm>
        </p:grpSpPr>
        <p:sp>
          <p:nvSpPr>
            <p:cNvPr name="AutoShape 11" id="11"/>
            <p:cNvSpPr/>
            <p:nvPr/>
          </p:nvSpPr>
          <p:spPr>
            <a:xfrm>
              <a:off x="18" y="3012281"/>
              <a:ext cx="7766653" cy="20715"/>
            </a:xfrm>
            <a:prstGeom prst="line">
              <a:avLst/>
            </a:prstGeom>
            <a:ln cap="rnd" w="13810">
              <a:solidFill>
                <a:srgbClr val="00AB7C">
                  <a:alpha val="88627"/>
                </a:srgbClr>
              </a:solidFill>
              <a:prstDash val="solid"/>
              <a:headEnd type="none" len="sm" w="sm"/>
              <a:tailEnd type="none" len="sm" w="sm"/>
            </a:ln>
          </p:spPr>
        </p:sp>
        <p:sp>
          <p:nvSpPr>
            <p:cNvPr name="TextBox 12" id="12"/>
            <p:cNvSpPr txBox="true"/>
            <p:nvPr/>
          </p:nvSpPr>
          <p:spPr>
            <a:xfrm rot="0">
              <a:off x="196784" y="133350"/>
              <a:ext cx="7990284" cy="2785345"/>
            </a:xfrm>
            <a:prstGeom prst="rect">
              <a:avLst/>
            </a:prstGeom>
          </p:spPr>
          <p:txBody>
            <a:bodyPr anchor="t" rtlCol="false" tIns="0" lIns="0" bIns="0" rIns="0">
              <a:spAutoFit/>
            </a:bodyPr>
            <a:lstStyle/>
            <a:p>
              <a:pPr algn="l">
                <a:lnSpc>
                  <a:spcPts val="7986"/>
                </a:lnSpc>
              </a:pPr>
              <a:r>
                <a:rPr lang="en-US" sz="7829" spc="-312">
                  <a:solidFill>
                    <a:srgbClr val="F26A23"/>
                  </a:solidFill>
                  <a:latin typeface="Open Sans"/>
                </a:rPr>
                <a:t>Session Facilitator</a:t>
              </a:r>
            </a:p>
          </p:txBody>
        </p:sp>
        <p:sp>
          <p:nvSpPr>
            <p:cNvPr name="TextBox 13" id="13"/>
            <p:cNvSpPr txBox="true"/>
            <p:nvPr/>
          </p:nvSpPr>
          <p:spPr>
            <a:xfrm rot="0">
              <a:off x="10376" y="3351268"/>
              <a:ext cx="8363100" cy="4198319"/>
            </a:xfrm>
            <a:prstGeom prst="rect">
              <a:avLst/>
            </a:prstGeom>
          </p:spPr>
          <p:txBody>
            <a:bodyPr anchor="t" rtlCol="false" tIns="0" lIns="0" bIns="0" rIns="0">
              <a:spAutoFit/>
            </a:bodyPr>
            <a:lstStyle/>
            <a:p>
              <a:pPr algn="l">
                <a:lnSpc>
                  <a:spcPts val="6263"/>
                </a:lnSpc>
              </a:pPr>
              <a:r>
                <a:rPr lang="en-US" sz="5219" spc="-208">
                  <a:solidFill>
                    <a:srgbClr val="0F325F"/>
                  </a:solidFill>
                  <a:latin typeface="Open Sans Bold"/>
                </a:rPr>
                <a:t>Maikhou Thou</a:t>
              </a:r>
            </a:p>
            <a:p>
              <a:pPr algn="l">
                <a:lnSpc>
                  <a:spcPts val="6263"/>
                </a:lnSpc>
              </a:pPr>
            </a:p>
            <a:p>
              <a:pPr algn="l">
                <a:lnSpc>
                  <a:spcPts val="6263"/>
                </a:lnSpc>
              </a:pPr>
              <a:r>
                <a:rPr lang="en-US" sz="5219" spc="-208">
                  <a:solidFill>
                    <a:srgbClr val="0F325F"/>
                  </a:solidFill>
                  <a:latin typeface="Open Sans"/>
                </a:rPr>
                <a:t>Everyday Impact Consulting </a:t>
              </a:r>
            </a:p>
          </p:txBody>
        </p:sp>
      </p:grpSp>
      <p:sp>
        <p:nvSpPr>
          <p:cNvPr name="Freeform 14" id="14"/>
          <p:cNvSpPr/>
          <p:nvPr/>
        </p:nvSpPr>
        <p:spPr>
          <a:xfrm flipH="false" flipV="false" rot="0">
            <a:off x="3559276" y="2066114"/>
            <a:ext cx="4907785" cy="6154773"/>
          </a:xfrm>
          <a:custGeom>
            <a:avLst/>
            <a:gdLst/>
            <a:ahLst/>
            <a:cxnLst/>
            <a:rect r="r" b="b" t="t" l="l"/>
            <a:pathLst>
              <a:path h="6154773" w="4907785">
                <a:moveTo>
                  <a:pt x="0" y="0"/>
                </a:moveTo>
                <a:lnTo>
                  <a:pt x="4907786" y="0"/>
                </a:lnTo>
                <a:lnTo>
                  <a:pt x="4907786" y="6154772"/>
                </a:lnTo>
                <a:lnTo>
                  <a:pt x="0" y="6154772"/>
                </a:lnTo>
                <a:lnTo>
                  <a:pt x="0" y="0"/>
                </a:lnTo>
                <a:close/>
              </a:path>
            </a:pathLst>
          </a:custGeom>
          <a:blipFill>
            <a:blip r:embed="rId3"/>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p:cSld>
    <p:bg>
      <p:bgPr>
        <a:solidFill>
          <a:srgbClr val="0F325F"/>
        </a:solidFill>
      </p:bgPr>
    </p:bg>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grpSp>
        <p:nvGrpSpPr>
          <p:cNvPr name="Group 6" id="6"/>
          <p:cNvGrpSpPr/>
          <p:nvPr/>
        </p:nvGrpSpPr>
        <p:grpSpPr>
          <a:xfrm rot="0">
            <a:off x="0" y="9601200"/>
            <a:ext cx="18288000" cy="685800"/>
            <a:chOff x="0" y="0"/>
            <a:chExt cx="17339733" cy="650240"/>
          </a:xfrm>
        </p:grpSpPr>
        <p:sp>
          <p:nvSpPr>
            <p:cNvPr name="Freeform 7" id="7"/>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51BBB0"/>
            </a:solidFill>
          </p:spPr>
        </p:sp>
      </p:grpSp>
      <p:grpSp>
        <p:nvGrpSpPr>
          <p:cNvPr name="Group 8" id="8"/>
          <p:cNvGrpSpPr/>
          <p:nvPr/>
        </p:nvGrpSpPr>
        <p:grpSpPr>
          <a:xfrm rot="0">
            <a:off x="-195165" y="9501474"/>
            <a:ext cx="18483165" cy="129416"/>
            <a:chOff x="0" y="0"/>
            <a:chExt cx="13001414" cy="91034"/>
          </a:xfrm>
        </p:grpSpPr>
        <p:sp>
          <p:nvSpPr>
            <p:cNvPr name="Freeform 9" id="9"/>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TextBox 10" id="10"/>
          <p:cNvSpPr txBox="true"/>
          <p:nvPr/>
        </p:nvSpPr>
        <p:spPr>
          <a:xfrm rot="0">
            <a:off x="1230629" y="2758302"/>
            <a:ext cx="15826743" cy="3009900"/>
          </a:xfrm>
          <a:prstGeom prst="rect">
            <a:avLst/>
          </a:prstGeom>
        </p:spPr>
        <p:txBody>
          <a:bodyPr anchor="t" rtlCol="false" tIns="0" lIns="0" bIns="0" rIns="0">
            <a:spAutoFit/>
          </a:bodyPr>
          <a:lstStyle/>
          <a:p>
            <a:pPr algn="ctr">
              <a:lnSpc>
                <a:spcPts val="11880"/>
              </a:lnSpc>
            </a:pPr>
            <a:r>
              <a:rPr lang="en-US" sz="9900">
                <a:solidFill>
                  <a:srgbClr val="FFFFFF"/>
                </a:solidFill>
                <a:latin typeface="Open Sans Bold"/>
              </a:rPr>
              <a:t>ADDITIONAL INFORMATION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Freeform 10" id="10"/>
          <p:cNvSpPr/>
          <p:nvPr/>
        </p:nvSpPr>
        <p:spPr>
          <a:xfrm flipH="false" flipV="false" rot="0">
            <a:off x="-2744635" y="-1080459"/>
            <a:ext cx="21620152" cy="6223959"/>
          </a:xfrm>
          <a:custGeom>
            <a:avLst/>
            <a:gdLst/>
            <a:ahLst/>
            <a:cxnLst/>
            <a:rect r="r" b="b" t="t" l="l"/>
            <a:pathLst>
              <a:path h="6223959" w="21620152">
                <a:moveTo>
                  <a:pt x="0" y="0"/>
                </a:moveTo>
                <a:lnTo>
                  <a:pt x="21620152" y="0"/>
                </a:lnTo>
                <a:lnTo>
                  <a:pt x="21620152" y="6223959"/>
                </a:lnTo>
                <a:lnTo>
                  <a:pt x="0" y="6223959"/>
                </a:lnTo>
                <a:lnTo>
                  <a:pt x="0" y="0"/>
                </a:lnTo>
                <a:close/>
              </a:path>
            </a:pathLst>
          </a:custGeom>
          <a:blipFill>
            <a:blip r:embed="rId3"/>
            <a:stretch>
              <a:fillRect l="0" t="0" r="0" b="-15789"/>
            </a:stretch>
          </a:blipFill>
        </p:spPr>
      </p:sp>
      <p:sp>
        <p:nvSpPr>
          <p:cNvPr name="TextBox 11" id="11"/>
          <p:cNvSpPr txBox="true"/>
          <p:nvPr/>
        </p:nvSpPr>
        <p:spPr>
          <a:xfrm rot="0">
            <a:off x="4622926" y="6586703"/>
            <a:ext cx="9484459" cy="1257488"/>
          </a:xfrm>
          <a:prstGeom prst="rect">
            <a:avLst/>
          </a:prstGeom>
        </p:spPr>
        <p:txBody>
          <a:bodyPr anchor="t" rtlCol="false" tIns="0" lIns="0" bIns="0" rIns="0">
            <a:spAutoFit/>
          </a:bodyPr>
          <a:lstStyle/>
          <a:p>
            <a:pPr algn="ctr">
              <a:lnSpc>
                <a:spcPts val="9923"/>
              </a:lnSpc>
            </a:pPr>
            <a:r>
              <a:rPr lang="en-US" sz="7088">
                <a:solidFill>
                  <a:srgbClr val="000000"/>
                </a:solidFill>
                <a:latin typeface="Filson Soft 1"/>
              </a:rPr>
              <a:t>livabilitysummit.org</a:t>
            </a:r>
          </a:p>
        </p:txBody>
      </p:sp>
    </p:spTree>
  </p:cSld>
  <p:clrMapOvr>
    <a:masterClrMapping/>
  </p:clrMapOvr>
</p:sld>
</file>

<file path=ppt/slides/slide3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TextBox 10" id="10"/>
          <p:cNvSpPr txBox="true"/>
          <p:nvPr/>
        </p:nvSpPr>
        <p:spPr>
          <a:xfrm rot="0">
            <a:off x="6241064" y="7344966"/>
            <a:ext cx="5554800" cy="1371600"/>
          </a:xfrm>
          <a:prstGeom prst="rect">
            <a:avLst/>
          </a:prstGeom>
        </p:spPr>
        <p:txBody>
          <a:bodyPr anchor="t" rtlCol="false" tIns="0" lIns="0" bIns="0" rIns="0">
            <a:spAutoFit/>
          </a:bodyPr>
          <a:lstStyle/>
          <a:p>
            <a:pPr algn="ctr">
              <a:lnSpc>
                <a:spcPts val="3600"/>
              </a:lnSpc>
            </a:pPr>
            <a:r>
              <a:rPr lang="en-US" sz="3000" spc="-119">
                <a:solidFill>
                  <a:srgbClr val="3F3F3F"/>
                </a:solidFill>
                <a:latin typeface="Open Sans Bold"/>
              </a:rPr>
              <a:t>Maritessa Bravo Ares</a:t>
            </a:r>
          </a:p>
          <a:p>
            <a:pPr algn="ctr">
              <a:lnSpc>
                <a:spcPts val="3600"/>
              </a:lnSpc>
            </a:pPr>
            <a:r>
              <a:rPr lang="en-US" sz="3000" spc="-119">
                <a:solidFill>
                  <a:srgbClr val="3F3F3F"/>
                </a:solidFill>
                <a:latin typeface="Open Sans"/>
              </a:rPr>
              <a:t>Project Leader</a:t>
            </a:r>
          </a:p>
          <a:p>
            <a:pPr algn="ctr">
              <a:lnSpc>
                <a:spcPts val="3600"/>
              </a:lnSpc>
            </a:pPr>
            <a:r>
              <a:rPr lang="en-US" sz="3000" spc="-119">
                <a:solidFill>
                  <a:srgbClr val="3F3F3F"/>
                </a:solidFill>
                <a:latin typeface="Open Sans"/>
              </a:rPr>
              <a:t>maritessa.ares@valleyvision.org</a:t>
            </a:r>
          </a:p>
        </p:txBody>
      </p:sp>
      <p:sp>
        <p:nvSpPr>
          <p:cNvPr name="TextBox 11" id="11"/>
          <p:cNvSpPr txBox="true"/>
          <p:nvPr/>
        </p:nvSpPr>
        <p:spPr>
          <a:xfrm rot="0">
            <a:off x="12268736" y="7344966"/>
            <a:ext cx="5554800" cy="1371600"/>
          </a:xfrm>
          <a:prstGeom prst="rect">
            <a:avLst/>
          </a:prstGeom>
        </p:spPr>
        <p:txBody>
          <a:bodyPr anchor="t" rtlCol="false" tIns="0" lIns="0" bIns="0" rIns="0">
            <a:spAutoFit/>
          </a:bodyPr>
          <a:lstStyle/>
          <a:p>
            <a:pPr algn="ctr">
              <a:lnSpc>
                <a:spcPts val="3600"/>
              </a:lnSpc>
            </a:pPr>
            <a:r>
              <a:rPr lang="en-US" sz="3000" spc="-119">
                <a:solidFill>
                  <a:srgbClr val="3F3F3F"/>
                </a:solidFill>
                <a:latin typeface="Open Sans Bold"/>
              </a:rPr>
              <a:t>Alana Ramsay</a:t>
            </a:r>
          </a:p>
          <a:p>
            <a:pPr algn="ctr">
              <a:lnSpc>
                <a:spcPts val="3600"/>
              </a:lnSpc>
            </a:pPr>
            <a:r>
              <a:rPr lang="en-US" sz="3000" spc="-119">
                <a:solidFill>
                  <a:srgbClr val="3F3F3F"/>
                </a:solidFill>
                <a:latin typeface="Open Sans"/>
              </a:rPr>
              <a:t>Project Manager</a:t>
            </a:r>
          </a:p>
          <a:p>
            <a:pPr algn="ctr">
              <a:lnSpc>
                <a:spcPts val="3600"/>
              </a:lnSpc>
            </a:pPr>
            <a:r>
              <a:rPr lang="en-US" sz="3000" spc="-119">
                <a:solidFill>
                  <a:srgbClr val="3F3F3F"/>
                </a:solidFill>
                <a:latin typeface="Open Sans"/>
              </a:rPr>
              <a:t>alana.ramsay@valleyvision.org</a:t>
            </a:r>
          </a:p>
        </p:txBody>
      </p:sp>
      <p:sp>
        <p:nvSpPr>
          <p:cNvPr name="TextBox 12" id="12"/>
          <p:cNvSpPr txBox="true"/>
          <p:nvPr/>
        </p:nvSpPr>
        <p:spPr>
          <a:xfrm rot="0">
            <a:off x="333809" y="7344966"/>
            <a:ext cx="5554800" cy="1371600"/>
          </a:xfrm>
          <a:prstGeom prst="rect">
            <a:avLst/>
          </a:prstGeom>
        </p:spPr>
        <p:txBody>
          <a:bodyPr anchor="t" rtlCol="false" tIns="0" lIns="0" bIns="0" rIns="0">
            <a:spAutoFit/>
          </a:bodyPr>
          <a:lstStyle/>
          <a:p>
            <a:pPr algn="ctr">
              <a:lnSpc>
                <a:spcPts val="3600"/>
              </a:lnSpc>
            </a:pPr>
            <a:r>
              <a:rPr lang="en-US" sz="3000" spc="-119">
                <a:solidFill>
                  <a:srgbClr val="3F3F3F"/>
                </a:solidFill>
                <a:latin typeface="Open Sans Bold"/>
              </a:rPr>
              <a:t>Evan Schmidt </a:t>
            </a:r>
          </a:p>
          <a:p>
            <a:pPr algn="ctr">
              <a:lnSpc>
                <a:spcPts val="3600"/>
              </a:lnSpc>
            </a:pPr>
            <a:r>
              <a:rPr lang="en-US" sz="3000" spc="-117">
                <a:solidFill>
                  <a:srgbClr val="3F3F3F"/>
                </a:solidFill>
                <a:latin typeface="Open Sans"/>
              </a:rPr>
              <a:t>CEO</a:t>
            </a:r>
          </a:p>
          <a:p>
            <a:pPr algn="ctr">
              <a:lnSpc>
                <a:spcPts val="3600"/>
              </a:lnSpc>
            </a:pPr>
            <a:r>
              <a:rPr lang="en-US" sz="3000" spc="-119">
                <a:solidFill>
                  <a:srgbClr val="3F3F3F"/>
                </a:solidFill>
                <a:latin typeface="Open Sans"/>
              </a:rPr>
              <a:t>ev</a:t>
            </a:r>
            <a:r>
              <a:rPr lang="en-US" sz="3000" spc="-119">
                <a:solidFill>
                  <a:srgbClr val="3F3F3F"/>
                </a:solidFill>
                <a:latin typeface="Open Sans"/>
              </a:rPr>
              <a:t>an.schmidt@valleyvision.org</a:t>
            </a:r>
          </a:p>
        </p:txBody>
      </p:sp>
      <p:sp>
        <p:nvSpPr>
          <p:cNvPr name="TextBox 13" id="13"/>
          <p:cNvSpPr txBox="true"/>
          <p:nvPr/>
        </p:nvSpPr>
        <p:spPr>
          <a:xfrm rot="0">
            <a:off x="1498547" y="1174177"/>
            <a:ext cx="15751228" cy="4350603"/>
          </a:xfrm>
          <a:prstGeom prst="rect">
            <a:avLst/>
          </a:prstGeom>
        </p:spPr>
        <p:txBody>
          <a:bodyPr anchor="t" rtlCol="false" tIns="0" lIns="0" bIns="0" rIns="0">
            <a:spAutoFit/>
          </a:bodyPr>
          <a:lstStyle/>
          <a:p>
            <a:pPr algn="ctr">
              <a:lnSpc>
                <a:spcPts val="6952"/>
              </a:lnSpc>
            </a:pPr>
          </a:p>
          <a:p>
            <a:pPr algn="ctr">
              <a:lnSpc>
                <a:spcPts val="6952"/>
              </a:lnSpc>
            </a:pPr>
            <a:r>
              <a:rPr lang="en-US" sz="4966">
                <a:solidFill>
                  <a:srgbClr val="000000"/>
                </a:solidFill>
                <a:latin typeface="Open Sans"/>
              </a:rPr>
              <a:t>Email us at </a:t>
            </a:r>
            <a:r>
              <a:rPr lang="en-US" sz="4966">
                <a:solidFill>
                  <a:srgbClr val="000000"/>
                </a:solidFill>
                <a:latin typeface="Open Sans Bold"/>
              </a:rPr>
              <a:t>cerf@valleyvision.org</a:t>
            </a:r>
          </a:p>
          <a:p>
            <a:pPr algn="ctr">
              <a:lnSpc>
                <a:spcPts val="6952"/>
              </a:lnSpc>
            </a:pPr>
          </a:p>
          <a:p>
            <a:pPr algn="ctr">
              <a:lnSpc>
                <a:spcPts val="6952"/>
              </a:lnSpc>
            </a:pPr>
            <a:r>
              <a:rPr lang="en-US" sz="4966">
                <a:solidFill>
                  <a:srgbClr val="000000"/>
                </a:solidFill>
                <a:latin typeface="Open Sans"/>
              </a:rPr>
              <a:t>or visit us at </a:t>
            </a:r>
            <a:r>
              <a:rPr lang="en-US" sz="4966">
                <a:solidFill>
                  <a:srgbClr val="000000"/>
                </a:solidFill>
                <a:latin typeface="Open Sans Bold"/>
              </a:rPr>
              <a:t>https://bit.ly/SacCERF </a:t>
            </a:r>
            <a:r>
              <a:rPr lang="en-US" sz="4966">
                <a:solidFill>
                  <a:srgbClr val="000000"/>
                </a:solidFill>
                <a:latin typeface="Open Sans"/>
              </a:rPr>
              <a:t>to subscribe to our CERF newsletter &amp; view additional resources</a:t>
            </a:r>
          </a:p>
        </p:txBody>
      </p:sp>
      <p:sp>
        <p:nvSpPr>
          <p:cNvPr name="TextBox 14" id="14"/>
          <p:cNvSpPr txBox="true"/>
          <p:nvPr/>
        </p:nvSpPr>
        <p:spPr>
          <a:xfrm rot="0">
            <a:off x="313058" y="349995"/>
            <a:ext cx="15071340" cy="842915"/>
          </a:xfrm>
          <a:prstGeom prst="rect">
            <a:avLst/>
          </a:prstGeom>
        </p:spPr>
        <p:txBody>
          <a:bodyPr anchor="t" rtlCol="false" tIns="0" lIns="0" bIns="0" rIns="0">
            <a:spAutoFit/>
          </a:bodyPr>
          <a:lstStyle/>
          <a:p>
            <a:pPr algn="l">
              <a:lnSpc>
                <a:spcPts val="6425"/>
              </a:lnSpc>
            </a:pPr>
            <a:r>
              <a:rPr lang="en-US" sz="6299" spc="-251">
                <a:solidFill>
                  <a:srgbClr val="F26A23"/>
                </a:solidFill>
                <a:latin typeface="Open Sans"/>
              </a:rPr>
              <a:t>Staying Connected!</a:t>
            </a:r>
          </a:p>
        </p:txBody>
      </p:sp>
      <p:sp>
        <p:nvSpPr>
          <p:cNvPr name="AutoShape 15" id="15"/>
          <p:cNvSpPr/>
          <p:nvPr/>
        </p:nvSpPr>
        <p:spPr>
          <a:xfrm>
            <a:off x="313079" y="1197673"/>
            <a:ext cx="11151060" cy="50018"/>
          </a:xfrm>
          <a:prstGeom prst="line">
            <a:avLst/>
          </a:prstGeom>
          <a:ln cap="flat" w="9525">
            <a:solidFill>
              <a:srgbClr val="00AB7C"/>
            </a:solidFill>
            <a:prstDash val="solid"/>
            <a:headEnd type="none" len="sm" w="sm"/>
            <a:tailEnd type="none" len="sm" w="sm"/>
          </a:ln>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AutoShape 10" id="10"/>
          <p:cNvSpPr/>
          <p:nvPr/>
        </p:nvSpPr>
        <p:spPr>
          <a:xfrm>
            <a:off x="313079" y="1197673"/>
            <a:ext cx="11151060" cy="50018"/>
          </a:xfrm>
          <a:prstGeom prst="line">
            <a:avLst/>
          </a:prstGeom>
          <a:ln cap="flat" w="9525">
            <a:solidFill>
              <a:srgbClr val="00AB7C"/>
            </a:solidFill>
            <a:prstDash val="solid"/>
            <a:headEnd type="none" len="sm" w="sm"/>
            <a:tailEnd type="none" len="sm" w="sm"/>
          </a:ln>
        </p:spPr>
      </p:sp>
      <p:sp>
        <p:nvSpPr>
          <p:cNvPr name="Freeform 11" id="11"/>
          <p:cNvSpPr/>
          <p:nvPr/>
        </p:nvSpPr>
        <p:spPr>
          <a:xfrm flipH="false" flipV="false" rot="0">
            <a:off x="1028700" y="2253332"/>
            <a:ext cx="5723998" cy="5780337"/>
          </a:xfrm>
          <a:custGeom>
            <a:avLst/>
            <a:gdLst/>
            <a:ahLst/>
            <a:cxnLst/>
            <a:rect r="r" b="b" t="t" l="l"/>
            <a:pathLst>
              <a:path h="5780337" w="5723998">
                <a:moveTo>
                  <a:pt x="0" y="0"/>
                </a:moveTo>
                <a:lnTo>
                  <a:pt x="5723998" y="0"/>
                </a:lnTo>
                <a:lnTo>
                  <a:pt x="5723998" y="5780336"/>
                </a:lnTo>
                <a:lnTo>
                  <a:pt x="0" y="5780336"/>
                </a:lnTo>
                <a:lnTo>
                  <a:pt x="0" y="0"/>
                </a:lnTo>
                <a:close/>
              </a:path>
            </a:pathLst>
          </a:custGeom>
          <a:blipFill>
            <a:blip r:embed="rId3"/>
            <a:stretch>
              <a:fillRect l="0" t="0" r="0" b="0"/>
            </a:stretch>
          </a:blipFill>
        </p:spPr>
      </p:sp>
      <p:sp>
        <p:nvSpPr>
          <p:cNvPr name="TextBox 12" id="12"/>
          <p:cNvSpPr txBox="true"/>
          <p:nvPr/>
        </p:nvSpPr>
        <p:spPr>
          <a:xfrm rot="0">
            <a:off x="313058" y="185785"/>
            <a:ext cx="15983275" cy="842915"/>
          </a:xfrm>
          <a:prstGeom prst="rect">
            <a:avLst/>
          </a:prstGeom>
        </p:spPr>
        <p:txBody>
          <a:bodyPr anchor="t" rtlCol="false" tIns="0" lIns="0" bIns="0" rIns="0">
            <a:spAutoFit/>
          </a:bodyPr>
          <a:lstStyle/>
          <a:p>
            <a:pPr algn="l" marL="0" indent="0" lvl="0">
              <a:lnSpc>
                <a:spcPts val="6425"/>
              </a:lnSpc>
              <a:spcBef>
                <a:spcPct val="0"/>
              </a:spcBef>
            </a:pPr>
            <a:r>
              <a:rPr lang="en-US" sz="6299" spc="-251">
                <a:solidFill>
                  <a:srgbClr val="F26A23"/>
                </a:solidFill>
                <a:latin typeface="Open Sans"/>
              </a:rPr>
              <a:t>Survey!</a:t>
            </a:r>
          </a:p>
        </p:txBody>
      </p:sp>
      <p:sp>
        <p:nvSpPr>
          <p:cNvPr name="TextBox 13" id="13"/>
          <p:cNvSpPr txBox="true"/>
          <p:nvPr/>
        </p:nvSpPr>
        <p:spPr>
          <a:xfrm rot="0">
            <a:off x="8304695" y="1543050"/>
            <a:ext cx="8500040" cy="6400800"/>
          </a:xfrm>
          <a:prstGeom prst="rect">
            <a:avLst/>
          </a:prstGeom>
        </p:spPr>
        <p:txBody>
          <a:bodyPr anchor="t" rtlCol="false" tIns="0" lIns="0" bIns="0" rIns="0">
            <a:spAutoFit/>
          </a:bodyPr>
          <a:lstStyle/>
          <a:p>
            <a:pPr>
              <a:lnSpc>
                <a:spcPts val="6360"/>
              </a:lnSpc>
            </a:pPr>
          </a:p>
          <a:p>
            <a:pPr>
              <a:lnSpc>
                <a:spcPts val="6360"/>
              </a:lnSpc>
            </a:pPr>
            <a:r>
              <a:rPr lang="en-US" sz="5300">
                <a:solidFill>
                  <a:srgbClr val="000000"/>
                </a:solidFill>
                <a:latin typeface="Open Sans"/>
              </a:rPr>
              <a:t>Thank you for attending the first of many CERF Subregional Committee meetings. Please complete the survey so we collect your thoughts!</a:t>
            </a:r>
          </a:p>
          <a:p>
            <a:pPr>
              <a:lnSpc>
                <a:spcPts val="6360"/>
              </a:lnSpc>
            </a:pP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sp>
        <p:nvSpPr>
          <p:cNvPr name="TextBox 6" id="6"/>
          <p:cNvSpPr txBox="true"/>
          <p:nvPr/>
        </p:nvSpPr>
        <p:spPr>
          <a:xfrm rot="0">
            <a:off x="313058" y="257794"/>
            <a:ext cx="15983275" cy="1646587"/>
          </a:xfrm>
          <a:prstGeom prst="rect">
            <a:avLst/>
          </a:prstGeom>
        </p:spPr>
        <p:txBody>
          <a:bodyPr anchor="t" rtlCol="false" tIns="0" lIns="0" bIns="0" rIns="0">
            <a:spAutoFit/>
          </a:bodyPr>
          <a:lstStyle/>
          <a:p>
            <a:pPr algn="l" marL="0" indent="0" lvl="0">
              <a:lnSpc>
                <a:spcPts val="6425"/>
              </a:lnSpc>
              <a:spcBef>
                <a:spcPct val="0"/>
              </a:spcBef>
            </a:pPr>
            <a:r>
              <a:rPr lang="en-US" sz="6299" spc="-251">
                <a:solidFill>
                  <a:srgbClr val="F26A23"/>
                </a:solidFill>
                <a:latin typeface="Open Sans"/>
              </a:rPr>
              <a:t>Goals for the October Sacramento/Yolo Subregion Committee Meeting Today:</a:t>
            </a:r>
          </a:p>
        </p:txBody>
      </p:sp>
      <p:grpSp>
        <p:nvGrpSpPr>
          <p:cNvPr name="Group 7" id="7"/>
          <p:cNvGrpSpPr/>
          <p:nvPr/>
        </p:nvGrpSpPr>
        <p:grpSpPr>
          <a:xfrm rot="0">
            <a:off x="0" y="9468174"/>
            <a:ext cx="18288000" cy="133200"/>
            <a:chOff x="0" y="0"/>
            <a:chExt cx="13004800" cy="94720"/>
          </a:xfrm>
        </p:grpSpPr>
        <p:sp>
          <p:nvSpPr>
            <p:cNvPr name="Freeform 8" id="8"/>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9" id="9"/>
          <p:cNvGrpSpPr/>
          <p:nvPr/>
        </p:nvGrpSpPr>
        <p:grpSpPr>
          <a:xfrm rot="0">
            <a:off x="0" y="9601200"/>
            <a:ext cx="18288000" cy="914400"/>
            <a:chOff x="0" y="0"/>
            <a:chExt cx="13004800" cy="650240"/>
          </a:xfrm>
        </p:grpSpPr>
        <p:sp>
          <p:nvSpPr>
            <p:cNvPr name="Freeform 10" id="10"/>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AutoShape 11" id="11"/>
          <p:cNvSpPr/>
          <p:nvPr/>
        </p:nvSpPr>
        <p:spPr>
          <a:xfrm>
            <a:off x="313079" y="2175526"/>
            <a:ext cx="11151060" cy="50018"/>
          </a:xfrm>
          <a:prstGeom prst="line">
            <a:avLst/>
          </a:prstGeom>
          <a:ln cap="flat" w="9525">
            <a:solidFill>
              <a:srgbClr val="00AB7C"/>
            </a:solidFill>
            <a:prstDash val="solid"/>
            <a:headEnd type="none" len="sm" w="sm"/>
            <a:tailEnd type="none" len="sm" w="sm"/>
          </a:ln>
        </p:spPr>
      </p:sp>
      <p:sp>
        <p:nvSpPr>
          <p:cNvPr name="TextBox 12" id="12"/>
          <p:cNvSpPr txBox="true"/>
          <p:nvPr/>
        </p:nvSpPr>
        <p:spPr>
          <a:xfrm rot="0">
            <a:off x="716548" y="2016880"/>
            <a:ext cx="16542752" cy="7844240"/>
          </a:xfrm>
          <a:prstGeom prst="rect">
            <a:avLst/>
          </a:prstGeom>
        </p:spPr>
        <p:txBody>
          <a:bodyPr anchor="t" rtlCol="false" tIns="0" lIns="0" bIns="0" rIns="0">
            <a:spAutoFit/>
          </a:bodyPr>
          <a:lstStyle/>
          <a:p>
            <a:pPr>
              <a:lnSpc>
                <a:spcPts val="5198"/>
              </a:lnSpc>
            </a:pPr>
          </a:p>
          <a:p>
            <a:pPr marL="935355" indent="-467677" lvl="1">
              <a:lnSpc>
                <a:spcPts val="5198"/>
              </a:lnSpc>
              <a:buFont typeface="Arial"/>
              <a:buChar char="•"/>
            </a:pPr>
            <a:r>
              <a:rPr lang="en-US" sz="4332" spc="-168">
                <a:solidFill>
                  <a:srgbClr val="3F3F3F"/>
                </a:solidFill>
                <a:latin typeface="Open Sans"/>
              </a:rPr>
              <a:t> Getting a shared understanding of the CERF Program, learning about the process for developing a regional plan and its alignment with our region’s Prosperity Strategy </a:t>
            </a:r>
          </a:p>
          <a:p>
            <a:pPr marL="935355" indent="-467677" lvl="1">
              <a:lnSpc>
                <a:spcPts val="5198"/>
              </a:lnSpc>
              <a:buFont typeface="Arial"/>
              <a:buChar char="•"/>
            </a:pPr>
            <a:r>
              <a:rPr lang="en-US" sz="4332" spc="-168">
                <a:solidFill>
                  <a:srgbClr val="3F3F3F"/>
                </a:solidFill>
                <a:latin typeface="Open Sans"/>
              </a:rPr>
              <a:t> Identify how we can better engage underserved, disinvested communities</a:t>
            </a:r>
          </a:p>
          <a:p>
            <a:pPr marL="935355" indent="-467677" lvl="1">
              <a:lnSpc>
                <a:spcPts val="5198"/>
              </a:lnSpc>
              <a:buFont typeface="Arial"/>
              <a:buChar char="•"/>
            </a:pPr>
            <a:r>
              <a:rPr lang="en-US" sz="4332" spc="-168">
                <a:solidFill>
                  <a:srgbClr val="3F3F3F"/>
                </a:solidFill>
                <a:latin typeface="Open Sans"/>
              </a:rPr>
              <a:t> Map next steps and what to expect over the next few months</a:t>
            </a:r>
          </a:p>
          <a:p>
            <a:pPr marL="935355" indent="-467677" lvl="1">
              <a:lnSpc>
                <a:spcPts val="5198"/>
              </a:lnSpc>
              <a:buFont typeface="Arial"/>
              <a:buChar char="•"/>
            </a:pPr>
            <a:r>
              <a:rPr lang="en-US" sz="4332" spc="-168">
                <a:solidFill>
                  <a:srgbClr val="3F3F3F"/>
                </a:solidFill>
                <a:latin typeface="Open Sans"/>
              </a:rPr>
              <a:t> Community Engagement Discussion &amp; Group Breakout Sessions</a:t>
            </a:r>
          </a:p>
          <a:p>
            <a:pPr marL="935355" indent="-467677" lvl="1">
              <a:lnSpc>
                <a:spcPts val="5198"/>
              </a:lnSpc>
              <a:buFont typeface="Arial"/>
              <a:buChar char="•"/>
            </a:pPr>
            <a:r>
              <a:rPr lang="en-US" sz="4332" spc="-168">
                <a:solidFill>
                  <a:srgbClr val="3F3F3F"/>
                </a:solidFill>
                <a:latin typeface="Open Sans"/>
              </a:rPr>
              <a:t> Next Steps</a:t>
            </a:r>
          </a:p>
          <a:p>
            <a:pPr>
              <a:lnSpc>
                <a:spcPts val="5198"/>
              </a:lnSpc>
            </a:pPr>
          </a:p>
          <a:p>
            <a:pPr>
              <a:lnSpc>
                <a:spcPts val="5198"/>
              </a:lnSpc>
            </a:pPr>
          </a:p>
          <a:p>
            <a:pPr algn="l">
              <a:lnSpc>
                <a:spcPts val="5198"/>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Freeform 10" id="10"/>
          <p:cNvSpPr/>
          <p:nvPr/>
        </p:nvSpPr>
        <p:spPr>
          <a:xfrm flipH="false" flipV="false" rot="0">
            <a:off x="313058" y="2421437"/>
            <a:ext cx="2121392" cy="2121392"/>
          </a:xfrm>
          <a:custGeom>
            <a:avLst/>
            <a:gdLst/>
            <a:ahLst/>
            <a:cxnLst/>
            <a:rect r="r" b="b" t="t" l="l"/>
            <a:pathLst>
              <a:path h="2121392" w="2121392">
                <a:moveTo>
                  <a:pt x="0" y="0"/>
                </a:moveTo>
                <a:lnTo>
                  <a:pt x="2121391" y="0"/>
                </a:lnTo>
                <a:lnTo>
                  <a:pt x="2121391" y="2121392"/>
                </a:lnTo>
                <a:lnTo>
                  <a:pt x="0" y="2121392"/>
                </a:lnTo>
                <a:lnTo>
                  <a:pt x="0" y="0"/>
                </a:lnTo>
                <a:close/>
              </a:path>
            </a:pathLst>
          </a:custGeom>
          <a:blipFill>
            <a:blip r:embed="rId3"/>
            <a:stretch>
              <a:fillRect l="0" t="0" r="0" b="0"/>
            </a:stretch>
          </a:blipFill>
        </p:spPr>
      </p:sp>
      <p:sp>
        <p:nvSpPr>
          <p:cNvPr name="Freeform 11" id="11"/>
          <p:cNvSpPr/>
          <p:nvPr/>
        </p:nvSpPr>
        <p:spPr>
          <a:xfrm flipH="false" flipV="false" rot="0">
            <a:off x="9718509" y="2507501"/>
            <a:ext cx="2105175" cy="2105175"/>
          </a:xfrm>
          <a:custGeom>
            <a:avLst/>
            <a:gdLst/>
            <a:ahLst/>
            <a:cxnLst/>
            <a:rect r="r" b="b" t="t" l="l"/>
            <a:pathLst>
              <a:path h="2105175" w="2105175">
                <a:moveTo>
                  <a:pt x="0" y="0"/>
                </a:moveTo>
                <a:lnTo>
                  <a:pt x="2105175" y="0"/>
                </a:lnTo>
                <a:lnTo>
                  <a:pt x="2105175" y="2105175"/>
                </a:lnTo>
                <a:lnTo>
                  <a:pt x="0" y="2105175"/>
                </a:lnTo>
                <a:lnTo>
                  <a:pt x="0" y="0"/>
                </a:lnTo>
                <a:close/>
              </a:path>
            </a:pathLst>
          </a:custGeom>
          <a:blipFill>
            <a:blip r:embed="rId4"/>
            <a:stretch>
              <a:fillRect l="0" t="0" r="0" b="0"/>
            </a:stretch>
          </a:blipFill>
        </p:spPr>
      </p:sp>
      <p:sp>
        <p:nvSpPr>
          <p:cNvPr name="AutoShape 12" id="12"/>
          <p:cNvSpPr/>
          <p:nvPr/>
        </p:nvSpPr>
        <p:spPr>
          <a:xfrm>
            <a:off x="313079" y="1503649"/>
            <a:ext cx="11151060" cy="50018"/>
          </a:xfrm>
          <a:prstGeom prst="line">
            <a:avLst/>
          </a:prstGeom>
          <a:ln cap="flat" w="9525">
            <a:solidFill>
              <a:srgbClr val="00AB7C"/>
            </a:solidFill>
            <a:prstDash val="solid"/>
            <a:headEnd type="none" len="sm" w="sm"/>
            <a:tailEnd type="none" len="sm" w="sm"/>
          </a:ln>
        </p:spPr>
      </p:sp>
      <p:sp>
        <p:nvSpPr>
          <p:cNvPr name="Freeform 13" id="13"/>
          <p:cNvSpPr/>
          <p:nvPr/>
        </p:nvSpPr>
        <p:spPr>
          <a:xfrm flipH="false" flipV="false" rot="0">
            <a:off x="236305" y="4985873"/>
            <a:ext cx="2198144" cy="2198144"/>
          </a:xfrm>
          <a:custGeom>
            <a:avLst/>
            <a:gdLst/>
            <a:ahLst/>
            <a:cxnLst/>
            <a:rect r="r" b="b" t="t" l="l"/>
            <a:pathLst>
              <a:path h="2198144" w="2198144">
                <a:moveTo>
                  <a:pt x="0" y="0"/>
                </a:moveTo>
                <a:lnTo>
                  <a:pt x="2198144" y="0"/>
                </a:lnTo>
                <a:lnTo>
                  <a:pt x="2198144" y="2198145"/>
                </a:lnTo>
                <a:lnTo>
                  <a:pt x="0" y="2198145"/>
                </a:lnTo>
                <a:lnTo>
                  <a:pt x="0" y="0"/>
                </a:lnTo>
                <a:close/>
              </a:path>
            </a:pathLst>
          </a:custGeom>
          <a:blipFill>
            <a:blip r:embed="rId5"/>
            <a:stretch>
              <a:fillRect l="0" t="0" r="0" b="0"/>
            </a:stretch>
          </a:blipFill>
        </p:spPr>
      </p:sp>
      <p:sp>
        <p:nvSpPr>
          <p:cNvPr name="TextBox 14" id="14"/>
          <p:cNvSpPr txBox="true"/>
          <p:nvPr/>
        </p:nvSpPr>
        <p:spPr>
          <a:xfrm rot="0">
            <a:off x="2770612" y="4902976"/>
            <a:ext cx="5378742" cy="2600843"/>
          </a:xfrm>
          <a:prstGeom prst="rect">
            <a:avLst/>
          </a:prstGeom>
        </p:spPr>
        <p:txBody>
          <a:bodyPr anchor="t" rtlCol="false" tIns="0" lIns="0" bIns="0" rIns="0">
            <a:spAutoFit/>
          </a:bodyPr>
          <a:lstStyle/>
          <a:p>
            <a:pPr algn="l">
              <a:lnSpc>
                <a:spcPts val="2946"/>
              </a:lnSpc>
            </a:pPr>
            <a:r>
              <a:rPr lang="en-US" sz="2455" spc="-97">
                <a:solidFill>
                  <a:srgbClr val="0F325F"/>
                </a:solidFill>
                <a:latin typeface="Open Sans Bold"/>
              </a:rPr>
              <a:t>Anette Smith</a:t>
            </a:r>
          </a:p>
          <a:p>
            <a:pPr algn="l">
              <a:lnSpc>
                <a:spcPts val="2946"/>
              </a:lnSpc>
            </a:pPr>
            <a:r>
              <a:rPr lang="en-US" sz="2455" spc="-95">
                <a:solidFill>
                  <a:srgbClr val="0F325F"/>
                </a:solidFill>
                <a:latin typeface="Open Sans Bold"/>
              </a:rPr>
              <a:t>CERF Sub Regional Hub Community Manager </a:t>
            </a:r>
          </a:p>
          <a:p>
            <a:pPr algn="l">
              <a:lnSpc>
                <a:spcPts val="2946"/>
              </a:lnSpc>
            </a:pPr>
            <a:r>
              <a:rPr lang="en-US" sz="2455" spc="-95">
                <a:solidFill>
                  <a:srgbClr val="0F325F"/>
                </a:solidFill>
                <a:latin typeface="Open Sans"/>
              </a:rPr>
              <a:t>Sacramento Asian Pacific Chamber of Commerce</a:t>
            </a:r>
          </a:p>
          <a:p>
            <a:pPr algn="l">
              <a:lnSpc>
                <a:spcPts val="2946"/>
              </a:lnSpc>
            </a:pPr>
            <a:r>
              <a:rPr lang="en-US" sz="2455" spc="-95">
                <a:solidFill>
                  <a:srgbClr val="0F325F"/>
                </a:solidFill>
                <a:latin typeface="Open Sans Bold"/>
              </a:rPr>
              <a:t>asmith@calasiancc.org </a:t>
            </a:r>
          </a:p>
          <a:p>
            <a:pPr algn="l">
              <a:lnSpc>
                <a:spcPts val="2946"/>
              </a:lnSpc>
            </a:pPr>
          </a:p>
        </p:txBody>
      </p:sp>
      <p:sp>
        <p:nvSpPr>
          <p:cNvPr name="AutoShape 15" id="15"/>
          <p:cNvSpPr/>
          <p:nvPr/>
        </p:nvSpPr>
        <p:spPr>
          <a:xfrm>
            <a:off x="9124950" y="1815605"/>
            <a:ext cx="19050" cy="5599515"/>
          </a:xfrm>
          <a:prstGeom prst="line">
            <a:avLst/>
          </a:prstGeom>
          <a:ln cap="flat" w="38100">
            <a:solidFill>
              <a:srgbClr val="00AB7C"/>
            </a:solidFill>
            <a:prstDash val="solid"/>
            <a:headEnd type="none" len="sm" w="sm"/>
            <a:tailEnd type="none" len="sm" w="sm"/>
          </a:ln>
        </p:spPr>
      </p:sp>
      <p:sp>
        <p:nvSpPr>
          <p:cNvPr name="Freeform 16" id="16"/>
          <p:cNvSpPr/>
          <p:nvPr/>
        </p:nvSpPr>
        <p:spPr>
          <a:xfrm flipH="false" flipV="false" rot="0">
            <a:off x="4307690" y="8348938"/>
            <a:ext cx="2253343" cy="909362"/>
          </a:xfrm>
          <a:custGeom>
            <a:avLst/>
            <a:gdLst/>
            <a:ahLst/>
            <a:cxnLst/>
            <a:rect r="r" b="b" t="t" l="l"/>
            <a:pathLst>
              <a:path h="909362" w="2253343">
                <a:moveTo>
                  <a:pt x="0" y="0"/>
                </a:moveTo>
                <a:lnTo>
                  <a:pt x="2253342" y="0"/>
                </a:lnTo>
                <a:lnTo>
                  <a:pt x="2253342" y="909362"/>
                </a:lnTo>
                <a:lnTo>
                  <a:pt x="0" y="909362"/>
                </a:lnTo>
                <a:lnTo>
                  <a:pt x="0" y="0"/>
                </a:lnTo>
                <a:close/>
              </a:path>
            </a:pathLst>
          </a:custGeom>
          <a:blipFill>
            <a:blip r:embed="rId6"/>
            <a:stretch>
              <a:fillRect l="-4720" t="0" r="-4720" b="0"/>
            </a:stretch>
          </a:blipFill>
        </p:spPr>
      </p:sp>
      <p:sp>
        <p:nvSpPr>
          <p:cNvPr name="Freeform 17" id="17"/>
          <p:cNvSpPr/>
          <p:nvPr/>
        </p:nvSpPr>
        <p:spPr>
          <a:xfrm flipH="false" flipV="false" rot="0">
            <a:off x="14914387" y="8269879"/>
            <a:ext cx="2763892" cy="855490"/>
          </a:xfrm>
          <a:custGeom>
            <a:avLst/>
            <a:gdLst/>
            <a:ahLst/>
            <a:cxnLst/>
            <a:rect r="r" b="b" t="t" l="l"/>
            <a:pathLst>
              <a:path h="855490" w="2763892">
                <a:moveTo>
                  <a:pt x="0" y="0"/>
                </a:moveTo>
                <a:lnTo>
                  <a:pt x="2763892" y="0"/>
                </a:lnTo>
                <a:lnTo>
                  <a:pt x="2763892" y="855490"/>
                </a:lnTo>
                <a:lnTo>
                  <a:pt x="0" y="855490"/>
                </a:lnTo>
                <a:lnTo>
                  <a:pt x="0" y="0"/>
                </a:lnTo>
                <a:close/>
              </a:path>
            </a:pathLst>
          </a:custGeom>
          <a:blipFill>
            <a:blip r:embed="rId7"/>
            <a:stretch>
              <a:fillRect l="0" t="0" r="0" b="0"/>
            </a:stretch>
          </a:blipFill>
        </p:spPr>
      </p:sp>
      <p:sp>
        <p:nvSpPr>
          <p:cNvPr name="Freeform 18" id="18"/>
          <p:cNvSpPr/>
          <p:nvPr/>
        </p:nvSpPr>
        <p:spPr>
          <a:xfrm flipH="false" flipV="false" rot="0">
            <a:off x="1068317" y="7675269"/>
            <a:ext cx="1702295" cy="1656900"/>
          </a:xfrm>
          <a:custGeom>
            <a:avLst/>
            <a:gdLst/>
            <a:ahLst/>
            <a:cxnLst/>
            <a:rect r="r" b="b" t="t" l="l"/>
            <a:pathLst>
              <a:path h="1656900" w="1702295">
                <a:moveTo>
                  <a:pt x="0" y="0"/>
                </a:moveTo>
                <a:lnTo>
                  <a:pt x="1702295" y="0"/>
                </a:lnTo>
                <a:lnTo>
                  <a:pt x="1702295" y="1656900"/>
                </a:lnTo>
                <a:lnTo>
                  <a:pt x="0" y="1656900"/>
                </a:lnTo>
                <a:lnTo>
                  <a:pt x="0" y="0"/>
                </a:lnTo>
                <a:close/>
              </a:path>
            </a:pathLst>
          </a:custGeom>
          <a:blipFill>
            <a:blip r:embed="rId8"/>
            <a:stretch>
              <a:fillRect l="0" t="0" r="0" b="0"/>
            </a:stretch>
          </a:blipFill>
        </p:spPr>
      </p:sp>
      <p:sp>
        <p:nvSpPr>
          <p:cNvPr name="Freeform 19" id="19"/>
          <p:cNvSpPr/>
          <p:nvPr/>
        </p:nvSpPr>
        <p:spPr>
          <a:xfrm flipH="false" flipV="false" rot="0">
            <a:off x="10904808" y="8503719"/>
            <a:ext cx="3321888" cy="553648"/>
          </a:xfrm>
          <a:custGeom>
            <a:avLst/>
            <a:gdLst/>
            <a:ahLst/>
            <a:cxnLst/>
            <a:rect r="r" b="b" t="t" l="l"/>
            <a:pathLst>
              <a:path h="553648" w="3321888">
                <a:moveTo>
                  <a:pt x="0" y="0"/>
                </a:moveTo>
                <a:lnTo>
                  <a:pt x="3321888" y="0"/>
                </a:lnTo>
                <a:lnTo>
                  <a:pt x="3321888" y="553648"/>
                </a:lnTo>
                <a:lnTo>
                  <a:pt x="0" y="553648"/>
                </a:lnTo>
                <a:lnTo>
                  <a:pt x="0" y="0"/>
                </a:lnTo>
                <a:close/>
              </a:path>
            </a:pathLst>
          </a:custGeom>
          <a:blipFill>
            <a:blip r:embed="rId9"/>
            <a:stretch>
              <a:fillRect l="0" t="0" r="0" b="0"/>
            </a:stretch>
          </a:blipFill>
        </p:spPr>
      </p:sp>
      <p:sp>
        <p:nvSpPr>
          <p:cNvPr name="Freeform 20" id="20"/>
          <p:cNvSpPr/>
          <p:nvPr/>
        </p:nvSpPr>
        <p:spPr>
          <a:xfrm flipH="false" flipV="false" rot="0">
            <a:off x="7986964" y="8115480"/>
            <a:ext cx="1731545" cy="1142820"/>
          </a:xfrm>
          <a:custGeom>
            <a:avLst/>
            <a:gdLst/>
            <a:ahLst/>
            <a:cxnLst/>
            <a:rect r="r" b="b" t="t" l="l"/>
            <a:pathLst>
              <a:path h="1142820" w="1731545">
                <a:moveTo>
                  <a:pt x="0" y="0"/>
                </a:moveTo>
                <a:lnTo>
                  <a:pt x="1731545" y="0"/>
                </a:lnTo>
                <a:lnTo>
                  <a:pt x="1731545" y="1142820"/>
                </a:lnTo>
                <a:lnTo>
                  <a:pt x="0" y="11428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9763125" y="4893451"/>
            <a:ext cx="2073647" cy="2073647"/>
          </a:xfrm>
          <a:custGeom>
            <a:avLst/>
            <a:gdLst/>
            <a:ahLst/>
            <a:cxnLst/>
            <a:rect r="r" b="b" t="t" l="l"/>
            <a:pathLst>
              <a:path h="2073647" w="2073647">
                <a:moveTo>
                  <a:pt x="0" y="0"/>
                </a:moveTo>
                <a:lnTo>
                  <a:pt x="2073647" y="0"/>
                </a:lnTo>
                <a:lnTo>
                  <a:pt x="2073647" y="2073647"/>
                </a:lnTo>
                <a:lnTo>
                  <a:pt x="0" y="2073647"/>
                </a:lnTo>
                <a:lnTo>
                  <a:pt x="0" y="0"/>
                </a:lnTo>
                <a:close/>
              </a:path>
            </a:pathLst>
          </a:custGeom>
          <a:blipFill>
            <a:blip r:embed="rId12"/>
            <a:stretch>
              <a:fillRect l="0" t="0" r="0" b="0"/>
            </a:stretch>
          </a:blipFill>
        </p:spPr>
      </p:sp>
      <p:sp>
        <p:nvSpPr>
          <p:cNvPr name="TextBox 22" id="22"/>
          <p:cNvSpPr txBox="true"/>
          <p:nvPr/>
        </p:nvSpPr>
        <p:spPr>
          <a:xfrm rot="0">
            <a:off x="2770612" y="2514664"/>
            <a:ext cx="5327499" cy="1598709"/>
          </a:xfrm>
          <a:prstGeom prst="rect">
            <a:avLst/>
          </a:prstGeom>
        </p:spPr>
        <p:txBody>
          <a:bodyPr anchor="t" rtlCol="false" tIns="0" lIns="0" bIns="0" rIns="0">
            <a:spAutoFit/>
          </a:bodyPr>
          <a:lstStyle/>
          <a:p>
            <a:pPr algn="l">
              <a:lnSpc>
                <a:spcPts val="3167"/>
              </a:lnSpc>
            </a:pPr>
            <a:r>
              <a:rPr lang="en-US" sz="2639" spc="-105">
                <a:solidFill>
                  <a:srgbClr val="0F325F"/>
                </a:solidFill>
                <a:latin typeface="Open Sans Bold"/>
              </a:rPr>
              <a:t>Pat Fong Kushida</a:t>
            </a:r>
          </a:p>
          <a:p>
            <a:pPr algn="l">
              <a:lnSpc>
                <a:spcPts val="3167"/>
              </a:lnSpc>
            </a:pPr>
            <a:r>
              <a:rPr lang="en-US" sz="2639" spc="-105">
                <a:solidFill>
                  <a:srgbClr val="0F325F"/>
                </a:solidFill>
                <a:latin typeface="Open Sans"/>
              </a:rPr>
              <a:t>President &amp; CEO</a:t>
            </a:r>
          </a:p>
          <a:p>
            <a:pPr algn="l">
              <a:lnSpc>
                <a:spcPts val="3167"/>
              </a:lnSpc>
            </a:pPr>
            <a:r>
              <a:rPr lang="en-US" sz="2639" spc="-105">
                <a:solidFill>
                  <a:srgbClr val="0F325F"/>
                </a:solidFill>
                <a:latin typeface="Open Sans"/>
              </a:rPr>
              <a:t>Sacramento Asian Pacific Chamber of Commerce</a:t>
            </a:r>
          </a:p>
        </p:txBody>
      </p:sp>
      <p:sp>
        <p:nvSpPr>
          <p:cNvPr name="TextBox 23" id="23"/>
          <p:cNvSpPr txBox="true"/>
          <p:nvPr/>
        </p:nvSpPr>
        <p:spPr>
          <a:xfrm rot="0">
            <a:off x="12157059" y="2821826"/>
            <a:ext cx="4139274" cy="1196789"/>
          </a:xfrm>
          <a:prstGeom prst="rect">
            <a:avLst/>
          </a:prstGeom>
        </p:spPr>
        <p:txBody>
          <a:bodyPr anchor="t" rtlCol="false" tIns="0" lIns="0" bIns="0" rIns="0">
            <a:spAutoFit/>
          </a:bodyPr>
          <a:lstStyle/>
          <a:p>
            <a:pPr algn="l">
              <a:lnSpc>
                <a:spcPts val="3136"/>
              </a:lnSpc>
            </a:pPr>
            <a:r>
              <a:rPr lang="en-US" sz="2613" spc="-104">
                <a:solidFill>
                  <a:srgbClr val="0F325F"/>
                </a:solidFill>
                <a:latin typeface="Open Sans Bold"/>
              </a:rPr>
              <a:t>Kiara Reed</a:t>
            </a:r>
          </a:p>
          <a:p>
            <a:pPr algn="l">
              <a:lnSpc>
                <a:spcPts val="3136"/>
              </a:lnSpc>
            </a:pPr>
            <a:r>
              <a:rPr lang="en-US" sz="2613" spc="-101">
                <a:solidFill>
                  <a:srgbClr val="0F325F"/>
                </a:solidFill>
                <a:latin typeface="Open Sans"/>
              </a:rPr>
              <a:t>Executive Director</a:t>
            </a:r>
          </a:p>
          <a:p>
            <a:pPr algn="l">
              <a:lnSpc>
                <a:spcPts val="3136"/>
              </a:lnSpc>
            </a:pPr>
            <a:r>
              <a:rPr lang="en-US" sz="2613" spc="-104">
                <a:solidFill>
                  <a:srgbClr val="0F325F"/>
                </a:solidFill>
                <a:latin typeface="Open Sans"/>
              </a:rPr>
              <a:t>Civic Thread</a:t>
            </a:r>
          </a:p>
        </p:txBody>
      </p:sp>
      <p:sp>
        <p:nvSpPr>
          <p:cNvPr name="TextBox 24" id="24"/>
          <p:cNvSpPr txBox="true"/>
          <p:nvPr/>
        </p:nvSpPr>
        <p:spPr>
          <a:xfrm rot="0">
            <a:off x="313058" y="394290"/>
            <a:ext cx="15983275" cy="842915"/>
          </a:xfrm>
          <a:prstGeom prst="rect">
            <a:avLst/>
          </a:prstGeom>
        </p:spPr>
        <p:txBody>
          <a:bodyPr anchor="t" rtlCol="false" tIns="0" lIns="0" bIns="0" rIns="0">
            <a:spAutoFit/>
          </a:bodyPr>
          <a:lstStyle/>
          <a:p>
            <a:pPr algn="l" marL="0" indent="0" lvl="0">
              <a:lnSpc>
                <a:spcPts val="6425"/>
              </a:lnSpc>
              <a:spcBef>
                <a:spcPct val="0"/>
              </a:spcBef>
            </a:pPr>
            <a:r>
              <a:rPr lang="en-US" sz="6299" spc="-251">
                <a:solidFill>
                  <a:srgbClr val="F26A23"/>
                </a:solidFill>
                <a:latin typeface="Open Sans"/>
              </a:rPr>
              <a:t>Sacramento/Yolo Subregional Partner Leads</a:t>
            </a:r>
          </a:p>
        </p:txBody>
      </p:sp>
      <p:sp>
        <p:nvSpPr>
          <p:cNvPr name="TextBox 25" id="25"/>
          <p:cNvSpPr txBox="true"/>
          <p:nvPr/>
        </p:nvSpPr>
        <p:spPr>
          <a:xfrm rot="0">
            <a:off x="643012" y="1844180"/>
            <a:ext cx="7455098" cy="406146"/>
          </a:xfrm>
          <a:prstGeom prst="rect">
            <a:avLst/>
          </a:prstGeom>
        </p:spPr>
        <p:txBody>
          <a:bodyPr anchor="t" rtlCol="false" tIns="0" lIns="0" bIns="0" rIns="0">
            <a:spAutoFit/>
          </a:bodyPr>
          <a:lstStyle/>
          <a:p>
            <a:pPr algn="ctr">
              <a:lnSpc>
                <a:spcPts val="3131"/>
              </a:lnSpc>
              <a:spcBef>
                <a:spcPct val="0"/>
              </a:spcBef>
            </a:pPr>
            <a:r>
              <a:rPr lang="en-US" sz="2899" spc="-113">
                <a:solidFill>
                  <a:srgbClr val="000000"/>
                </a:solidFill>
                <a:latin typeface="Open Sans Bold"/>
              </a:rPr>
              <a:t>BUSINESS OUTREACH LEAD ORGANIZATION:</a:t>
            </a:r>
          </a:p>
        </p:txBody>
      </p:sp>
      <p:sp>
        <p:nvSpPr>
          <p:cNvPr name="TextBox 26" id="26"/>
          <p:cNvSpPr txBox="true"/>
          <p:nvPr/>
        </p:nvSpPr>
        <p:spPr>
          <a:xfrm rot="0">
            <a:off x="9880937" y="1844180"/>
            <a:ext cx="8043714" cy="406146"/>
          </a:xfrm>
          <a:prstGeom prst="rect">
            <a:avLst/>
          </a:prstGeom>
        </p:spPr>
        <p:txBody>
          <a:bodyPr anchor="t" rtlCol="false" tIns="0" lIns="0" bIns="0" rIns="0">
            <a:spAutoFit/>
          </a:bodyPr>
          <a:lstStyle/>
          <a:p>
            <a:pPr algn="ctr">
              <a:lnSpc>
                <a:spcPts val="3131"/>
              </a:lnSpc>
              <a:spcBef>
                <a:spcPct val="0"/>
              </a:spcBef>
            </a:pPr>
            <a:r>
              <a:rPr lang="en-US" sz="2899" spc="-113">
                <a:solidFill>
                  <a:srgbClr val="000000"/>
                </a:solidFill>
                <a:latin typeface="Open Sans Bold"/>
              </a:rPr>
              <a:t>COMMUNITY OUTREACH LEAD ORGANIZATION:</a:t>
            </a:r>
          </a:p>
        </p:txBody>
      </p:sp>
      <p:sp>
        <p:nvSpPr>
          <p:cNvPr name="TextBox 27" id="27"/>
          <p:cNvSpPr txBox="true"/>
          <p:nvPr/>
        </p:nvSpPr>
        <p:spPr>
          <a:xfrm rot="0">
            <a:off x="12157059" y="5023445"/>
            <a:ext cx="5231940" cy="1813659"/>
          </a:xfrm>
          <a:prstGeom prst="rect">
            <a:avLst/>
          </a:prstGeom>
        </p:spPr>
        <p:txBody>
          <a:bodyPr anchor="t" rtlCol="false" tIns="0" lIns="0" bIns="0" rIns="0">
            <a:spAutoFit/>
          </a:bodyPr>
          <a:lstStyle/>
          <a:p>
            <a:pPr algn="l">
              <a:lnSpc>
                <a:spcPts val="2865"/>
              </a:lnSpc>
            </a:pPr>
            <a:r>
              <a:rPr lang="en-US" sz="2388" spc="-95">
                <a:solidFill>
                  <a:srgbClr val="0F325F"/>
                </a:solidFill>
                <a:latin typeface="Open Sans Bold"/>
              </a:rPr>
              <a:t>Kathryn Canepa</a:t>
            </a:r>
          </a:p>
          <a:p>
            <a:pPr algn="l">
              <a:lnSpc>
                <a:spcPts val="2865"/>
              </a:lnSpc>
            </a:pPr>
            <a:r>
              <a:rPr lang="en-US" sz="2388" spc="-93">
                <a:solidFill>
                  <a:srgbClr val="0F325F"/>
                </a:solidFill>
                <a:latin typeface="Open Sans Bold"/>
              </a:rPr>
              <a:t>CERF Program Lead</a:t>
            </a:r>
          </a:p>
          <a:p>
            <a:pPr algn="l">
              <a:lnSpc>
                <a:spcPts val="2865"/>
              </a:lnSpc>
            </a:pPr>
            <a:r>
              <a:rPr lang="en-US" sz="2388" spc="-93">
                <a:solidFill>
                  <a:srgbClr val="0F325F"/>
                </a:solidFill>
                <a:latin typeface="Open Sans"/>
              </a:rPr>
              <a:t>Civic Thread</a:t>
            </a:r>
          </a:p>
          <a:p>
            <a:pPr algn="l">
              <a:lnSpc>
                <a:spcPts val="2865"/>
              </a:lnSpc>
            </a:pPr>
            <a:r>
              <a:rPr lang="en-US" sz="2388" spc="-93">
                <a:solidFill>
                  <a:srgbClr val="0F325F"/>
                </a:solidFill>
                <a:latin typeface="Open Sans Bold"/>
              </a:rPr>
              <a:t>kcanepa@civicthread.org</a:t>
            </a:r>
          </a:p>
          <a:p>
            <a:pPr algn="l">
              <a:lnSpc>
                <a:spcPts val="2865"/>
              </a:lnSpc>
            </a:pP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0F325F"/>
        </a:solidFill>
      </p:bgPr>
    </p:bg>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3494BA"/>
            </a:solidFill>
          </p:spPr>
        </p:sp>
      </p:grpSp>
      <p:grpSp>
        <p:nvGrpSpPr>
          <p:cNvPr name="Group 6" id="6"/>
          <p:cNvGrpSpPr/>
          <p:nvPr/>
        </p:nvGrpSpPr>
        <p:grpSpPr>
          <a:xfrm rot="0">
            <a:off x="0" y="9601200"/>
            <a:ext cx="18288000" cy="685800"/>
            <a:chOff x="0" y="0"/>
            <a:chExt cx="17339733" cy="650240"/>
          </a:xfrm>
        </p:grpSpPr>
        <p:sp>
          <p:nvSpPr>
            <p:cNvPr name="Freeform 7" id="7"/>
            <p:cNvSpPr/>
            <p:nvPr/>
          </p:nvSpPr>
          <p:spPr>
            <a:xfrm flipH="false" flipV="false" rot="0">
              <a:off x="0" y="0"/>
              <a:ext cx="17339676" cy="650240"/>
            </a:xfrm>
            <a:custGeom>
              <a:avLst/>
              <a:gdLst/>
              <a:ahLst/>
              <a:cxnLst/>
              <a:rect r="r" b="b" t="t" l="l"/>
              <a:pathLst>
                <a:path h="650240" w="17339676">
                  <a:moveTo>
                    <a:pt x="0" y="0"/>
                  </a:moveTo>
                  <a:lnTo>
                    <a:pt x="17339676" y="0"/>
                  </a:lnTo>
                  <a:lnTo>
                    <a:pt x="17339676" y="650240"/>
                  </a:lnTo>
                  <a:lnTo>
                    <a:pt x="0" y="650240"/>
                  </a:lnTo>
                  <a:close/>
                </a:path>
              </a:pathLst>
            </a:custGeom>
            <a:solidFill>
              <a:srgbClr val="51BBB0"/>
            </a:solidFill>
          </p:spPr>
        </p:sp>
      </p:grpSp>
      <p:grpSp>
        <p:nvGrpSpPr>
          <p:cNvPr name="Group 8" id="8"/>
          <p:cNvGrpSpPr/>
          <p:nvPr/>
        </p:nvGrpSpPr>
        <p:grpSpPr>
          <a:xfrm rot="0">
            <a:off x="-195165" y="9501474"/>
            <a:ext cx="18483165" cy="129416"/>
            <a:chOff x="0" y="0"/>
            <a:chExt cx="13001414" cy="91034"/>
          </a:xfrm>
        </p:grpSpPr>
        <p:sp>
          <p:nvSpPr>
            <p:cNvPr name="Freeform 9" id="9"/>
            <p:cNvSpPr/>
            <p:nvPr/>
          </p:nvSpPr>
          <p:spPr>
            <a:xfrm flipH="false" flipV="false" rot="0">
              <a:off x="0" y="0"/>
              <a:ext cx="13001371" cy="91059"/>
            </a:xfrm>
            <a:custGeom>
              <a:avLst/>
              <a:gdLst/>
              <a:ahLst/>
              <a:cxnLst/>
              <a:rect r="r" b="b" t="t" l="l"/>
              <a:pathLst>
                <a:path h="91059" w="13001371">
                  <a:moveTo>
                    <a:pt x="0" y="0"/>
                  </a:moveTo>
                  <a:lnTo>
                    <a:pt x="13001371" y="0"/>
                  </a:lnTo>
                  <a:lnTo>
                    <a:pt x="13001371" y="91059"/>
                  </a:lnTo>
                  <a:lnTo>
                    <a:pt x="0" y="91059"/>
                  </a:lnTo>
                  <a:close/>
                </a:path>
              </a:pathLst>
            </a:custGeom>
            <a:solidFill>
              <a:srgbClr val="F36A22"/>
            </a:solidFill>
          </p:spPr>
        </p:sp>
      </p:grpSp>
      <p:sp>
        <p:nvSpPr>
          <p:cNvPr name="TextBox 10" id="10"/>
          <p:cNvSpPr txBox="true"/>
          <p:nvPr/>
        </p:nvSpPr>
        <p:spPr>
          <a:xfrm rot="0">
            <a:off x="1432557" y="2289112"/>
            <a:ext cx="15826743" cy="4514850"/>
          </a:xfrm>
          <a:prstGeom prst="rect">
            <a:avLst/>
          </a:prstGeom>
        </p:spPr>
        <p:txBody>
          <a:bodyPr anchor="t" rtlCol="false" tIns="0" lIns="0" bIns="0" rIns="0">
            <a:spAutoFit/>
          </a:bodyPr>
          <a:lstStyle/>
          <a:p>
            <a:pPr algn="ctr">
              <a:lnSpc>
                <a:spcPts val="11880"/>
              </a:lnSpc>
            </a:pPr>
            <a:r>
              <a:rPr lang="en-US" sz="9900">
                <a:solidFill>
                  <a:srgbClr val="FFFFFF"/>
                </a:solidFill>
                <a:latin typeface="Open Sans Bold"/>
              </a:rPr>
              <a:t>WHAT IS THE COMMUNITY ECONOMIC RESILIENCE FUND?</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sp>
        <p:nvSpPr>
          <p:cNvPr name="TextBox 6" id="6"/>
          <p:cNvSpPr txBox="true"/>
          <p:nvPr/>
        </p:nvSpPr>
        <p:spPr>
          <a:xfrm rot="0">
            <a:off x="313058" y="464059"/>
            <a:ext cx="15983275" cy="842915"/>
          </a:xfrm>
          <a:prstGeom prst="rect">
            <a:avLst/>
          </a:prstGeom>
        </p:spPr>
        <p:txBody>
          <a:bodyPr anchor="t" rtlCol="false" tIns="0" lIns="0" bIns="0" rIns="0">
            <a:spAutoFit/>
          </a:bodyPr>
          <a:lstStyle/>
          <a:p>
            <a:pPr algn="l" marL="0" indent="0" lvl="0">
              <a:lnSpc>
                <a:spcPts val="6425"/>
              </a:lnSpc>
              <a:spcBef>
                <a:spcPct val="0"/>
              </a:spcBef>
            </a:pPr>
            <a:r>
              <a:rPr lang="en-US" sz="6299" spc="-251">
                <a:solidFill>
                  <a:srgbClr val="F26A23"/>
                </a:solidFill>
                <a:latin typeface="Open Sans"/>
              </a:rPr>
              <a:t>CERF - What is it?</a:t>
            </a:r>
          </a:p>
        </p:txBody>
      </p:sp>
      <p:grpSp>
        <p:nvGrpSpPr>
          <p:cNvPr name="Group 7" id="7"/>
          <p:cNvGrpSpPr/>
          <p:nvPr/>
        </p:nvGrpSpPr>
        <p:grpSpPr>
          <a:xfrm rot="0">
            <a:off x="0" y="9468174"/>
            <a:ext cx="18288000" cy="133200"/>
            <a:chOff x="0" y="0"/>
            <a:chExt cx="13004800" cy="94720"/>
          </a:xfrm>
        </p:grpSpPr>
        <p:sp>
          <p:nvSpPr>
            <p:cNvPr name="Freeform 8" id="8"/>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9" id="9"/>
          <p:cNvGrpSpPr/>
          <p:nvPr/>
        </p:nvGrpSpPr>
        <p:grpSpPr>
          <a:xfrm rot="0">
            <a:off x="0" y="9601200"/>
            <a:ext cx="18288000" cy="914400"/>
            <a:chOff x="0" y="0"/>
            <a:chExt cx="13004800" cy="650240"/>
          </a:xfrm>
        </p:grpSpPr>
        <p:sp>
          <p:nvSpPr>
            <p:cNvPr name="Freeform 10" id="10"/>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AutoShape 11" id="11"/>
          <p:cNvSpPr/>
          <p:nvPr/>
        </p:nvSpPr>
        <p:spPr>
          <a:xfrm>
            <a:off x="313079" y="1311737"/>
            <a:ext cx="11151060" cy="50018"/>
          </a:xfrm>
          <a:prstGeom prst="line">
            <a:avLst/>
          </a:prstGeom>
          <a:ln cap="flat" w="9525">
            <a:solidFill>
              <a:srgbClr val="00AB7C"/>
            </a:solidFill>
            <a:prstDash val="solid"/>
            <a:headEnd type="none" len="sm" w="sm"/>
            <a:tailEnd type="none" len="sm" w="sm"/>
          </a:ln>
        </p:spPr>
      </p:sp>
      <p:sp>
        <p:nvSpPr>
          <p:cNvPr name="TextBox 12" id="12"/>
          <p:cNvSpPr txBox="true"/>
          <p:nvPr/>
        </p:nvSpPr>
        <p:spPr>
          <a:xfrm rot="0">
            <a:off x="379469" y="2259168"/>
            <a:ext cx="17529063" cy="5768665"/>
          </a:xfrm>
          <a:prstGeom prst="rect">
            <a:avLst/>
          </a:prstGeom>
        </p:spPr>
        <p:txBody>
          <a:bodyPr anchor="t" rtlCol="false" tIns="0" lIns="0" bIns="0" rIns="0">
            <a:spAutoFit/>
          </a:bodyPr>
          <a:lstStyle/>
          <a:p>
            <a:pPr>
              <a:lnSpc>
                <a:spcPts val="5727"/>
              </a:lnSpc>
            </a:pPr>
          </a:p>
          <a:p>
            <a:pPr>
              <a:lnSpc>
                <a:spcPts val="5727"/>
              </a:lnSpc>
            </a:pPr>
            <a:r>
              <a:rPr lang="en-US" sz="4773" spc="-186">
                <a:solidFill>
                  <a:srgbClr val="3F3F3F"/>
                </a:solidFill>
                <a:latin typeface="Open Sans"/>
              </a:rPr>
              <a:t>The Community Economic Resilience Fund (CERF) is a new approach to economic development that seeks to center disadvantaged communities as part of California’s transition to a clean energy, carbon neutral economy, creating good-paying jobs and prosperous communities for all.</a:t>
            </a:r>
          </a:p>
          <a:p>
            <a:pPr>
              <a:lnSpc>
                <a:spcPts val="5727"/>
              </a:lnSpc>
            </a:pPr>
          </a:p>
          <a:p>
            <a:pPr algn="l">
              <a:lnSpc>
                <a:spcPts val="5727"/>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Freeform 10" id="10"/>
          <p:cNvSpPr/>
          <p:nvPr/>
        </p:nvSpPr>
        <p:spPr>
          <a:xfrm flipH="false" flipV="false" rot="0">
            <a:off x="1374585" y="2387392"/>
            <a:ext cx="2564162" cy="2349413"/>
          </a:xfrm>
          <a:custGeom>
            <a:avLst/>
            <a:gdLst/>
            <a:ahLst/>
            <a:cxnLst/>
            <a:rect r="r" b="b" t="t" l="l"/>
            <a:pathLst>
              <a:path h="2349413" w="2564162">
                <a:moveTo>
                  <a:pt x="0" y="0"/>
                </a:moveTo>
                <a:lnTo>
                  <a:pt x="2564162" y="0"/>
                </a:lnTo>
                <a:lnTo>
                  <a:pt x="2564162" y="2349414"/>
                </a:lnTo>
                <a:lnTo>
                  <a:pt x="0" y="23494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6038584" y="2655449"/>
            <a:ext cx="2057401" cy="2057401"/>
          </a:xfrm>
          <a:custGeom>
            <a:avLst/>
            <a:gdLst/>
            <a:ahLst/>
            <a:cxnLst/>
            <a:rect r="r" b="b" t="t" l="l"/>
            <a:pathLst>
              <a:path h="2057401" w="2057401">
                <a:moveTo>
                  <a:pt x="0" y="0"/>
                </a:moveTo>
                <a:lnTo>
                  <a:pt x="2057401" y="0"/>
                </a:lnTo>
                <a:lnTo>
                  <a:pt x="2057401"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514788" y="6025803"/>
            <a:ext cx="2283756" cy="1964030"/>
          </a:xfrm>
          <a:custGeom>
            <a:avLst/>
            <a:gdLst/>
            <a:ahLst/>
            <a:cxnLst/>
            <a:rect r="r" b="b" t="t" l="l"/>
            <a:pathLst>
              <a:path h="1964030" w="2283756">
                <a:moveTo>
                  <a:pt x="0" y="0"/>
                </a:moveTo>
                <a:lnTo>
                  <a:pt x="2283756" y="0"/>
                </a:lnTo>
                <a:lnTo>
                  <a:pt x="2283756" y="1964031"/>
                </a:lnTo>
                <a:lnTo>
                  <a:pt x="0" y="19640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5917992" y="5962789"/>
            <a:ext cx="1814205" cy="2027045"/>
          </a:xfrm>
          <a:custGeom>
            <a:avLst/>
            <a:gdLst/>
            <a:ahLst/>
            <a:cxnLst/>
            <a:rect r="r" b="b" t="t" l="l"/>
            <a:pathLst>
              <a:path h="2027045" w="1814205">
                <a:moveTo>
                  <a:pt x="0" y="0"/>
                </a:moveTo>
                <a:lnTo>
                  <a:pt x="1814205" y="0"/>
                </a:lnTo>
                <a:lnTo>
                  <a:pt x="1814205" y="2027045"/>
                </a:lnTo>
                <a:lnTo>
                  <a:pt x="0" y="2027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313058" y="589788"/>
            <a:ext cx="17607548" cy="815721"/>
          </a:xfrm>
          <a:prstGeom prst="rect">
            <a:avLst/>
          </a:prstGeom>
        </p:spPr>
        <p:txBody>
          <a:bodyPr anchor="t" rtlCol="false" tIns="0" lIns="0" bIns="0" rIns="0">
            <a:spAutoFit/>
          </a:bodyPr>
          <a:lstStyle/>
          <a:p>
            <a:pPr algn="ctr" marL="0" indent="0" lvl="0">
              <a:lnSpc>
                <a:spcPts val="6222"/>
              </a:lnSpc>
              <a:spcBef>
                <a:spcPct val="0"/>
              </a:spcBef>
            </a:pPr>
            <a:r>
              <a:rPr lang="en-US" sz="6100" spc="-243">
                <a:solidFill>
                  <a:srgbClr val="F26A23"/>
                </a:solidFill>
                <a:latin typeface="Open Sans Bold"/>
              </a:rPr>
              <a:t>Bringing Jobs &amp; Investments in the Capital Region </a:t>
            </a:r>
          </a:p>
        </p:txBody>
      </p:sp>
      <p:sp>
        <p:nvSpPr>
          <p:cNvPr name="TextBox 15" id="15"/>
          <p:cNvSpPr txBox="true"/>
          <p:nvPr/>
        </p:nvSpPr>
        <p:spPr>
          <a:xfrm rot="0">
            <a:off x="313058" y="1337417"/>
            <a:ext cx="17607548" cy="632460"/>
          </a:xfrm>
          <a:prstGeom prst="rect">
            <a:avLst/>
          </a:prstGeom>
        </p:spPr>
        <p:txBody>
          <a:bodyPr anchor="t" rtlCol="false" tIns="0" lIns="0" bIns="0" rIns="0">
            <a:spAutoFit/>
          </a:bodyPr>
          <a:lstStyle/>
          <a:p>
            <a:pPr algn="ctr">
              <a:lnSpc>
                <a:spcPts val="5040"/>
              </a:lnSpc>
            </a:pPr>
            <a:r>
              <a:rPr lang="en-US" sz="3600">
                <a:solidFill>
                  <a:srgbClr val="00AC7C"/>
                </a:solidFill>
                <a:latin typeface="Filson Soft 1"/>
              </a:rPr>
              <a:t>$600M program statewide</a:t>
            </a:r>
          </a:p>
        </p:txBody>
      </p:sp>
      <p:sp>
        <p:nvSpPr>
          <p:cNvPr name="Freeform 16" id="16"/>
          <p:cNvSpPr/>
          <p:nvPr/>
        </p:nvSpPr>
        <p:spPr>
          <a:xfrm flipH="false" flipV="false" rot="0">
            <a:off x="10050672" y="2575077"/>
            <a:ext cx="5826056" cy="6499873"/>
          </a:xfrm>
          <a:custGeom>
            <a:avLst/>
            <a:gdLst/>
            <a:ahLst/>
            <a:cxnLst/>
            <a:rect r="r" b="b" t="t" l="l"/>
            <a:pathLst>
              <a:path h="6499873" w="5826056">
                <a:moveTo>
                  <a:pt x="0" y="0"/>
                </a:moveTo>
                <a:lnTo>
                  <a:pt x="5826055" y="0"/>
                </a:lnTo>
                <a:lnTo>
                  <a:pt x="5826055" y="6499873"/>
                </a:lnTo>
                <a:lnTo>
                  <a:pt x="0" y="6499873"/>
                </a:lnTo>
                <a:lnTo>
                  <a:pt x="0" y="0"/>
                </a:lnTo>
                <a:close/>
              </a:path>
            </a:pathLst>
          </a:custGeom>
          <a:blipFill>
            <a:blip r:embed="rId11"/>
            <a:stretch>
              <a:fillRect l="0" t="0" r="0" b="0"/>
            </a:stretch>
          </a:blipFill>
        </p:spPr>
      </p:sp>
      <p:sp>
        <p:nvSpPr>
          <p:cNvPr name="TextBox 17" id="17"/>
          <p:cNvSpPr txBox="true"/>
          <p:nvPr/>
        </p:nvSpPr>
        <p:spPr>
          <a:xfrm rot="0">
            <a:off x="1182527" y="5105400"/>
            <a:ext cx="2948278" cy="396240"/>
          </a:xfrm>
          <a:prstGeom prst="rect">
            <a:avLst/>
          </a:prstGeom>
        </p:spPr>
        <p:txBody>
          <a:bodyPr anchor="t" rtlCol="false" tIns="0" lIns="0" bIns="0" rIns="0">
            <a:spAutoFit/>
          </a:bodyPr>
          <a:lstStyle/>
          <a:p>
            <a:pPr algn="ctr">
              <a:lnSpc>
                <a:spcPts val="3359"/>
              </a:lnSpc>
            </a:pPr>
            <a:r>
              <a:rPr lang="en-US" sz="2399">
                <a:solidFill>
                  <a:srgbClr val="F36A22"/>
                </a:solidFill>
                <a:latin typeface="Open Sans Bold"/>
              </a:rPr>
              <a:t>High Quality Jobs</a:t>
            </a:r>
          </a:p>
        </p:txBody>
      </p:sp>
      <p:sp>
        <p:nvSpPr>
          <p:cNvPr name="TextBox 18" id="18"/>
          <p:cNvSpPr txBox="true"/>
          <p:nvPr/>
        </p:nvSpPr>
        <p:spPr>
          <a:xfrm rot="0">
            <a:off x="5350956" y="5105400"/>
            <a:ext cx="2948278" cy="396240"/>
          </a:xfrm>
          <a:prstGeom prst="rect">
            <a:avLst/>
          </a:prstGeom>
        </p:spPr>
        <p:txBody>
          <a:bodyPr anchor="t" rtlCol="false" tIns="0" lIns="0" bIns="0" rIns="0">
            <a:spAutoFit/>
          </a:bodyPr>
          <a:lstStyle/>
          <a:p>
            <a:pPr algn="ctr">
              <a:lnSpc>
                <a:spcPts val="3359"/>
              </a:lnSpc>
            </a:pPr>
            <a:r>
              <a:rPr lang="en-US" sz="2399">
                <a:solidFill>
                  <a:srgbClr val="F36A22"/>
                </a:solidFill>
                <a:latin typeface="Open Sans Bold"/>
              </a:rPr>
              <a:t>Equity-centered</a:t>
            </a:r>
          </a:p>
        </p:txBody>
      </p:sp>
      <p:sp>
        <p:nvSpPr>
          <p:cNvPr name="TextBox 19" id="19"/>
          <p:cNvSpPr txBox="true"/>
          <p:nvPr/>
        </p:nvSpPr>
        <p:spPr>
          <a:xfrm rot="0">
            <a:off x="892479" y="8678710"/>
            <a:ext cx="3528374" cy="396240"/>
          </a:xfrm>
          <a:prstGeom prst="rect">
            <a:avLst/>
          </a:prstGeom>
        </p:spPr>
        <p:txBody>
          <a:bodyPr anchor="t" rtlCol="false" tIns="0" lIns="0" bIns="0" rIns="0">
            <a:spAutoFit/>
          </a:bodyPr>
          <a:lstStyle/>
          <a:p>
            <a:pPr algn="ctr">
              <a:lnSpc>
                <a:spcPts val="3359"/>
              </a:lnSpc>
            </a:pPr>
            <a:r>
              <a:rPr lang="en-US" sz="2399">
                <a:solidFill>
                  <a:srgbClr val="F36A22"/>
                </a:solidFill>
                <a:latin typeface="Open Sans Bold"/>
              </a:rPr>
              <a:t>Low carbon transition</a:t>
            </a:r>
          </a:p>
        </p:txBody>
      </p:sp>
      <p:sp>
        <p:nvSpPr>
          <p:cNvPr name="TextBox 20" id="20"/>
          <p:cNvSpPr txBox="true"/>
          <p:nvPr/>
        </p:nvSpPr>
        <p:spPr>
          <a:xfrm rot="0">
            <a:off x="5303098" y="8678710"/>
            <a:ext cx="3528374" cy="396240"/>
          </a:xfrm>
          <a:prstGeom prst="rect">
            <a:avLst/>
          </a:prstGeom>
        </p:spPr>
        <p:txBody>
          <a:bodyPr anchor="t" rtlCol="false" tIns="0" lIns="0" bIns="0" rIns="0">
            <a:spAutoFit/>
          </a:bodyPr>
          <a:lstStyle/>
          <a:p>
            <a:pPr algn="ctr">
              <a:lnSpc>
                <a:spcPts val="3359"/>
              </a:lnSpc>
            </a:pPr>
            <a:r>
              <a:rPr lang="en-US" sz="2399">
                <a:solidFill>
                  <a:srgbClr val="F36A22"/>
                </a:solidFill>
                <a:latin typeface="Open Sans Bold"/>
              </a:rPr>
              <a:t>Catalyze Investments</a:t>
            </a:r>
          </a:p>
        </p:txBody>
      </p:sp>
      <p:sp>
        <p:nvSpPr>
          <p:cNvPr name="TextBox 21" id="21"/>
          <p:cNvSpPr txBox="true"/>
          <p:nvPr/>
        </p:nvSpPr>
        <p:spPr>
          <a:xfrm rot="0">
            <a:off x="13992089" y="3362959"/>
            <a:ext cx="2948278" cy="1780541"/>
          </a:xfrm>
          <a:prstGeom prst="rect">
            <a:avLst/>
          </a:prstGeom>
        </p:spPr>
        <p:txBody>
          <a:bodyPr anchor="t" rtlCol="false" tIns="0" lIns="0" bIns="0" rIns="0">
            <a:spAutoFit/>
          </a:bodyPr>
          <a:lstStyle/>
          <a:p>
            <a:pPr algn="ctr">
              <a:lnSpc>
                <a:spcPts val="4759"/>
              </a:lnSpc>
            </a:pPr>
            <a:r>
              <a:rPr lang="en-US" sz="3399">
                <a:solidFill>
                  <a:srgbClr val="F36A22"/>
                </a:solidFill>
                <a:latin typeface="Open Sans Bold"/>
              </a:rPr>
              <a:t>Advancing regional economies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6000" y="9601200"/>
            <a:ext cx="13716001" cy="685800"/>
            <a:chOff x="0" y="0"/>
            <a:chExt cx="13004801" cy="650240"/>
          </a:xfrm>
        </p:grpSpPr>
        <p:sp>
          <p:nvSpPr>
            <p:cNvPr name="Freeform 3" id="3"/>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grpSp>
        <p:nvGrpSpPr>
          <p:cNvPr name="Group 4" id="4"/>
          <p:cNvGrpSpPr/>
          <p:nvPr/>
        </p:nvGrpSpPr>
        <p:grpSpPr>
          <a:xfrm rot="0">
            <a:off x="2286000" y="9501472"/>
            <a:ext cx="13716001" cy="98998"/>
            <a:chOff x="0" y="0"/>
            <a:chExt cx="13004801" cy="93865"/>
          </a:xfrm>
        </p:grpSpPr>
        <p:sp>
          <p:nvSpPr>
            <p:cNvPr name="Freeform 5" id="5"/>
            <p:cNvSpPr/>
            <p:nvPr/>
          </p:nvSpPr>
          <p:spPr>
            <a:xfrm flipH="false" flipV="false" rot="0">
              <a:off x="0" y="0"/>
              <a:ext cx="13004800" cy="93853"/>
            </a:xfrm>
            <a:custGeom>
              <a:avLst/>
              <a:gdLst/>
              <a:ahLst/>
              <a:cxnLst/>
              <a:rect r="r" b="b" t="t" l="l"/>
              <a:pathLst>
                <a:path h="93853" w="13004800">
                  <a:moveTo>
                    <a:pt x="0" y="0"/>
                  </a:moveTo>
                  <a:lnTo>
                    <a:pt x="13004800" y="0"/>
                  </a:lnTo>
                  <a:lnTo>
                    <a:pt x="13004800" y="93853"/>
                  </a:lnTo>
                  <a:lnTo>
                    <a:pt x="0" y="93853"/>
                  </a:lnTo>
                  <a:close/>
                </a:path>
              </a:pathLst>
            </a:custGeom>
            <a:solidFill>
              <a:srgbClr val="F26A23"/>
            </a:solidFill>
          </p:spPr>
        </p:sp>
      </p:grpSp>
      <p:grpSp>
        <p:nvGrpSpPr>
          <p:cNvPr name="Group 6" id="6"/>
          <p:cNvGrpSpPr/>
          <p:nvPr/>
        </p:nvGrpSpPr>
        <p:grpSpPr>
          <a:xfrm rot="0">
            <a:off x="0" y="9468174"/>
            <a:ext cx="18288000" cy="133200"/>
            <a:chOff x="0" y="0"/>
            <a:chExt cx="13004800" cy="94720"/>
          </a:xfrm>
        </p:grpSpPr>
        <p:sp>
          <p:nvSpPr>
            <p:cNvPr name="Freeform 7" id="7"/>
            <p:cNvSpPr/>
            <p:nvPr/>
          </p:nvSpPr>
          <p:spPr>
            <a:xfrm flipH="false" flipV="false" rot="0">
              <a:off x="0" y="0"/>
              <a:ext cx="13004800" cy="94742"/>
            </a:xfrm>
            <a:custGeom>
              <a:avLst/>
              <a:gdLst/>
              <a:ahLst/>
              <a:cxnLst/>
              <a:rect r="r" b="b" t="t" l="l"/>
              <a:pathLst>
                <a:path h="94742" w="13004800">
                  <a:moveTo>
                    <a:pt x="0" y="0"/>
                  </a:moveTo>
                  <a:lnTo>
                    <a:pt x="13004800" y="0"/>
                  </a:lnTo>
                  <a:lnTo>
                    <a:pt x="13004800" y="94742"/>
                  </a:lnTo>
                  <a:lnTo>
                    <a:pt x="0" y="94742"/>
                  </a:lnTo>
                  <a:close/>
                </a:path>
              </a:pathLst>
            </a:custGeom>
            <a:solidFill>
              <a:srgbClr val="F26A23"/>
            </a:solidFill>
          </p:spPr>
        </p:sp>
      </p:grpSp>
      <p:grpSp>
        <p:nvGrpSpPr>
          <p:cNvPr name="Group 8" id="8"/>
          <p:cNvGrpSpPr/>
          <p:nvPr/>
        </p:nvGrpSpPr>
        <p:grpSpPr>
          <a:xfrm rot="0">
            <a:off x="0" y="9601200"/>
            <a:ext cx="18288000" cy="914400"/>
            <a:chOff x="0" y="0"/>
            <a:chExt cx="13004800" cy="650240"/>
          </a:xfrm>
        </p:grpSpPr>
        <p:sp>
          <p:nvSpPr>
            <p:cNvPr name="Freeform 9" id="9"/>
            <p:cNvSpPr/>
            <p:nvPr/>
          </p:nvSpPr>
          <p:spPr>
            <a:xfrm flipH="false" flipV="false" rot="0">
              <a:off x="0" y="0"/>
              <a:ext cx="13004800" cy="650240"/>
            </a:xfrm>
            <a:custGeom>
              <a:avLst/>
              <a:gdLst/>
              <a:ahLst/>
              <a:cxnLst/>
              <a:rect r="r" b="b" t="t" l="l"/>
              <a:pathLst>
                <a:path h="650240" w="13004800">
                  <a:moveTo>
                    <a:pt x="0" y="0"/>
                  </a:moveTo>
                  <a:lnTo>
                    <a:pt x="13004800" y="0"/>
                  </a:lnTo>
                  <a:lnTo>
                    <a:pt x="13004800" y="650240"/>
                  </a:lnTo>
                  <a:lnTo>
                    <a:pt x="0" y="650240"/>
                  </a:lnTo>
                  <a:close/>
                </a:path>
              </a:pathLst>
            </a:custGeom>
            <a:solidFill>
              <a:srgbClr val="58B6C0"/>
            </a:solidFill>
          </p:spPr>
        </p:sp>
      </p:grpSp>
      <p:sp>
        <p:nvSpPr>
          <p:cNvPr name="Freeform 10" id="10"/>
          <p:cNvSpPr/>
          <p:nvPr/>
        </p:nvSpPr>
        <p:spPr>
          <a:xfrm flipH="false" flipV="false" rot="0">
            <a:off x="1170372" y="1751880"/>
            <a:ext cx="2477878" cy="2081418"/>
          </a:xfrm>
          <a:custGeom>
            <a:avLst/>
            <a:gdLst/>
            <a:ahLst/>
            <a:cxnLst/>
            <a:rect r="r" b="b" t="t" l="l"/>
            <a:pathLst>
              <a:path h="2081418" w="2477878">
                <a:moveTo>
                  <a:pt x="0" y="0"/>
                </a:moveTo>
                <a:lnTo>
                  <a:pt x="2477878" y="0"/>
                </a:lnTo>
                <a:lnTo>
                  <a:pt x="2477878" y="2081418"/>
                </a:lnTo>
                <a:lnTo>
                  <a:pt x="0" y="20814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5626485" y="1751880"/>
            <a:ext cx="2359238" cy="2235378"/>
          </a:xfrm>
          <a:custGeom>
            <a:avLst/>
            <a:gdLst/>
            <a:ahLst/>
            <a:cxnLst/>
            <a:rect r="r" b="b" t="t" l="l"/>
            <a:pathLst>
              <a:path h="2235378" w="2359238">
                <a:moveTo>
                  <a:pt x="0" y="0"/>
                </a:moveTo>
                <a:lnTo>
                  <a:pt x="2359239" y="0"/>
                </a:lnTo>
                <a:lnTo>
                  <a:pt x="2359239" y="2235378"/>
                </a:lnTo>
                <a:lnTo>
                  <a:pt x="0" y="22353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9847939" y="1751880"/>
            <a:ext cx="3142887" cy="2235378"/>
          </a:xfrm>
          <a:custGeom>
            <a:avLst/>
            <a:gdLst/>
            <a:ahLst/>
            <a:cxnLst/>
            <a:rect r="r" b="b" t="t" l="l"/>
            <a:pathLst>
              <a:path h="2235378" w="3142887">
                <a:moveTo>
                  <a:pt x="0" y="0"/>
                </a:moveTo>
                <a:lnTo>
                  <a:pt x="3142887" y="0"/>
                </a:lnTo>
                <a:lnTo>
                  <a:pt x="3142887" y="2235378"/>
                </a:lnTo>
                <a:lnTo>
                  <a:pt x="0" y="22353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4857726" y="1620837"/>
            <a:ext cx="2057589" cy="2212461"/>
          </a:xfrm>
          <a:custGeom>
            <a:avLst/>
            <a:gdLst/>
            <a:ahLst/>
            <a:cxnLst/>
            <a:rect r="r" b="b" t="t" l="l"/>
            <a:pathLst>
              <a:path h="2212461" w="2057589">
                <a:moveTo>
                  <a:pt x="0" y="0"/>
                </a:moveTo>
                <a:lnTo>
                  <a:pt x="2057589" y="0"/>
                </a:lnTo>
                <a:lnTo>
                  <a:pt x="2057589" y="2212461"/>
                </a:lnTo>
                <a:lnTo>
                  <a:pt x="0" y="22124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550146" y="4617148"/>
            <a:ext cx="3471708" cy="1162050"/>
          </a:xfrm>
          <a:prstGeom prst="rect">
            <a:avLst/>
          </a:prstGeom>
        </p:spPr>
        <p:txBody>
          <a:bodyPr anchor="t" rtlCol="false" tIns="0" lIns="0" bIns="0" rIns="0">
            <a:spAutoFit/>
          </a:bodyPr>
          <a:lstStyle/>
          <a:p>
            <a:pPr algn="ctr">
              <a:lnSpc>
                <a:spcPts val="4576"/>
              </a:lnSpc>
            </a:pPr>
            <a:r>
              <a:rPr lang="en-US" sz="3813" spc="-151">
                <a:solidFill>
                  <a:srgbClr val="3F3F3F"/>
                </a:solidFill>
                <a:latin typeface="Open Sans Bold"/>
              </a:rPr>
              <a:t>Create a Collaborative</a:t>
            </a:r>
            <a:r>
              <a:rPr lang="en-US" sz="3813" spc="-151">
                <a:solidFill>
                  <a:srgbClr val="3F3F3F"/>
                </a:solidFill>
                <a:latin typeface="Open Sans"/>
              </a:rPr>
              <a:t> </a:t>
            </a:r>
          </a:p>
        </p:txBody>
      </p:sp>
      <p:sp>
        <p:nvSpPr>
          <p:cNvPr name="TextBox 15" id="15"/>
          <p:cNvSpPr txBox="true"/>
          <p:nvPr/>
        </p:nvSpPr>
        <p:spPr>
          <a:xfrm rot="0">
            <a:off x="638757" y="524238"/>
            <a:ext cx="17607548" cy="697612"/>
          </a:xfrm>
          <a:prstGeom prst="rect">
            <a:avLst/>
          </a:prstGeom>
        </p:spPr>
        <p:txBody>
          <a:bodyPr anchor="t" rtlCol="false" tIns="0" lIns="0" bIns="0" rIns="0">
            <a:spAutoFit/>
          </a:bodyPr>
          <a:lstStyle/>
          <a:p>
            <a:pPr algn="ctr" marL="0" indent="0" lvl="0">
              <a:lnSpc>
                <a:spcPts val="5202"/>
              </a:lnSpc>
              <a:spcBef>
                <a:spcPct val="0"/>
              </a:spcBef>
            </a:pPr>
            <a:r>
              <a:rPr lang="en-US" sz="5100" spc="-203">
                <a:solidFill>
                  <a:srgbClr val="F26A23"/>
                </a:solidFill>
                <a:latin typeface="Open Sans Bold"/>
              </a:rPr>
              <a:t>Program Goals for our Region</a:t>
            </a:r>
          </a:p>
        </p:txBody>
      </p:sp>
      <p:sp>
        <p:nvSpPr>
          <p:cNvPr name="TextBox 16" id="16"/>
          <p:cNvSpPr txBox="true"/>
          <p:nvPr/>
        </p:nvSpPr>
        <p:spPr>
          <a:xfrm rot="0">
            <a:off x="4745718" y="4617148"/>
            <a:ext cx="4515880" cy="2324100"/>
          </a:xfrm>
          <a:prstGeom prst="rect">
            <a:avLst/>
          </a:prstGeom>
        </p:spPr>
        <p:txBody>
          <a:bodyPr anchor="t" rtlCol="false" tIns="0" lIns="0" bIns="0" rIns="0">
            <a:spAutoFit/>
          </a:bodyPr>
          <a:lstStyle/>
          <a:p>
            <a:pPr algn="ctr">
              <a:lnSpc>
                <a:spcPts val="4576"/>
              </a:lnSpc>
            </a:pPr>
            <a:r>
              <a:rPr lang="en-US" sz="3813" spc="-151">
                <a:solidFill>
                  <a:srgbClr val="3F3F3F"/>
                </a:solidFill>
                <a:latin typeface="Open Sans Bold"/>
              </a:rPr>
              <a:t>Produce a regional roadmap for economic development</a:t>
            </a:r>
            <a:r>
              <a:rPr lang="en-US" sz="3813" spc="-151">
                <a:solidFill>
                  <a:srgbClr val="3F3F3F"/>
                </a:solidFill>
                <a:latin typeface="Open Sans"/>
              </a:rPr>
              <a:t> </a:t>
            </a:r>
          </a:p>
        </p:txBody>
      </p:sp>
      <p:sp>
        <p:nvSpPr>
          <p:cNvPr name="TextBox 17" id="17"/>
          <p:cNvSpPr txBox="true"/>
          <p:nvPr/>
        </p:nvSpPr>
        <p:spPr>
          <a:xfrm rot="0">
            <a:off x="9985498" y="4617148"/>
            <a:ext cx="3579596" cy="1743075"/>
          </a:xfrm>
          <a:prstGeom prst="rect">
            <a:avLst/>
          </a:prstGeom>
        </p:spPr>
        <p:txBody>
          <a:bodyPr anchor="t" rtlCol="false" tIns="0" lIns="0" bIns="0" rIns="0">
            <a:spAutoFit/>
          </a:bodyPr>
          <a:lstStyle/>
          <a:p>
            <a:pPr algn="ctr">
              <a:lnSpc>
                <a:spcPts val="4576"/>
              </a:lnSpc>
            </a:pPr>
            <a:r>
              <a:rPr lang="en-US" sz="3813" spc="-151">
                <a:solidFill>
                  <a:srgbClr val="3F3F3F"/>
                </a:solidFill>
                <a:latin typeface="Open Sans Bold"/>
              </a:rPr>
              <a:t>Attract investments into the region</a:t>
            </a:r>
          </a:p>
        </p:txBody>
      </p:sp>
      <p:sp>
        <p:nvSpPr>
          <p:cNvPr name="TextBox 18" id="18"/>
          <p:cNvSpPr txBox="true"/>
          <p:nvPr/>
        </p:nvSpPr>
        <p:spPr>
          <a:xfrm rot="0">
            <a:off x="1010226" y="7637335"/>
            <a:ext cx="2798170" cy="1077849"/>
          </a:xfrm>
          <a:prstGeom prst="rect">
            <a:avLst/>
          </a:prstGeom>
        </p:spPr>
        <p:txBody>
          <a:bodyPr anchor="t" rtlCol="false" tIns="0" lIns="0" bIns="0" rIns="0">
            <a:spAutoFit/>
          </a:bodyPr>
          <a:lstStyle/>
          <a:p>
            <a:pPr algn="ctr">
              <a:lnSpc>
                <a:spcPts val="2808"/>
              </a:lnSpc>
              <a:spcBef>
                <a:spcPct val="0"/>
              </a:spcBef>
            </a:pPr>
            <a:r>
              <a:rPr lang="en-US" sz="2600" spc="-101">
                <a:solidFill>
                  <a:srgbClr val="000000"/>
                </a:solidFill>
                <a:latin typeface="Open Sans"/>
              </a:rPr>
              <a:t>E</a:t>
            </a:r>
            <a:r>
              <a:rPr lang="en-US" sz="2600" spc="-101">
                <a:solidFill>
                  <a:srgbClr val="000000"/>
                </a:solidFill>
                <a:latin typeface="Open Sans"/>
              </a:rPr>
              <a:t>nabling our region to make collective decisions</a:t>
            </a:r>
          </a:p>
        </p:txBody>
      </p:sp>
      <p:sp>
        <p:nvSpPr>
          <p:cNvPr name="TextBox 19" id="19"/>
          <p:cNvSpPr txBox="true"/>
          <p:nvPr/>
        </p:nvSpPr>
        <p:spPr>
          <a:xfrm rot="0">
            <a:off x="5205376" y="7657147"/>
            <a:ext cx="3383141" cy="1430274"/>
          </a:xfrm>
          <a:prstGeom prst="rect">
            <a:avLst/>
          </a:prstGeom>
        </p:spPr>
        <p:txBody>
          <a:bodyPr anchor="t" rtlCol="false" tIns="0" lIns="0" bIns="0" rIns="0">
            <a:spAutoFit/>
          </a:bodyPr>
          <a:lstStyle/>
          <a:p>
            <a:pPr algn="ctr">
              <a:lnSpc>
                <a:spcPts val="2808"/>
              </a:lnSpc>
              <a:spcBef>
                <a:spcPct val="0"/>
              </a:spcBef>
            </a:pPr>
            <a:r>
              <a:rPr lang="en-US" sz="2600" spc="-101">
                <a:solidFill>
                  <a:srgbClr val="000000"/>
                </a:solidFill>
                <a:latin typeface="Open Sans"/>
              </a:rPr>
              <a:t>P</a:t>
            </a:r>
            <a:r>
              <a:rPr lang="en-US" sz="2600" spc="-101">
                <a:solidFill>
                  <a:srgbClr val="000000"/>
                </a:solidFill>
                <a:latin typeface="Open Sans"/>
              </a:rPr>
              <a:t>rioritizing the creation of accessible, high-quality jobs in sustainable industries</a:t>
            </a:r>
          </a:p>
        </p:txBody>
      </p:sp>
      <p:sp>
        <p:nvSpPr>
          <p:cNvPr name="TextBox 20" id="20"/>
          <p:cNvSpPr txBox="true"/>
          <p:nvPr/>
        </p:nvSpPr>
        <p:spPr>
          <a:xfrm rot="0">
            <a:off x="9985498" y="7813548"/>
            <a:ext cx="3383141" cy="725424"/>
          </a:xfrm>
          <a:prstGeom prst="rect">
            <a:avLst/>
          </a:prstGeom>
        </p:spPr>
        <p:txBody>
          <a:bodyPr anchor="t" rtlCol="false" tIns="0" lIns="0" bIns="0" rIns="0">
            <a:spAutoFit/>
          </a:bodyPr>
          <a:lstStyle/>
          <a:p>
            <a:pPr algn="ctr">
              <a:lnSpc>
                <a:spcPts val="2808"/>
              </a:lnSpc>
              <a:spcBef>
                <a:spcPct val="0"/>
              </a:spcBef>
            </a:pPr>
            <a:r>
              <a:rPr lang="en-US" sz="2600" spc="-101">
                <a:solidFill>
                  <a:srgbClr val="000000"/>
                </a:solidFill>
                <a:latin typeface="Open Sans"/>
              </a:rPr>
              <a:t>From diverse sources to maximize impact</a:t>
            </a:r>
          </a:p>
        </p:txBody>
      </p:sp>
      <p:sp>
        <p:nvSpPr>
          <p:cNvPr name="TextBox 21" id="21"/>
          <p:cNvSpPr txBox="true"/>
          <p:nvPr/>
        </p:nvSpPr>
        <p:spPr>
          <a:xfrm rot="0">
            <a:off x="14096723" y="4617148"/>
            <a:ext cx="3579596" cy="1162050"/>
          </a:xfrm>
          <a:prstGeom prst="rect">
            <a:avLst/>
          </a:prstGeom>
        </p:spPr>
        <p:txBody>
          <a:bodyPr anchor="t" rtlCol="false" tIns="0" lIns="0" bIns="0" rIns="0">
            <a:spAutoFit/>
          </a:bodyPr>
          <a:lstStyle/>
          <a:p>
            <a:pPr algn="ctr">
              <a:lnSpc>
                <a:spcPts val="4576"/>
              </a:lnSpc>
            </a:pPr>
            <a:r>
              <a:rPr lang="en-US" sz="3813" spc="-151">
                <a:solidFill>
                  <a:srgbClr val="3F3F3F"/>
                </a:solidFill>
                <a:latin typeface="Open Sans Bold"/>
              </a:rPr>
              <a:t>Create accessible high quality jobs</a:t>
            </a:r>
          </a:p>
        </p:txBody>
      </p:sp>
      <p:sp>
        <p:nvSpPr>
          <p:cNvPr name="TextBox 22" id="22"/>
          <p:cNvSpPr txBox="true"/>
          <p:nvPr/>
        </p:nvSpPr>
        <p:spPr>
          <a:xfrm rot="0">
            <a:off x="14194950" y="7813548"/>
            <a:ext cx="3383141" cy="725424"/>
          </a:xfrm>
          <a:prstGeom prst="rect">
            <a:avLst/>
          </a:prstGeom>
        </p:spPr>
        <p:txBody>
          <a:bodyPr anchor="t" rtlCol="false" tIns="0" lIns="0" bIns="0" rIns="0">
            <a:spAutoFit/>
          </a:bodyPr>
          <a:lstStyle/>
          <a:p>
            <a:pPr algn="ctr">
              <a:lnSpc>
                <a:spcPts val="2808"/>
              </a:lnSpc>
              <a:spcBef>
                <a:spcPct val="0"/>
              </a:spcBef>
            </a:pPr>
            <a:r>
              <a:rPr lang="en-US" sz="2600" spc="-101">
                <a:solidFill>
                  <a:srgbClr val="000000"/>
                </a:solidFill>
                <a:latin typeface="Open Sans"/>
              </a:rPr>
              <a:t>To support economic growth and equity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DAFx1fRMlEU</dc:identifier>
  <dcterms:modified xsi:type="dcterms:W3CDTF">2011-08-01T06:04:30Z</dcterms:modified>
  <cp:revision>1</cp:revision>
  <dc:title>CERF Sac/Yolo October Kick Off Slides</dc:title>
</cp:coreProperties>
</file>