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6" r:id="rId6"/>
  </p:sldMasterIdLst>
  <p:notesMasterIdLst>
    <p:notesMasterId r:id="rId29"/>
  </p:notesMasterIdLst>
  <p:sldIdLst>
    <p:sldId id="4509" r:id="rId7"/>
    <p:sldId id="4510" r:id="rId8"/>
    <p:sldId id="4535" r:id="rId9"/>
    <p:sldId id="4512" r:id="rId10"/>
    <p:sldId id="4533" r:id="rId11"/>
    <p:sldId id="4507" r:id="rId12"/>
    <p:sldId id="4515" r:id="rId13"/>
    <p:sldId id="4536" r:id="rId14"/>
    <p:sldId id="4560" r:id="rId15"/>
    <p:sldId id="4517" r:id="rId16"/>
    <p:sldId id="4550" r:id="rId17"/>
    <p:sldId id="4549" r:id="rId18"/>
    <p:sldId id="4532" r:id="rId19"/>
    <p:sldId id="306" r:id="rId20"/>
    <p:sldId id="4534" r:id="rId21"/>
    <p:sldId id="4529" r:id="rId22"/>
    <p:sldId id="4525" r:id="rId23"/>
    <p:sldId id="4551" r:id="rId24"/>
    <p:sldId id="4530" r:id="rId25"/>
    <p:sldId id="4527" r:id="rId26"/>
    <p:sldId id="4552" r:id="rId27"/>
    <p:sldId id="453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666247-C2F4-4037-9589-0BA051BF839D}">
          <p14:sldIdLst>
            <p14:sldId id="4509"/>
            <p14:sldId id="4510"/>
            <p14:sldId id="4535"/>
            <p14:sldId id="4512"/>
            <p14:sldId id="4533"/>
            <p14:sldId id="4507"/>
            <p14:sldId id="4515"/>
            <p14:sldId id="4536"/>
            <p14:sldId id="4560"/>
            <p14:sldId id="4517"/>
            <p14:sldId id="4550"/>
            <p14:sldId id="4549"/>
            <p14:sldId id="4532"/>
            <p14:sldId id="306"/>
            <p14:sldId id="4534"/>
            <p14:sldId id="4529"/>
            <p14:sldId id="4525"/>
            <p14:sldId id="4551"/>
            <p14:sldId id="4530"/>
            <p14:sldId id="4527"/>
            <p14:sldId id="4552"/>
            <p14:sldId id="4531"/>
          </p14:sldIdLst>
        </p14:section>
        <p14:section name="Archive" id="{536AEF11-9AE4-4A04-902B-F43B2EE758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98132E-D5E6-3227-7440-E9F9C169B39F}" name="Sam Moeller" initials="SM" userId="S::smoeller@hraadvisors.com::db92d093-f813-4993-befd-56d005ea9afd" providerId="AD"/>
  <p188:author id="{EA633684-E644-4AA6-53A5-60028A7459FE}" name="Garrett Robinson" initials="GR" userId="S::grobinson@hraadvisors.com::5a3ecd78-0950-4cde-9dda-a836e97c0b77" providerId="AD"/>
  <p188:author id="{86A74F8D-348E-5E09-CF45-E5DD716D37EA}" name="Judith Taylor" initials="JT" userId="S::jtaylor@hraadvisors.com::9c959726-a51a-4804-8310-2d9d6703840e" providerId="AD"/>
  <p188:author id="{9CB785E5-5102-6543-740B-589193287E7C}" name="Aram Kamali" initials="AK" userId="S::akamali@hraadvisors.com::e0c1e0b8-811c-415e-9553-c723db7216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27"/>
    <a:srgbClr val="404040"/>
    <a:srgbClr val="003D7A"/>
    <a:srgbClr val="FFFFFF"/>
    <a:srgbClr val="C66262"/>
    <a:srgbClr val="F6BA7E"/>
    <a:srgbClr val="848484"/>
    <a:srgbClr val="0F9D58"/>
    <a:srgbClr val="579AEF"/>
    <a:srgbClr val="DD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C0563-815D-4F7C-BDFB-98718E663C0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0EB1A-4506-4B57-A515-947F0832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142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9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208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19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"Children under 5 make up the largest group by age of those whose households have had an eviction filed against them.  </a:t>
            </a:r>
          </a:p>
          <a:p>
            <a:r>
              <a:rPr lang="en-US" dirty="0">
                <a:ea typeface="Calibri"/>
                <a:cs typeface="Calibri"/>
              </a:rPr>
              <a:t>Eleven percent of all children under 5 in rental households face eviction each year.  And the rate is 27 percent for Black children under 5 in rentals. </a:t>
            </a:r>
          </a:p>
          <a:p>
            <a:r>
              <a:rPr lang="en-US" dirty="0">
                <a:ea typeface="Calibri"/>
                <a:cs typeface="Calibri"/>
              </a:rPr>
              <a:t>Livability poll found that Black people and people of color are challenged most by...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57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39B33-7BE6-4206-981B-5E53FAB88F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5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687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973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053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Segoe UI" panose="020B0502040204020203" pitchFamily="34" charset="0"/>
              </a:rPr>
              <a:t>40 restaurants in Downtown Macon about a 1/2 sq mile, an area approximately 1/10th the size of Sacramento.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7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3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many issues facing our cities</a:t>
            </a:r>
          </a:p>
          <a:p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EB1A-4506-4B57-A515-947F08321E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30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85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22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83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two I focus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EB1A-4506-4B57-A515-947F08321E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8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7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1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National Low Income Housing Coalition’s March 2023 Report</a:t>
            </a:r>
            <a:endParaRPr lang="en-US"/>
          </a:p>
          <a:p>
            <a:r>
              <a:rPr lang="en-US" b="1" i="1"/>
              <a:t>The Gap: A Shortage of Affordable Homes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3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37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E520F-F1DD-4922-992F-9056138525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0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AE609E-DF82-734D-81BC-D556B85F1ACC}"/>
              </a:ext>
            </a:extLst>
          </p:cNvPr>
          <p:cNvSpPr txBox="1">
            <a:spLocks/>
          </p:cNvSpPr>
          <p:nvPr userDrawn="1"/>
        </p:nvSpPr>
        <p:spPr>
          <a:xfrm>
            <a:off x="11696700" y="640080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F5BE14-4147-2A4E-9F44-C08F0ACFF5A8}" type="slidenum">
              <a:rPr lang="en-US" sz="105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‹#›</a:t>
            </a:fld>
            <a:endParaRPr lang="en-US" sz="105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29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32CB944-4A7D-4E45-953A-A660A57FF381}"/>
              </a:ext>
            </a:extLst>
          </p:cNvPr>
          <p:cNvSpPr txBox="1">
            <a:spLocks/>
          </p:cNvSpPr>
          <p:nvPr userDrawn="1"/>
        </p:nvSpPr>
        <p:spPr>
          <a:xfrm>
            <a:off x="11696700" y="640080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F5BE14-4147-2A4E-9F44-C08F0ACFF5A8}" type="slidenum">
              <a:rPr lang="en-US" sz="105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‹#›</a:t>
            </a:fld>
            <a:endParaRPr lang="en-US" sz="10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0FCE8-8D94-B84A-80E9-922BDBD2F988}"/>
              </a:ext>
            </a:extLst>
          </p:cNvPr>
          <p:cNvSpPr txBox="1"/>
          <p:nvPr userDrawn="1"/>
        </p:nvSpPr>
        <p:spPr>
          <a:xfrm rot="16200000">
            <a:off x="11315767" y="756039"/>
            <a:ext cx="104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| HR&amp;A Advisors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22604-FFEF-944C-B9CF-2EC62C2B04B9}"/>
              </a:ext>
            </a:extLst>
          </p:cNvPr>
          <p:cNvSpPr txBox="1"/>
          <p:nvPr userDrawn="1"/>
        </p:nvSpPr>
        <p:spPr>
          <a:xfrm rot="16200000">
            <a:off x="11246319" y="1739887"/>
            <a:ext cx="1180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8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Presentation Title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1DECD2B-724B-477E-8004-01D88D5B15F4}"/>
              </a:ext>
            </a:extLst>
          </p:cNvPr>
          <p:cNvSpPr txBox="1">
            <a:spLocks/>
          </p:cNvSpPr>
          <p:nvPr userDrawn="1"/>
        </p:nvSpPr>
        <p:spPr>
          <a:xfrm>
            <a:off x="11695176" y="640080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F5BE14-4147-2A4E-9F44-C08F0ACFF5A8}" type="slidenum">
              <a:rPr lang="en-US" sz="105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‹#›</a:t>
            </a:fld>
            <a:endParaRPr lang="en-US" sz="10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A9BABF-3ED4-4FB3-8D77-9166E0A16F90}"/>
              </a:ext>
            </a:extLst>
          </p:cNvPr>
          <p:cNvSpPr txBox="1"/>
          <p:nvPr userDrawn="1"/>
        </p:nvSpPr>
        <p:spPr>
          <a:xfrm rot="16200000">
            <a:off x="11315297" y="760173"/>
            <a:ext cx="104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| HR&amp;A Advisors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786B44-98D1-4656-9D1F-B0DAB6F6BD50}"/>
              </a:ext>
            </a:extLst>
          </p:cNvPr>
          <p:cNvSpPr txBox="1"/>
          <p:nvPr userDrawn="1"/>
        </p:nvSpPr>
        <p:spPr>
          <a:xfrm rot="16200000">
            <a:off x="10830007" y="2153202"/>
            <a:ext cx="2012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8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Saint Paul Existing Conditions Analysis</a:t>
            </a:r>
          </a:p>
        </p:txBody>
      </p:sp>
    </p:spTree>
    <p:extLst>
      <p:ext uri="{BB962C8B-B14F-4D97-AF65-F5344CB8AC3E}">
        <p14:creationId xmlns:p14="http://schemas.microsoft.com/office/powerpoint/2010/main" val="1329183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6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74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29E5-1961-4AEA-BC1B-F636C1D612B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58EA-8040-463D-96F1-28FF6EBE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32CB944-4A7D-4E45-953A-A660A57FF381}"/>
              </a:ext>
            </a:extLst>
          </p:cNvPr>
          <p:cNvSpPr txBox="1">
            <a:spLocks/>
          </p:cNvSpPr>
          <p:nvPr userDrawn="1"/>
        </p:nvSpPr>
        <p:spPr>
          <a:xfrm>
            <a:off x="11696700" y="640080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F5BE14-4147-2A4E-9F44-C08F0ACFF5A8}" type="slidenum">
              <a:rPr lang="en-US" sz="105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‹#›</a:t>
            </a:fld>
            <a:endParaRPr lang="en-US" sz="10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0FCE8-8D94-B84A-80E9-922BDBD2F988}"/>
              </a:ext>
            </a:extLst>
          </p:cNvPr>
          <p:cNvSpPr txBox="1"/>
          <p:nvPr userDrawn="1"/>
        </p:nvSpPr>
        <p:spPr>
          <a:xfrm rot="16200000">
            <a:off x="11315767" y="756039"/>
            <a:ext cx="104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| HR&amp;A Advisors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22604-FFEF-944C-B9CF-2EC62C2B04B9}"/>
              </a:ext>
            </a:extLst>
          </p:cNvPr>
          <p:cNvSpPr txBox="1"/>
          <p:nvPr userDrawn="1"/>
        </p:nvSpPr>
        <p:spPr>
          <a:xfrm rot="16200000">
            <a:off x="11246319" y="1739887"/>
            <a:ext cx="1180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8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Presentation Title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1DECD2B-724B-477E-8004-01D88D5B15F4}"/>
              </a:ext>
            </a:extLst>
          </p:cNvPr>
          <p:cNvSpPr txBox="1">
            <a:spLocks/>
          </p:cNvSpPr>
          <p:nvPr userDrawn="1"/>
        </p:nvSpPr>
        <p:spPr>
          <a:xfrm>
            <a:off x="11695176" y="640080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4F5BE14-4147-2A4E-9F44-C08F0ACFF5A8}" type="slidenum">
              <a:rPr lang="en-US" sz="105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‹#›</a:t>
            </a:fld>
            <a:endParaRPr lang="en-US" sz="105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A9BABF-3ED4-4FB3-8D77-9166E0A16F90}"/>
              </a:ext>
            </a:extLst>
          </p:cNvPr>
          <p:cNvSpPr txBox="1"/>
          <p:nvPr userDrawn="1"/>
        </p:nvSpPr>
        <p:spPr>
          <a:xfrm rot="16200000">
            <a:off x="11315297" y="760173"/>
            <a:ext cx="104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| HR&amp;A Advisors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786B44-98D1-4656-9D1F-B0DAB6F6BD50}"/>
              </a:ext>
            </a:extLst>
          </p:cNvPr>
          <p:cNvSpPr txBox="1"/>
          <p:nvPr userDrawn="1"/>
        </p:nvSpPr>
        <p:spPr>
          <a:xfrm rot="16200000">
            <a:off x="10830007" y="2153202"/>
            <a:ext cx="2012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8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Saint Paul Existing Conditions Analysis</a:t>
            </a:r>
          </a:p>
        </p:txBody>
      </p:sp>
    </p:spTree>
    <p:extLst>
      <p:ext uri="{BB962C8B-B14F-4D97-AF65-F5344CB8AC3E}">
        <p14:creationId xmlns:p14="http://schemas.microsoft.com/office/powerpoint/2010/main" val="224565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3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19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7368">
          <p15:clr>
            <a:srgbClr val="F26B43"/>
          </p15:clr>
        </p15:guide>
        <p15:guide id="3" pos="312">
          <p15:clr>
            <a:srgbClr val="F26B43"/>
          </p15:clr>
        </p15:guide>
        <p15:guide id="4" orient="horz" pos="216">
          <p15:clr>
            <a:srgbClr val="F26B43"/>
          </p15:clr>
        </p15:guide>
        <p15:guide id="5" pos="753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6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7368">
          <p15:clr>
            <a:srgbClr val="F26B43"/>
          </p15:clr>
        </p15:guide>
        <p15:guide id="3" pos="312">
          <p15:clr>
            <a:srgbClr val="F26B43"/>
          </p15:clr>
        </p15:guide>
        <p15:guide id="4" orient="horz" pos="216">
          <p15:clr>
            <a:srgbClr val="F26B43"/>
          </p15:clr>
        </p15:guide>
        <p15:guide id="5" pos="75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texas.edu/gentrificationproject/understanding-gentrification-and-displaceme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F92D44-FDF1-171C-821F-C26994B68C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9EA26-958D-B94F-BC15-CE40D55F4F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5800" y="3013501"/>
            <a:ext cx="115062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Imagine your childhood home…</a:t>
            </a:r>
          </a:p>
        </p:txBody>
      </p:sp>
    </p:spTree>
    <p:extLst>
      <p:ext uri="{BB962C8B-B14F-4D97-AF65-F5344CB8AC3E}">
        <p14:creationId xmlns:p14="http://schemas.microsoft.com/office/powerpoint/2010/main" val="174037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5C261-1108-A7F9-8086-9938F52E0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 b="7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D94ECB-9B6F-DB9D-CB23-9E3148EA31F5}"/>
              </a:ext>
            </a:extLst>
          </p:cNvPr>
          <p:cNvSpPr txBox="1"/>
          <p:nvPr/>
        </p:nvSpPr>
        <p:spPr>
          <a:xfrm>
            <a:off x="209550" y="186809"/>
            <a:ext cx="609600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SAN DIEGO</a:t>
            </a:r>
            <a:r>
              <a:rPr lang="en-US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EVICTIONS STUDY</a:t>
            </a:r>
            <a:endParaRPr lang="en-US" sz="2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endParaRPr lang="en-US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4567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5C261-1108-A7F9-8086-9938F52E0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 b="7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5E9805-2517-B51D-6503-501B8DCB7DE6}"/>
              </a:ext>
            </a:extLst>
          </p:cNvPr>
          <p:cNvSpPr/>
          <p:nvPr/>
        </p:nvSpPr>
        <p:spPr>
          <a:xfrm>
            <a:off x="5753100" y="-13963"/>
            <a:ext cx="6438900" cy="6891013"/>
          </a:xfrm>
          <a:prstGeom prst="rect">
            <a:avLst/>
          </a:prstGeom>
          <a:solidFill>
            <a:srgbClr val="001427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94ECB-9B6F-DB9D-CB23-9E3148EA31F5}"/>
              </a:ext>
            </a:extLst>
          </p:cNvPr>
          <p:cNvSpPr txBox="1"/>
          <p:nvPr/>
        </p:nvSpPr>
        <p:spPr>
          <a:xfrm>
            <a:off x="209550" y="186809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SAN DIEGO</a:t>
            </a:r>
            <a:r>
              <a:rPr lang="en-US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EVICTIONS STUDY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19A8F-D9EE-DDE8-19C7-CF3EAE7D42D3}"/>
              </a:ext>
            </a:extLst>
          </p:cNvPr>
          <p:cNvSpPr txBox="1"/>
          <p:nvPr/>
        </p:nvSpPr>
        <p:spPr>
          <a:xfrm>
            <a:off x="6343650" y="2517666"/>
            <a:ext cx="56007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8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7D566-852B-4ACD-7BCC-518B295CEA8A}"/>
              </a:ext>
            </a:extLst>
          </p:cNvPr>
          <p:cNvSpPr txBox="1"/>
          <p:nvPr/>
        </p:nvSpPr>
        <p:spPr>
          <a:xfrm>
            <a:off x="6076950" y="2517666"/>
            <a:ext cx="5867400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"Difficulty Finding Housing I Could Afford"</a:t>
            </a:r>
            <a:endParaRPr lang="en-US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Top difficulty related to renting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5C261-1108-A7F9-8086-9938F52E0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 b="7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5E9805-2517-B51D-6503-501B8DCB7DE6}"/>
              </a:ext>
            </a:extLst>
          </p:cNvPr>
          <p:cNvSpPr/>
          <p:nvPr/>
        </p:nvSpPr>
        <p:spPr>
          <a:xfrm>
            <a:off x="0" y="-23488"/>
            <a:ext cx="6438900" cy="6891013"/>
          </a:xfrm>
          <a:prstGeom prst="rect">
            <a:avLst/>
          </a:prstGeom>
          <a:solidFill>
            <a:srgbClr val="001427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94ECB-9B6F-DB9D-CB23-9E3148EA31F5}"/>
              </a:ext>
            </a:extLst>
          </p:cNvPr>
          <p:cNvSpPr txBox="1"/>
          <p:nvPr/>
        </p:nvSpPr>
        <p:spPr>
          <a:xfrm>
            <a:off x="209550" y="186809"/>
            <a:ext cx="609600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SAN DIEGO</a:t>
            </a:r>
            <a:r>
              <a:rPr lang="en-US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EVICTIONS STUDY</a:t>
            </a:r>
            <a:endParaRPr lang="en-US" sz="24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endParaRPr lang="en-US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8F0A7-1DED-9381-B8C7-98D99298E325}"/>
              </a:ext>
            </a:extLst>
          </p:cNvPr>
          <p:cNvSpPr txBox="1"/>
          <p:nvPr/>
        </p:nvSpPr>
        <p:spPr>
          <a:xfrm>
            <a:off x="495300" y="2517666"/>
            <a:ext cx="5686425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"Inability to Keep up with Rent Increases"</a:t>
            </a:r>
            <a:endParaRPr lang="en-US" sz="4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Top reason for experiencing difficulty paying rent 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7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69EA26-958D-B94F-BC15-CE40D55F4F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62411" y="2828835"/>
            <a:ext cx="406717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SD EVICTION STUDY TAKEAWAYS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, GARRETT TO ADD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4279F9-9F8F-2C5C-3097-F29C0C1B86FD}"/>
              </a:ext>
            </a:extLst>
          </p:cNvPr>
          <p:cNvSpPr/>
          <p:nvPr/>
        </p:nvSpPr>
        <p:spPr>
          <a:xfrm>
            <a:off x="0" y="-23488"/>
            <a:ext cx="12192000" cy="6881488"/>
          </a:xfrm>
          <a:prstGeom prst="rect">
            <a:avLst/>
          </a:prstGeom>
          <a:solidFill>
            <a:srgbClr val="0014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69EC8-2D52-9115-2AF3-495DB06C2115}"/>
              </a:ext>
            </a:extLst>
          </p:cNvPr>
          <p:cNvSpPr txBox="1"/>
          <p:nvPr/>
        </p:nvSpPr>
        <p:spPr>
          <a:xfrm>
            <a:off x="1543048" y="2274837"/>
            <a:ext cx="9105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Trauma from housing stability can negatively impact </a:t>
            </a:r>
            <a:r>
              <a:rPr lang="en-US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 development.</a:t>
            </a:r>
            <a:endParaRPr lang="en-US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8213F-9625-0D86-2FAE-5B5EB7D3F85B}"/>
              </a:ext>
            </a:extLst>
          </p:cNvPr>
          <p:cNvSpPr txBox="1"/>
          <p:nvPr/>
        </p:nvSpPr>
        <p:spPr>
          <a:xfrm>
            <a:off x="74611" y="625543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The Impact of Evictions on Preterm Births and Family Health Outcomes, University of California, Berkeley (2021). </a:t>
            </a:r>
          </a:p>
        </p:txBody>
      </p:sp>
    </p:spTree>
    <p:extLst>
      <p:ext uri="{BB962C8B-B14F-4D97-AF65-F5344CB8AC3E}">
        <p14:creationId xmlns:p14="http://schemas.microsoft.com/office/powerpoint/2010/main" val="380365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00382" y="589716"/>
            <a:ext cx="9191233" cy="461665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/>
            <a:r>
              <a:rPr lang="en-US" sz="2400">
                <a:latin typeface="Open Sans Light"/>
                <a:ea typeface="Open Sans Light"/>
                <a:cs typeface="Open Sans Light"/>
              </a:rPr>
              <a:t>How do we </a:t>
            </a:r>
            <a:r>
              <a:rPr lang="en-US" sz="24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address</a:t>
            </a:r>
            <a:r>
              <a:rPr lang="en-US" sz="2400">
                <a:latin typeface="Open Sans Light"/>
                <a:ea typeface="Open Sans Light"/>
                <a:cs typeface="Open Sans Light"/>
              </a:rPr>
              <a:t> displacement?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11095B-BD8C-B050-5EFE-9470D67910E6}"/>
              </a:ext>
            </a:extLst>
          </p:cNvPr>
          <p:cNvGrpSpPr/>
          <p:nvPr/>
        </p:nvGrpSpPr>
        <p:grpSpPr>
          <a:xfrm>
            <a:off x="2006599" y="1395794"/>
            <a:ext cx="8178800" cy="5030406"/>
            <a:chOff x="2006599" y="1395794"/>
            <a:chExt cx="8178800" cy="5030406"/>
          </a:xfrm>
        </p:grpSpPr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16ED7915-02E5-FF9B-E55B-AD43C3D118C2}"/>
                </a:ext>
              </a:extLst>
            </p:cNvPr>
            <p:cNvSpPr/>
            <p:nvPr/>
          </p:nvSpPr>
          <p:spPr>
            <a:xfrm>
              <a:off x="2006599" y="1395794"/>
              <a:ext cx="8178800" cy="5030406"/>
            </a:xfrm>
            <a:prstGeom prst="flowChartExtra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D0D931-FB22-3135-3ED1-6262E6F81A13}"/>
                </a:ext>
              </a:extLst>
            </p:cNvPr>
            <p:cNvCxnSpPr>
              <a:cxnSpLocks/>
            </p:cNvCxnSpPr>
            <p:nvPr/>
          </p:nvCxnSpPr>
          <p:spPr>
            <a:xfrm>
              <a:off x="3479800" y="3656162"/>
              <a:ext cx="50038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5EEA1A-7E48-9A03-DA3D-C03901144184}"/>
                </a:ext>
              </a:extLst>
            </p:cNvPr>
            <p:cNvCxnSpPr>
              <a:cxnSpLocks/>
            </p:cNvCxnSpPr>
            <p:nvPr/>
          </p:nvCxnSpPr>
          <p:spPr>
            <a:xfrm>
              <a:off x="2997200" y="4989662"/>
              <a:ext cx="718819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C859DFD-D991-C6A1-DFCC-36B85DED8F26}"/>
              </a:ext>
            </a:extLst>
          </p:cNvPr>
          <p:cNvSpPr txBox="1"/>
          <p:nvPr/>
        </p:nvSpPr>
        <p:spPr>
          <a:xfrm>
            <a:off x="4989956" y="5353988"/>
            <a:ext cx="2212086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r">
              <a:defRPr>
                <a:solidFill>
                  <a:schemeClr val="tx2"/>
                </a:solidFill>
                <a:latin typeface="Tw Cen MT" panose="020B0602020104020603" pitchFamily="34" charset="0"/>
              </a:defRPr>
            </a:lvl1pPr>
          </a:lstStyle>
          <a:p>
            <a:pPr algn="ctr"/>
            <a:r>
              <a:rPr lang="en-US" sz="2000" ker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Strengthen </a:t>
            </a:r>
            <a:r>
              <a:rPr lang="en-US" sz="2000" b="1" ker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Tenant Protections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B23CB3-F07E-9EB0-8741-24B518A5F4F2}"/>
              </a:ext>
            </a:extLst>
          </p:cNvPr>
          <p:cNvSpPr txBox="1"/>
          <p:nvPr/>
        </p:nvSpPr>
        <p:spPr>
          <a:xfrm>
            <a:off x="4989956" y="3910997"/>
            <a:ext cx="2212086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r">
              <a:defRPr>
                <a:solidFill>
                  <a:schemeClr val="tx2"/>
                </a:solidFill>
                <a:latin typeface="Tw Cen MT" panose="020B0602020104020603" pitchFamily="34" charset="0"/>
              </a:defRPr>
            </a:lvl1pPr>
          </a:lstStyle>
          <a:p>
            <a:pPr algn="ctr"/>
            <a:r>
              <a:rPr lang="en-US" sz="2000" kern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Expand the </a:t>
            </a:r>
          </a:p>
          <a:p>
            <a:pPr algn="ctr"/>
            <a:r>
              <a:rPr lang="en-US" sz="2000" b="1" kern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Supply of Housing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56643A-35DE-172F-79C1-C916EDEB3FFF}"/>
              </a:ext>
            </a:extLst>
          </p:cNvPr>
          <p:cNvSpPr txBox="1"/>
          <p:nvPr/>
        </p:nvSpPr>
        <p:spPr>
          <a:xfrm>
            <a:off x="4989956" y="2721114"/>
            <a:ext cx="2212086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r">
              <a:defRPr>
                <a:solidFill>
                  <a:schemeClr val="tx2"/>
                </a:solidFill>
                <a:latin typeface="Tw Cen MT" panose="020B0602020104020603" pitchFamily="34" charset="0"/>
              </a:defRPr>
            </a:lvl1pPr>
          </a:lstStyle>
          <a:p>
            <a:pPr algn="ctr"/>
            <a:r>
              <a:rPr lang="en-US" sz="2000" ker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 </a:t>
            </a:r>
            <a:r>
              <a:rPr lang="en-US" sz="2000" b="1" ker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Economic Mobility</a:t>
            </a:r>
          </a:p>
        </p:txBody>
      </p:sp>
    </p:spTree>
    <p:extLst>
      <p:ext uri="{BB962C8B-B14F-4D97-AF65-F5344CB8AC3E}">
        <p14:creationId xmlns:p14="http://schemas.microsoft.com/office/powerpoint/2010/main" val="35436341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F92D44-FDF1-171C-821F-C26994B68C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9EA26-958D-B94F-BC15-CE40D55F4F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0050" y="2022901"/>
            <a:ext cx="1171575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How can we build </a:t>
            </a:r>
            <a:r>
              <a:rPr lang="en-US" sz="4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transformative economics without displacement?</a:t>
            </a:r>
            <a:endParaRPr lang="en-US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4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map&#10;&#10;Description automatically generated">
            <a:extLst>
              <a:ext uri="{FF2B5EF4-FFF2-40B4-BE49-F238E27FC236}">
                <a16:creationId xmlns:a16="http://schemas.microsoft.com/office/drawing/2014/main" id="{028CF38C-327F-EDD9-48EC-85ECF7078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F207DA-0CB0-8B43-7BC6-0C9DB71F56F0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14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9EA26-958D-B94F-BC15-CE40D55F4F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0050" y="2022901"/>
            <a:ext cx="1171575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Community 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must</a:t>
            </a:r>
            <a:r>
              <a:rPr kumimoji="0" lang="en-US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</a:p>
          <a:p>
            <a:pPr>
              <a:defRPr/>
            </a:pPr>
            <a:r>
              <a:rPr kumimoji="0" lang="en-US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be at the table…</a:t>
            </a:r>
            <a:r>
              <a:rPr lang="en-US" sz="48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 </a:t>
            </a:r>
            <a:endParaRPr kumimoji="0" lang="en-US" sz="4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04938-9118-F0C7-5D37-9EC3827285EC}"/>
              </a:ext>
            </a:extLst>
          </p:cNvPr>
          <p:cNvSpPr txBox="1"/>
          <p:nvPr/>
        </p:nvSpPr>
        <p:spPr>
          <a:xfrm>
            <a:off x="161925" y="636853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Photo Source: Macon Action Plan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93925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sign&#10;&#10;Description automatically generated">
            <a:extLst>
              <a:ext uri="{FF2B5EF4-FFF2-40B4-BE49-F238E27FC236}">
                <a16:creationId xmlns:a16="http://schemas.microsoft.com/office/drawing/2014/main" id="{8DB8F8AF-B5F9-2DD3-210A-124385846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6"/>
          <a:stretch/>
        </p:blipFill>
        <p:spPr>
          <a:xfrm>
            <a:off x="0" y="0"/>
            <a:ext cx="6305550" cy="6858000"/>
          </a:xfrm>
          <a:prstGeom prst="rect">
            <a:avLst/>
          </a:prstGeom>
        </p:spPr>
      </p:pic>
      <p:pic>
        <p:nvPicPr>
          <p:cNvPr id="9" name="Picture 8" descr="A group of women sitting outside holding a sign&#10;&#10;Description automatically generated">
            <a:extLst>
              <a:ext uri="{FF2B5EF4-FFF2-40B4-BE49-F238E27FC236}">
                <a16:creationId xmlns:a16="http://schemas.microsoft.com/office/drawing/2014/main" id="{3292CEDF-535D-D807-F5AB-014C7F1FF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/>
          <a:stretch/>
        </p:blipFill>
        <p:spPr>
          <a:xfrm>
            <a:off x="6305550" y="0"/>
            <a:ext cx="588645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33B100-0AD8-8E4D-1A2B-0EC7C0B289A5}"/>
              </a:ext>
            </a:extLst>
          </p:cNvPr>
          <p:cNvSpPr/>
          <p:nvPr/>
        </p:nvSpPr>
        <p:spPr>
          <a:xfrm>
            <a:off x="0" y="0"/>
            <a:ext cx="6305550" cy="6858000"/>
          </a:xfrm>
          <a:prstGeom prst="rect">
            <a:avLst/>
          </a:prstGeom>
          <a:solidFill>
            <a:srgbClr val="0014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94ECB-9B6F-DB9D-CB23-9E3148EA31F5}"/>
              </a:ext>
            </a:extLst>
          </p:cNvPr>
          <p:cNvSpPr txBox="1"/>
          <p:nvPr/>
        </p:nvSpPr>
        <p:spPr>
          <a:xfrm>
            <a:off x="155575" y="245418"/>
            <a:ext cx="3594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MACON ACTION PLAN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8A0CB-3FF7-1132-819D-E6D6CEDACAEC}"/>
              </a:ext>
            </a:extLst>
          </p:cNvPr>
          <p:cNvSpPr txBox="1"/>
          <p:nvPr/>
        </p:nvSpPr>
        <p:spPr>
          <a:xfrm>
            <a:off x="138113" y="1666764"/>
            <a:ext cx="5215765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Building a Shared, Actionable Vision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endParaRPr lang="en-US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Collaboration and shared accountability among organizations</a:t>
            </a:r>
            <a:endParaRPr lang="en-US" sz="2400">
              <a:solidFill>
                <a:schemeClr val="bg1"/>
              </a:solidFill>
            </a:endParaRPr>
          </a:p>
          <a:p>
            <a:endParaRPr lang="en-US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Democratizing revitalization activities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3318D6-4C47-9A45-C6B1-6F824E59B755}"/>
              </a:ext>
            </a:extLst>
          </p:cNvPr>
          <p:cNvSpPr txBox="1"/>
          <p:nvPr/>
        </p:nvSpPr>
        <p:spPr>
          <a:xfrm>
            <a:off x="161925" y="636853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Photo Source: Macon Action Plan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2867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sign&#10;&#10;Description automatically generated">
            <a:extLst>
              <a:ext uri="{FF2B5EF4-FFF2-40B4-BE49-F238E27FC236}">
                <a16:creationId xmlns:a16="http://schemas.microsoft.com/office/drawing/2014/main" id="{8DB8F8AF-B5F9-2DD3-210A-124385846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6"/>
          <a:stretch/>
        </p:blipFill>
        <p:spPr>
          <a:xfrm>
            <a:off x="0" y="0"/>
            <a:ext cx="6305550" cy="6858000"/>
          </a:xfrm>
          <a:prstGeom prst="rect">
            <a:avLst/>
          </a:prstGeom>
        </p:spPr>
      </p:pic>
      <p:pic>
        <p:nvPicPr>
          <p:cNvPr id="9" name="Picture 8" descr="A group of women sitting outside holding a sign&#10;&#10;Description automatically generated">
            <a:extLst>
              <a:ext uri="{FF2B5EF4-FFF2-40B4-BE49-F238E27FC236}">
                <a16:creationId xmlns:a16="http://schemas.microsoft.com/office/drawing/2014/main" id="{3292CEDF-535D-D807-F5AB-014C7F1FF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/>
          <a:stretch/>
        </p:blipFill>
        <p:spPr>
          <a:xfrm>
            <a:off x="6305550" y="0"/>
            <a:ext cx="588645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33B100-0AD8-8E4D-1A2B-0EC7C0B289A5}"/>
              </a:ext>
            </a:extLst>
          </p:cNvPr>
          <p:cNvSpPr/>
          <p:nvPr/>
        </p:nvSpPr>
        <p:spPr>
          <a:xfrm>
            <a:off x="0" y="0"/>
            <a:ext cx="12249150" cy="6858000"/>
          </a:xfrm>
          <a:prstGeom prst="rect">
            <a:avLst/>
          </a:prstGeom>
          <a:solidFill>
            <a:srgbClr val="0014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94ECB-9B6F-DB9D-CB23-9E3148EA31F5}"/>
              </a:ext>
            </a:extLst>
          </p:cNvPr>
          <p:cNvSpPr txBox="1"/>
          <p:nvPr/>
        </p:nvSpPr>
        <p:spPr>
          <a:xfrm>
            <a:off x="8051800" y="245418"/>
            <a:ext cx="3594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MACON ACTION PLAN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052E0-B41B-0F93-7C4E-A08D65EF6C7E}"/>
              </a:ext>
            </a:extLst>
          </p:cNvPr>
          <p:cNvSpPr txBox="1"/>
          <p:nvPr/>
        </p:nvSpPr>
        <p:spPr>
          <a:xfrm>
            <a:off x="4194175" y="2390664"/>
            <a:ext cx="380365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71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New restaurants, bars and venues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 2020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8A0CB-3FF7-1132-819D-E6D6CEDACAEC}"/>
              </a:ext>
            </a:extLst>
          </p:cNvPr>
          <p:cNvSpPr txBox="1"/>
          <p:nvPr/>
        </p:nvSpPr>
        <p:spPr>
          <a:xfrm>
            <a:off x="90488" y="2390664"/>
            <a:ext cx="380365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129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“Downtown Challenge” grants implemented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B2585-FBCD-B549-60E6-80FAF0E79BA9}"/>
              </a:ext>
            </a:extLst>
          </p:cNvPr>
          <p:cNvSpPr txBox="1"/>
          <p:nvPr/>
        </p:nvSpPr>
        <p:spPr>
          <a:xfrm>
            <a:off x="8297862" y="2390664"/>
            <a:ext cx="380365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80% 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Action Plan strategies implemented (93% underway for the Macon Action Plan 2.0)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3318D6-4C47-9A45-C6B1-6F824E59B755}"/>
              </a:ext>
            </a:extLst>
          </p:cNvPr>
          <p:cNvSpPr txBox="1"/>
          <p:nvPr/>
        </p:nvSpPr>
        <p:spPr>
          <a:xfrm>
            <a:off x="161925" y="636853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Photo Source: Macon Action Plan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3964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4B0EC-3118-8E42-18D4-9D2C1CF6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" b="52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2D8ED4-8736-E61E-34E4-18FDB612D0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4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9EA26-958D-B94F-BC15-CE40D55F4F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05125" y="4156501"/>
            <a:ext cx="928687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… </a:t>
            </a:r>
            <a:r>
              <a:rPr lang="en-US" sz="48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and</a:t>
            </a:r>
            <a:r>
              <a:rPr kumimoji="0" lang="en-US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they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must </a:t>
            </a:r>
            <a:r>
              <a:rPr kumimoji="0" lang="en-US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be supported.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DF436-5D19-2D54-964F-1CCAA43BC9A5}"/>
              </a:ext>
            </a:extLst>
          </p:cNvPr>
          <p:cNvSpPr txBox="1"/>
          <p:nvPr/>
        </p:nvSpPr>
        <p:spPr>
          <a:xfrm>
            <a:off x="161925" y="636853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Source: Darrel Ellis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027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17AD42-59D1-5986-9423-3CFE951DF110}"/>
              </a:ext>
            </a:extLst>
          </p:cNvPr>
          <p:cNvSpPr/>
          <p:nvPr/>
        </p:nvSpPr>
        <p:spPr>
          <a:xfrm>
            <a:off x="0" y="3988358"/>
            <a:ext cx="12192000" cy="3005857"/>
          </a:xfrm>
          <a:prstGeom prst="rect">
            <a:avLst/>
          </a:prstGeom>
          <a:solidFill>
            <a:srgbClr val="DD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2AC3F8-0EC9-A9AE-1C2C-78ABCBE890F5}"/>
              </a:ext>
            </a:extLst>
          </p:cNvPr>
          <p:cNvGrpSpPr/>
          <p:nvPr/>
        </p:nvGrpSpPr>
        <p:grpSpPr>
          <a:xfrm>
            <a:off x="2884021" y="1648691"/>
            <a:ext cx="2339667" cy="3438666"/>
            <a:chOff x="375384" y="1652435"/>
            <a:chExt cx="2339667" cy="34386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EF5800-0FCE-D4D6-C095-BE1AFBC0D679}"/>
                </a:ext>
              </a:extLst>
            </p:cNvPr>
            <p:cNvSpPr txBox="1"/>
            <p:nvPr/>
          </p:nvSpPr>
          <p:spPr>
            <a:xfrm>
              <a:off x="669608" y="4260104"/>
              <a:ext cx="1966308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>
                  <a:latin typeface="Open Sans Light"/>
                  <a:ea typeface="Open Sans Light"/>
                  <a:cs typeface="Open Sans Light"/>
                </a:rPr>
                <a:t>Widening income and racial inequality </a:t>
              </a:r>
            </a:p>
          </p:txBody>
        </p:sp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E23E095-E8A2-0C06-5CC9-53A3A029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384" y="1652435"/>
              <a:ext cx="2339667" cy="233966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B008AD-E3F8-4C68-B59F-FCB8C7984F16}"/>
              </a:ext>
            </a:extLst>
          </p:cNvPr>
          <p:cNvGrpSpPr/>
          <p:nvPr/>
        </p:nvGrpSpPr>
        <p:grpSpPr>
          <a:xfrm>
            <a:off x="506037" y="1793208"/>
            <a:ext cx="2152728" cy="3000973"/>
            <a:chOff x="3035284" y="1839374"/>
            <a:chExt cx="2152728" cy="30009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7D62FC-D99B-1CE9-6709-786823FEFAFC}"/>
                </a:ext>
              </a:extLst>
            </p:cNvPr>
            <p:cNvSpPr txBox="1"/>
            <p:nvPr/>
          </p:nvSpPr>
          <p:spPr>
            <a:xfrm>
              <a:off x="3221398" y="4255572"/>
              <a:ext cx="176870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>
                  <a:latin typeface="Open Sans Light"/>
                  <a:ea typeface="Open Sans Light"/>
                  <a:cs typeface="Open Sans Light"/>
                </a:rPr>
                <a:t>Housing affordability</a:t>
              </a:r>
            </a:p>
          </p:txBody>
        </p:sp>
        <p:pic>
          <p:nvPicPr>
            <p:cNvPr id="18" name="Picture 1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D0BAA0E-3813-BC88-BE92-FCD831D2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5284" y="1839374"/>
              <a:ext cx="2152728" cy="215272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DBB02-2CE2-274B-E7D3-BF78CFDBCBAB}"/>
              </a:ext>
            </a:extLst>
          </p:cNvPr>
          <p:cNvGrpSpPr/>
          <p:nvPr/>
        </p:nvGrpSpPr>
        <p:grpSpPr>
          <a:xfrm>
            <a:off x="5508193" y="2133962"/>
            <a:ext cx="1840385" cy="3198828"/>
            <a:chOff x="5508193" y="2133962"/>
            <a:chExt cx="1840385" cy="31988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D952D9-07DF-F206-C61D-018599E5577C}"/>
                </a:ext>
              </a:extLst>
            </p:cNvPr>
            <p:cNvSpPr txBox="1"/>
            <p:nvPr/>
          </p:nvSpPr>
          <p:spPr>
            <a:xfrm>
              <a:off x="5518422" y="4255572"/>
              <a:ext cx="18301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Disruptive impacts of new technologies and industries  </a:t>
              </a:r>
            </a:p>
          </p:txBody>
        </p:sp>
        <p:pic>
          <p:nvPicPr>
            <p:cNvPr id="22" name="Picture 2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CFE3DF6-BA1A-3DA1-C1DE-D86CE3C27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8193" y="2133962"/>
              <a:ext cx="1601284" cy="160128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75576C-9F15-CA88-70D4-215272FB1ECD}"/>
              </a:ext>
            </a:extLst>
          </p:cNvPr>
          <p:cNvGrpSpPr/>
          <p:nvPr/>
        </p:nvGrpSpPr>
        <p:grpSpPr>
          <a:xfrm>
            <a:off x="7633083" y="1890071"/>
            <a:ext cx="1966308" cy="3197286"/>
            <a:chOff x="7633083" y="1890071"/>
            <a:chExt cx="1966308" cy="31972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BA2BBF-F8F8-D8CC-9051-6FA3F1BBF941}"/>
                </a:ext>
              </a:extLst>
            </p:cNvPr>
            <p:cNvSpPr txBox="1"/>
            <p:nvPr/>
          </p:nvSpPr>
          <p:spPr>
            <a:xfrm>
              <a:off x="7633083" y="4256360"/>
              <a:ext cx="196630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Changing </a:t>
              </a:r>
            </a:p>
            <a:p>
              <a:pPr algn="ctr"/>
              <a:r>
                <a:rPr lang="en-US" sz="16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real estate landscape </a:t>
              </a:r>
            </a:p>
          </p:txBody>
        </p: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2AC55A9-0A20-5E3B-41CC-01F0ABDE2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083" y="1890071"/>
              <a:ext cx="1934935" cy="193493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5B3C56-C417-0EAC-AAC3-A0F1FB0E142B}"/>
              </a:ext>
            </a:extLst>
          </p:cNvPr>
          <p:cNvGrpSpPr/>
          <p:nvPr/>
        </p:nvGrpSpPr>
        <p:grpSpPr>
          <a:xfrm>
            <a:off x="9775182" y="1890072"/>
            <a:ext cx="1934935" cy="2943239"/>
            <a:chOff x="9775182" y="1890072"/>
            <a:chExt cx="1934935" cy="29432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1804FC-E005-9EAB-2F5F-9AAFE1493231}"/>
                </a:ext>
              </a:extLst>
            </p:cNvPr>
            <p:cNvSpPr txBox="1"/>
            <p:nvPr/>
          </p:nvSpPr>
          <p:spPr>
            <a:xfrm>
              <a:off x="9900368" y="4248536"/>
              <a:ext cx="17855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Climate change and adaptation</a:t>
              </a:r>
            </a:p>
          </p:txBody>
        </p:sp>
        <p:pic>
          <p:nvPicPr>
            <p:cNvPr id="31" name="Picture 3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92EBA87-173A-0757-4F2B-F9BA8888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5182" y="1890072"/>
              <a:ext cx="1934935" cy="1934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4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E98991-2CFC-CF5A-08E0-C0463F903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" b="52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EFB19F-3638-9109-A114-820E01C63ED2}"/>
              </a:ext>
            </a:extLst>
          </p:cNvPr>
          <p:cNvSpPr/>
          <p:nvPr/>
        </p:nvSpPr>
        <p:spPr>
          <a:xfrm>
            <a:off x="6105525" y="0"/>
            <a:ext cx="6086475" cy="6858000"/>
          </a:xfrm>
          <a:prstGeom prst="rect">
            <a:avLst/>
          </a:prstGeom>
          <a:solidFill>
            <a:srgbClr val="0014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DA351-B8BF-99C8-BA48-1B18598E735B}"/>
              </a:ext>
            </a:extLst>
          </p:cNvPr>
          <p:cNvSpPr txBox="1"/>
          <p:nvPr/>
        </p:nvSpPr>
        <p:spPr>
          <a:xfrm>
            <a:off x="6105526" y="2274838"/>
            <a:ext cx="557212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Revenues of Black-led organizations are </a:t>
            </a:r>
            <a:r>
              <a:rPr lang="en-US" sz="3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24%</a:t>
            </a:r>
            <a:r>
              <a:rPr lang="en-US" sz="3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lower than white-led organizations</a:t>
            </a:r>
            <a:endParaRPr lang="en-US" sz="28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4926C-D8E2-6B1E-D934-C0640F02B879}"/>
              </a:ext>
            </a:extLst>
          </p:cNvPr>
          <p:cNvSpPr txBox="1"/>
          <p:nvPr/>
        </p:nvSpPr>
        <p:spPr>
          <a:xfrm>
            <a:off x="161925" y="636853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Source: The </a:t>
            </a:r>
            <a:r>
              <a:rPr lang="en-US" sz="120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Bridgespan</a:t>
            </a:r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Group &amp; Echoing Green, 2020; Darrel Ellis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826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DD30F-3BEE-EC68-0E65-3FED643BA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A50651-72EC-B942-4B5C-E8EC99EB78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4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9EA26-958D-B94F-BC15-CE40D55F4F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0050" y="2022901"/>
            <a:ext cx="1171575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Transformative economics </a:t>
            </a:r>
          </a:p>
          <a:p>
            <a:pPr>
              <a:defRPr/>
            </a:pPr>
            <a:r>
              <a:rPr lang="en-US" sz="4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does not happen overnight</a:t>
            </a:r>
            <a:r>
              <a:rPr lang="en-US" sz="48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.</a:t>
            </a:r>
            <a:endParaRPr kumimoji="0" lang="en-US" sz="4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D95F1-5FDB-0527-6D40-D52F7E90A3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F92D44-FDF1-171C-821F-C26994B68C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9EA26-958D-B94F-BC15-CE40D55F4F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0050" y="2022901"/>
            <a:ext cx="1171575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We must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restructure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our</a:t>
            </a:r>
            <a:r>
              <a:rPr lang="en-US" sz="48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systems </a:t>
            </a:r>
            <a:r>
              <a:rPr lang="en-US" sz="48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 meet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community needs.</a:t>
            </a:r>
            <a:endParaRPr kumimoji="0" lang="en-US" sz="4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4165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17AD42-59D1-5986-9423-3CFE951DF110}"/>
              </a:ext>
            </a:extLst>
          </p:cNvPr>
          <p:cNvSpPr/>
          <p:nvPr/>
        </p:nvSpPr>
        <p:spPr>
          <a:xfrm>
            <a:off x="0" y="3992102"/>
            <a:ext cx="12192000" cy="3005857"/>
          </a:xfrm>
          <a:prstGeom prst="rect">
            <a:avLst/>
          </a:prstGeom>
          <a:solidFill>
            <a:srgbClr val="DDE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2AC3F8-0EC9-A9AE-1C2C-78ABCBE890F5}"/>
              </a:ext>
            </a:extLst>
          </p:cNvPr>
          <p:cNvGrpSpPr/>
          <p:nvPr/>
        </p:nvGrpSpPr>
        <p:grpSpPr>
          <a:xfrm>
            <a:off x="2884021" y="1648691"/>
            <a:ext cx="2339667" cy="3438666"/>
            <a:chOff x="375384" y="1652435"/>
            <a:chExt cx="2339667" cy="34386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EF5800-0FCE-D4D6-C095-BE1AFBC0D679}"/>
                </a:ext>
              </a:extLst>
            </p:cNvPr>
            <p:cNvSpPr txBox="1"/>
            <p:nvPr/>
          </p:nvSpPr>
          <p:spPr>
            <a:xfrm>
              <a:off x="669608" y="4260104"/>
              <a:ext cx="1966308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>
                  <a:latin typeface="Open Sans Light"/>
                  <a:ea typeface="Open Sans Light"/>
                  <a:cs typeface="Open Sans Light"/>
                </a:rPr>
                <a:t>Widening income and racial inequality </a:t>
              </a:r>
            </a:p>
          </p:txBody>
        </p:sp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E23E095-E8A2-0C06-5CC9-53A3A029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384" y="1652435"/>
              <a:ext cx="2339667" cy="233966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B008AD-E3F8-4C68-B59F-FCB8C7984F16}"/>
              </a:ext>
            </a:extLst>
          </p:cNvPr>
          <p:cNvGrpSpPr/>
          <p:nvPr/>
        </p:nvGrpSpPr>
        <p:grpSpPr>
          <a:xfrm>
            <a:off x="506037" y="1793208"/>
            <a:ext cx="2152728" cy="3000973"/>
            <a:chOff x="3035284" y="1839374"/>
            <a:chExt cx="2152728" cy="30009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7D62FC-D99B-1CE9-6709-786823FEFAFC}"/>
                </a:ext>
              </a:extLst>
            </p:cNvPr>
            <p:cNvSpPr txBox="1"/>
            <p:nvPr/>
          </p:nvSpPr>
          <p:spPr>
            <a:xfrm>
              <a:off x="3221398" y="4255572"/>
              <a:ext cx="176870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600">
                  <a:latin typeface="Open Sans Light"/>
                  <a:ea typeface="Open Sans Light"/>
                  <a:cs typeface="Open Sans Light"/>
                </a:rPr>
                <a:t>Housing affordability</a:t>
              </a:r>
            </a:p>
          </p:txBody>
        </p:sp>
        <p:pic>
          <p:nvPicPr>
            <p:cNvPr id="18" name="Picture 1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D0BAA0E-3813-BC88-BE92-FCD831D2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5284" y="1839374"/>
              <a:ext cx="2152728" cy="215272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DBB02-2CE2-274B-E7D3-BF78CFDBCBAB}"/>
              </a:ext>
            </a:extLst>
          </p:cNvPr>
          <p:cNvGrpSpPr/>
          <p:nvPr/>
        </p:nvGrpSpPr>
        <p:grpSpPr>
          <a:xfrm>
            <a:off x="5508193" y="2133962"/>
            <a:ext cx="1840385" cy="3198828"/>
            <a:chOff x="5508193" y="2133962"/>
            <a:chExt cx="1840385" cy="31988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D952D9-07DF-F206-C61D-018599E5577C}"/>
                </a:ext>
              </a:extLst>
            </p:cNvPr>
            <p:cNvSpPr txBox="1"/>
            <p:nvPr/>
          </p:nvSpPr>
          <p:spPr>
            <a:xfrm>
              <a:off x="5518422" y="4255572"/>
              <a:ext cx="18301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Disruptive impacts of new technologies and industries  </a:t>
              </a:r>
            </a:p>
          </p:txBody>
        </p:sp>
        <p:pic>
          <p:nvPicPr>
            <p:cNvPr id="22" name="Picture 2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CFE3DF6-BA1A-3DA1-C1DE-D86CE3C27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8193" y="2133962"/>
              <a:ext cx="1601284" cy="160128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75576C-9F15-CA88-70D4-215272FB1ECD}"/>
              </a:ext>
            </a:extLst>
          </p:cNvPr>
          <p:cNvGrpSpPr/>
          <p:nvPr/>
        </p:nvGrpSpPr>
        <p:grpSpPr>
          <a:xfrm>
            <a:off x="7633083" y="1890071"/>
            <a:ext cx="1966308" cy="3197286"/>
            <a:chOff x="7633083" y="1890071"/>
            <a:chExt cx="1966308" cy="31972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BA2BBF-F8F8-D8CC-9051-6FA3F1BBF941}"/>
                </a:ext>
              </a:extLst>
            </p:cNvPr>
            <p:cNvSpPr txBox="1"/>
            <p:nvPr/>
          </p:nvSpPr>
          <p:spPr>
            <a:xfrm>
              <a:off x="7633083" y="4256360"/>
              <a:ext cx="196630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Changing </a:t>
              </a:r>
            </a:p>
            <a:p>
              <a:pPr algn="ctr"/>
              <a:r>
                <a:rPr lang="en-US" sz="16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real estate landscape </a:t>
              </a:r>
            </a:p>
          </p:txBody>
        </p: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2AC55A9-0A20-5E3B-41CC-01F0ABDE2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083" y="1890071"/>
              <a:ext cx="1934935" cy="193493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5B3C56-C417-0EAC-AAC3-A0F1FB0E142B}"/>
              </a:ext>
            </a:extLst>
          </p:cNvPr>
          <p:cNvGrpSpPr/>
          <p:nvPr/>
        </p:nvGrpSpPr>
        <p:grpSpPr>
          <a:xfrm>
            <a:off x="9775182" y="1890072"/>
            <a:ext cx="1934935" cy="2943239"/>
            <a:chOff x="9775182" y="1890072"/>
            <a:chExt cx="1934935" cy="29432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1804FC-E005-9EAB-2F5F-9AAFE1493231}"/>
                </a:ext>
              </a:extLst>
            </p:cNvPr>
            <p:cNvSpPr txBox="1"/>
            <p:nvPr/>
          </p:nvSpPr>
          <p:spPr>
            <a:xfrm>
              <a:off x="9900368" y="4248536"/>
              <a:ext cx="17855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Climate change and adaptation</a:t>
              </a:r>
            </a:p>
          </p:txBody>
        </p:sp>
        <p:pic>
          <p:nvPicPr>
            <p:cNvPr id="31" name="Picture 3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92EBA87-173A-0757-4F2B-F9BA8888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5182" y="1890072"/>
              <a:ext cx="1934935" cy="193493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4CEADC6-EB76-54C9-5F2A-410958381FBF}"/>
              </a:ext>
            </a:extLst>
          </p:cNvPr>
          <p:cNvSpPr/>
          <p:nvPr/>
        </p:nvSpPr>
        <p:spPr>
          <a:xfrm>
            <a:off x="428633" y="1839374"/>
            <a:ext cx="4872396" cy="2044609"/>
          </a:xfrm>
          <a:prstGeom prst="rect">
            <a:avLst/>
          </a:prstGeom>
          <a:noFill/>
          <a:ln w="57150">
            <a:solidFill>
              <a:srgbClr val="579AEF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E26B7C-656B-080A-EB11-625EF4C82CBB}"/>
              </a:ext>
            </a:extLst>
          </p:cNvPr>
          <p:cNvSpPr/>
          <p:nvPr/>
        </p:nvSpPr>
        <p:spPr>
          <a:xfrm>
            <a:off x="5448943" y="1996974"/>
            <a:ext cx="6237019" cy="18280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82176D-9193-B5D8-75FD-97FEE28E8C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F92D44-FDF1-171C-821F-C26994B68C05}"/>
              </a:ext>
            </a:extLst>
          </p:cNvPr>
          <p:cNvSpPr/>
          <p:nvPr/>
        </p:nvSpPr>
        <p:spPr>
          <a:xfrm>
            <a:off x="6156327" y="1799133"/>
            <a:ext cx="5422899" cy="3844502"/>
          </a:xfrm>
          <a:prstGeom prst="rect">
            <a:avLst/>
          </a:prstGeom>
          <a:solidFill>
            <a:srgbClr val="003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9EA26-958D-B94F-BC15-CE40D55F4F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7539" y="2567222"/>
            <a:ext cx="1107757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Let's explore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:</a:t>
            </a:r>
            <a:endParaRPr lang="en-US" sz="32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How do we address </a:t>
            </a:r>
            <a:r>
              <a:rPr lang="en-US" sz="32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looming concerns of displacement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?</a:t>
            </a:r>
            <a:endParaRPr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1200150" lvl="1" indent="-742950">
              <a:buAutoNum type="arabicPeriod"/>
              <a:defRPr/>
            </a:pPr>
            <a:endParaRPr lang="en-US" sz="32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1200150" lvl="1" indent="-742950"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How do we build </a:t>
            </a:r>
            <a:r>
              <a:rPr lang="en-US" sz="32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transformative economics without displacement?</a:t>
            </a:r>
          </a:p>
        </p:txBody>
      </p:sp>
    </p:spTree>
    <p:extLst>
      <p:ext uri="{BB962C8B-B14F-4D97-AF65-F5344CB8AC3E}">
        <p14:creationId xmlns:p14="http://schemas.microsoft.com/office/powerpoint/2010/main" val="381535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F92D44-FDF1-171C-821F-C26994B68C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9EA26-958D-B94F-BC15-CE40D55F4F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0050" y="2022901"/>
            <a:ext cx="1171575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How can we address </a:t>
            </a:r>
            <a:r>
              <a:rPr lang="en-US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looming </a:t>
            </a:r>
            <a:endParaRPr lang="en-US" sz="48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concerns of displacement</a:t>
            </a:r>
            <a:r>
              <a:rPr lang="en-US" sz="48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4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1DC20B7-CA51-7F3E-450D-43B1E84A9716}"/>
              </a:ext>
            </a:extLst>
          </p:cNvPr>
          <p:cNvSpPr/>
          <p:nvPr/>
        </p:nvSpPr>
        <p:spPr>
          <a:xfrm>
            <a:off x="6390371" y="1048885"/>
            <a:ext cx="4760229" cy="4760229"/>
          </a:xfrm>
          <a:prstGeom prst="ellipse">
            <a:avLst/>
          </a:prstGeom>
          <a:solidFill>
            <a:srgbClr val="B0D7FE">
              <a:alpha val="30196"/>
            </a:srgb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DISPLACEMENT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142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142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Occurs when residents and business owners can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longer afford to remain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 their buildings due to increased housing and leasing costs or are forced out by lease non-renewals, evictions, eminent domain, or poor physical conditions.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1E6BF1-B9DF-E06F-952E-099B0FB5AD5A}"/>
              </a:ext>
            </a:extLst>
          </p:cNvPr>
          <p:cNvSpPr/>
          <p:nvPr/>
        </p:nvSpPr>
        <p:spPr>
          <a:xfrm>
            <a:off x="1041400" y="1048885"/>
            <a:ext cx="4760229" cy="4760229"/>
          </a:xfrm>
          <a:prstGeom prst="ellipse">
            <a:avLst/>
          </a:prstGeom>
          <a:solidFill>
            <a:srgbClr val="B0D7FE">
              <a:alpha val="30196"/>
            </a:srgb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GENTRIFICATION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142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process of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neighborhood change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14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higher-income residents and businesses move into an underinvested community, resulting in a higher cost of living that strains existing residents</a:t>
            </a:r>
            <a:r>
              <a:rPr lang="en-US" sz="1600" i="1">
                <a:solidFill>
                  <a:srgbClr val="00142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00142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41C5E-1E2B-9E81-AC9C-22E10387075E}"/>
              </a:ext>
            </a:extLst>
          </p:cNvPr>
          <p:cNvSpPr txBox="1"/>
          <p:nvPr/>
        </p:nvSpPr>
        <p:spPr>
          <a:xfrm>
            <a:off x="161924" y="6368534"/>
            <a:ext cx="1180147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latin typeface="Open Sans"/>
                <a:ea typeface="Open Sans"/>
                <a:cs typeface="Open Sans"/>
              </a:rPr>
              <a:t>Source: Uprooted Project, University of Austin, Texas. </a:t>
            </a: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https://sites.utexas.edu/gentrificationproject/understanding-gentrification-and-displacement/</a:t>
            </a:r>
            <a:endParaRPr lang="en-US">
              <a:solidFill>
                <a:schemeClr val="bg2">
                  <a:lumMod val="5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>
                <a:latin typeface="Open Sans"/>
                <a:ea typeface="Open Sans"/>
                <a:cs typeface="Open Sans"/>
              </a:rPr>
              <a:t>               Zuk, </a:t>
            </a:r>
            <a:r>
              <a:rPr lang="en-US" sz="1200" err="1">
                <a:latin typeface="Open Sans"/>
                <a:ea typeface="Open Sans"/>
                <a:cs typeface="Open Sans"/>
              </a:rPr>
              <a:t>Beirbaum</a:t>
            </a:r>
            <a:r>
              <a:rPr lang="en-US" sz="1200">
                <a:latin typeface="Open Sans"/>
                <a:ea typeface="Open Sans"/>
                <a:cs typeface="Open Sans"/>
              </a:rPr>
              <a:t>, et.al “Gentrification, Displacement, and the Role of Public Investment: A Literature Review”, Federal Reserve of San Francisco, August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0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5C261-1108-A7F9-8086-9938F52E0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D775FA-F601-D4D7-C9B6-76E1FFCB9A2E}"/>
              </a:ext>
            </a:extLst>
          </p:cNvPr>
          <p:cNvSpPr/>
          <p:nvPr/>
        </p:nvSpPr>
        <p:spPr>
          <a:xfrm>
            <a:off x="0" y="-61588"/>
            <a:ext cx="6096000" cy="6957688"/>
          </a:xfrm>
          <a:prstGeom prst="rect">
            <a:avLst/>
          </a:prstGeom>
          <a:solidFill>
            <a:srgbClr val="001427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94ECB-9B6F-DB9D-CB23-9E3148EA31F5}"/>
              </a:ext>
            </a:extLst>
          </p:cNvPr>
          <p:cNvSpPr txBox="1"/>
          <p:nvPr/>
        </p:nvSpPr>
        <p:spPr>
          <a:xfrm>
            <a:off x="209550" y="1868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SACRAMENTO, CA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E9502-74CA-0DFE-2F30-70CD2A59F41B}"/>
              </a:ext>
            </a:extLst>
          </p:cNvPr>
          <p:cNvSpPr txBox="1"/>
          <p:nvPr/>
        </p:nvSpPr>
        <p:spPr>
          <a:xfrm>
            <a:off x="495300" y="1609725"/>
            <a:ext cx="5143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MILLION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Homes needed in the state of California for extremely low-income renters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AE7CC-B1E1-0B40-83F5-F188C8BE2437}"/>
              </a:ext>
            </a:extLst>
          </p:cNvPr>
          <p:cNvSpPr txBox="1"/>
          <p:nvPr/>
        </p:nvSpPr>
        <p:spPr>
          <a:xfrm>
            <a:off x="495300" y="3924836"/>
            <a:ext cx="514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62,000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Homes needed in Sacramento MSA for extremely low-income renters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97A35-E015-E002-B799-3CE007F48878}"/>
              </a:ext>
            </a:extLst>
          </p:cNvPr>
          <p:cNvSpPr txBox="1"/>
          <p:nvPr/>
        </p:nvSpPr>
        <p:spPr>
          <a:xfrm>
            <a:off x="161925" y="6368534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Source: National Low Income Housing Coalition’s March 2023 Report.  The Gap: A Shortage of Affordable Homes</a:t>
            </a:r>
          </a:p>
        </p:txBody>
      </p:sp>
    </p:spTree>
    <p:extLst>
      <p:ext uri="{BB962C8B-B14F-4D97-AF65-F5344CB8AC3E}">
        <p14:creationId xmlns:p14="http://schemas.microsoft.com/office/powerpoint/2010/main" val="389925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5C261-1108-A7F9-8086-9938F52E0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931E60-0C84-12C6-2FCA-CB16B37E7765}"/>
              </a:ext>
            </a:extLst>
          </p:cNvPr>
          <p:cNvSpPr/>
          <p:nvPr/>
        </p:nvSpPr>
        <p:spPr>
          <a:xfrm>
            <a:off x="0" y="-23488"/>
            <a:ext cx="6096000" cy="6881488"/>
          </a:xfrm>
          <a:prstGeom prst="rect">
            <a:avLst/>
          </a:prstGeom>
          <a:solidFill>
            <a:srgbClr val="001427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7A4AF-2133-ED93-5D25-C3DC0FEEC613}"/>
              </a:ext>
            </a:extLst>
          </p:cNvPr>
          <p:cNvSpPr txBox="1"/>
          <p:nvPr/>
        </p:nvSpPr>
        <p:spPr>
          <a:xfrm>
            <a:off x="495300" y="2517666"/>
            <a:ext cx="5600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 Affordable &amp; Available Homes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100 extremely low-income households in the Sacramento MSA 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E91A1-6076-10F6-4B0E-70C62953BC2F}"/>
              </a:ext>
            </a:extLst>
          </p:cNvPr>
          <p:cNvSpPr txBox="1"/>
          <p:nvPr/>
        </p:nvSpPr>
        <p:spPr>
          <a:xfrm>
            <a:off x="161925" y="6368534"/>
            <a:ext cx="60960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Source: National Low Income Housing Coalition’s March 2023 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F720FA-F90D-F4DA-F685-6874AEA444B0}"/>
              </a:ext>
            </a:extLst>
          </p:cNvPr>
          <p:cNvSpPr txBox="1"/>
          <p:nvPr/>
        </p:nvSpPr>
        <p:spPr>
          <a:xfrm>
            <a:off x="209550" y="1868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SACRAMENTO, CA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49431-AD6B-E474-076B-753D0C6E9088}"/>
              </a:ext>
            </a:extLst>
          </p:cNvPr>
          <p:cNvSpPr txBox="1"/>
          <p:nvPr/>
        </p:nvSpPr>
        <p:spPr>
          <a:xfrm>
            <a:off x="161925" y="6368534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Source: National Low Income Housing Coalition’s March 2023 Report.  The Gap: A Shortage of Affordable Homes</a:t>
            </a:r>
          </a:p>
        </p:txBody>
      </p:sp>
    </p:spTree>
    <p:extLst>
      <p:ext uri="{BB962C8B-B14F-4D97-AF65-F5344CB8AC3E}">
        <p14:creationId xmlns:p14="http://schemas.microsoft.com/office/powerpoint/2010/main" val="290543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5C261-1108-A7F9-8086-9938F52E0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931E60-0C84-12C6-2FCA-CB16B37E7765}"/>
              </a:ext>
            </a:extLst>
          </p:cNvPr>
          <p:cNvSpPr/>
          <p:nvPr/>
        </p:nvSpPr>
        <p:spPr>
          <a:xfrm>
            <a:off x="8004" y="-23488"/>
            <a:ext cx="6096000" cy="6881488"/>
          </a:xfrm>
          <a:prstGeom prst="rect">
            <a:avLst/>
          </a:prstGeom>
          <a:solidFill>
            <a:srgbClr val="001427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C8358-3FB7-6723-37F8-A543B2AD682C}"/>
              </a:ext>
            </a:extLst>
          </p:cNvPr>
          <p:cNvSpPr txBox="1"/>
          <p:nvPr/>
        </p:nvSpPr>
        <p:spPr>
          <a:xfrm>
            <a:off x="255654" y="2517666"/>
            <a:ext cx="5600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+47%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Median gross rent increase in the Sacramento MSA from 2017 to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E91A1-6076-10F6-4B0E-70C62953BC2F}"/>
              </a:ext>
            </a:extLst>
          </p:cNvPr>
          <p:cNvSpPr txBox="1"/>
          <p:nvPr/>
        </p:nvSpPr>
        <p:spPr>
          <a:xfrm>
            <a:off x="161925" y="6368534"/>
            <a:ext cx="60960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Source: National Low Income Housing Coalition’s March 2023 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F720FA-F90D-F4DA-F685-6874AEA444B0}"/>
              </a:ext>
            </a:extLst>
          </p:cNvPr>
          <p:cNvSpPr txBox="1"/>
          <p:nvPr/>
        </p:nvSpPr>
        <p:spPr>
          <a:xfrm>
            <a:off x="209550" y="1868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SACRAMENTO, CA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49431-AD6B-E474-076B-753D0C6E9088}"/>
              </a:ext>
            </a:extLst>
          </p:cNvPr>
          <p:cNvSpPr txBox="1"/>
          <p:nvPr/>
        </p:nvSpPr>
        <p:spPr>
          <a:xfrm>
            <a:off x="161925" y="6368534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Source: National Low Income Housing Coalition’s March 2023 Report.  The Gap: A Shortage of Affordable Homes</a:t>
            </a:r>
          </a:p>
        </p:txBody>
      </p:sp>
    </p:spTree>
    <p:extLst>
      <p:ext uri="{BB962C8B-B14F-4D97-AF65-F5344CB8AC3E}">
        <p14:creationId xmlns:p14="http://schemas.microsoft.com/office/powerpoint/2010/main" val="1247093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oter and Pagination">
  <a:themeElements>
    <a:clrScheme name="HR&amp;A 2022">
      <a:dk1>
        <a:srgbClr val="001427"/>
      </a:dk1>
      <a:lt1>
        <a:srgbClr val="FEFFFF"/>
      </a:lt1>
      <a:dk2>
        <a:srgbClr val="001427"/>
      </a:dk2>
      <a:lt2>
        <a:srgbClr val="B0D7FE"/>
      </a:lt2>
      <a:accent1>
        <a:srgbClr val="003D7A"/>
      </a:accent1>
      <a:accent2>
        <a:srgbClr val="156DE0"/>
      </a:accent2>
      <a:accent3>
        <a:srgbClr val="579AEF"/>
      </a:accent3>
      <a:accent4>
        <a:srgbClr val="F69645"/>
      </a:accent4>
      <a:accent5>
        <a:srgbClr val="0F9D58"/>
      </a:accent5>
      <a:accent6>
        <a:srgbClr val="AC157E"/>
      </a:accent6>
      <a:hlink>
        <a:srgbClr val="72FCD5"/>
      </a:hlink>
      <a:folHlink>
        <a:srgbClr val="EAEA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R&amp;A PowerPoint Template 2022  -  Read-Only" id="{9BECBBF1-BBC6-4374-A95C-D839968D3BC5}" vid="{DE4FAF14-62ED-41EE-BF70-3446677124CD}"/>
    </a:ext>
  </a:extLst>
</a:theme>
</file>

<file path=ppt/theme/theme3.xml><?xml version="1.0" encoding="utf-8"?>
<a:theme xmlns:a="http://schemas.openxmlformats.org/drawingml/2006/main" name="1_Footer and Pagination">
  <a:themeElements>
    <a:clrScheme name="HR&amp;A 2022">
      <a:dk1>
        <a:srgbClr val="001427"/>
      </a:dk1>
      <a:lt1>
        <a:srgbClr val="FEFFFF"/>
      </a:lt1>
      <a:dk2>
        <a:srgbClr val="001427"/>
      </a:dk2>
      <a:lt2>
        <a:srgbClr val="B0D7FE"/>
      </a:lt2>
      <a:accent1>
        <a:srgbClr val="003D7A"/>
      </a:accent1>
      <a:accent2>
        <a:srgbClr val="156DE0"/>
      </a:accent2>
      <a:accent3>
        <a:srgbClr val="579AEF"/>
      </a:accent3>
      <a:accent4>
        <a:srgbClr val="F69645"/>
      </a:accent4>
      <a:accent5>
        <a:srgbClr val="0F9D58"/>
      </a:accent5>
      <a:accent6>
        <a:srgbClr val="AC157E"/>
      </a:accent6>
      <a:hlink>
        <a:srgbClr val="72FCD5"/>
      </a:hlink>
      <a:folHlink>
        <a:srgbClr val="EAEA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R&amp;A PowerPoint Template 2022  -  Read-Only" id="{9BECBBF1-BBC6-4374-A95C-D839968D3BC5}" vid="{DE4FAF14-62ED-41EE-BF70-3446677124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9DFC9667221941A59F4F40832F00D1" ma:contentTypeVersion="3" ma:contentTypeDescription="Create a new document." ma:contentTypeScope="" ma:versionID="d42630a99bc90d6e5227270b6753bf7b">
  <xsd:schema xmlns:xsd="http://www.w3.org/2001/XMLSchema" xmlns:xs="http://www.w3.org/2001/XMLSchema" xmlns:p="http://schemas.microsoft.com/office/2006/metadata/properties" xmlns:ns2="c92c53a2-f90c-452d-9514-0107061b7605" targetNamespace="http://schemas.microsoft.com/office/2006/metadata/properties" ma:root="true" ma:fieldsID="d53328a4d2cc2faa8aa5b4accbe60551" ns2:_="">
    <xsd:import namespace="c92c53a2-f90c-452d-9514-0107061b7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c53a2-f90c-452d-9514-0107061b7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BDA6DA-D1B4-4D4E-BAA0-03AE478BC8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5DE2A8-CADE-4C00-9E2C-E055D69BE545}">
  <ds:schemaRefs>
    <ds:schemaRef ds:uri="c92c53a2-f90c-452d-9514-0107061b76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585C35-4928-4049-BBBB-31E45200048C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92c53a2-f90c-452d-9514-0107061b760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2216</TotalTime>
  <Words>724</Words>
  <Application>Microsoft Office PowerPoint</Application>
  <PresentationFormat>Widescreen</PresentationFormat>
  <Paragraphs>120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Open Sans Extrabold</vt:lpstr>
      <vt:lpstr>Open Sans Light</vt:lpstr>
      <vt:lpstr>Segoe UI</vt:lpstr>
      <vt:lpstr>office theme</vt:lpstr>
      <vt:lpstr>Footer and Pagination</vt:lpstr>
      <vt:lpstr>1_Footer and Pagination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Taylor</dc:creator>
  <cp:lastModifiedBy>Judith Taylor</cp:lastModifiedBy>
  <cp:revision>3</cp:revision>
  <dcterms:created xsi:type="dcterms:W3CDTF">2023-10-23T23:16:31Z</dcterms:created>
  <dcterms:modified xsi:type="dcterms:W3CDTF">2023-10-29T18:34:49Z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0x010100E09DFC9667221941A59F4F40832F00D1</vt:lpwstr>
  </property>
</Properties>
</file>