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 id="2147483732" r:id="rId2"/>
    <p:sldMasterId id="2147483751" r:id="rId3"/>
  </p:sldMasterIdLst>
  <p:notesMasterIdLst>
    <p:notesMasterId r:id="rId38"/>
  </p:notesMasterIdLst>
  <p:sldIdLst>
    <p:sldId id="4563" r:id="rId4"/>
    <p:sldId id="258" r:id="rId5"/>
    <p:sldId id="4564" r:id="rId6"/>
    <p:sldId id="259" r:id="rId7"/>
    <p:sldId id="260" r:id="rId8"/>
    <p:sldId id="261" r:id="rId9"/>
    <p:sldId id="262" r:id="rId10"/>
    <p:sldId id="263" r:id="rId11"/>
    <p:sldId id="264" r:id="rId12"/>
    <p:sldId id="265" r:id="rId13"/>
    <p:sldId id="266" r:id="rId14"/>
    <p:sldId id="267" r:id="rId15"/>
    <p:sldId id="291" r:id="rId16"/>
    <p:sldId id="269" r:id="rId17"/>
    <p:sldId id="270" r:id="rId18"/>
    <p:sldId id="290" r:id="rId19"/>
    <p:sldId id="272" r:id="rId20"/>
    <p:sldId id="292" r:id="rId21"/>
    <p:sldId id="274" r:id="rId22"/>
    <p:sldId id="275" r:id="rId23"/>
    <p:sldId id="276" r:id="rId24"/>
    <p:sldId id="277" r:id="rId25"/>
    <p:sldId id="278" r:id="rId26"/>
    <p:sldId id="4565" r:id="rId27"/>
    <p:sldId id="280" r:id="rId28"/>
    <p:sldId id="281" r:id="rId29"/>
    <p:sldId id="282" r:id="rId30"/>
    <p:sldId id="283" r:id="rId31"/>
    <p:sldId id="284" r:id="rId32"/>
    <p:sldId id="4566" r:id="rId33"/>
    <p:sldId id="4567" r:id="rId34"/>
    <p:sldId id="287" r:id="rId35"/>
    <p:sldId id="4568" r:id="rId36"/>
    <p:sldId id="2137" r:id="rId3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59F4713-1472-5147-95EC-7BE76FE85F76}">
          <p14:sldIdLst>
            <p14:sldId id="4563"/>
            <p14:sldId id="258"/>
            <p14:sldId id="4564"/>
            <p14:sldId id="259"/>
            <p14:sldId id="260"/>
            <p14:sldId id="261"/>
            <p14:sldId id="262"/>
            <p14:sldId id="263"/>
            <p14:sldId id="264"/>
            <p14:sldId id="265"/>
            <p14:sldId id="266"/>
            <p14:sldId id="267"/>
            <p14:sldId id="291"/>
            <p14:sldId id="269"/>
            <p14:sldId id="270"/>
            <p14:sldId id="290"/>
            <p14:sldId id="272"/>
            <p14:sldId id="292"/>
            <p14:sldId id="274"/>
            <p14:sldId id="275"/>
            <p14:sldId id="276"/>
            <p14:sldId id="277"/>
            <p14:sldId id="278"/>
            <p14:sldId id="4565"/>
            <p14:sldId id="280"/>
            <p14:sldId id="281"/>
            <p14:sldId id="282"/>
            <p14:sldId id="283"/>
            <p14:sldId id="284"/>
            <p14:sldId id="4566"/>
            <p14:sldId id="4567"/>
            <p14:sldId id="287"/>
            <p14:sldId id="4568"/>
            <p14:sldId id="2137"/>
          </p14:sldIdLst>
        </p14:section>
        <p14:section name="Default Section" id="{1E666247-C2F4-4037-9589-0BA051BF839D}">
          <p14:sldIdLst/>
        </p14:section>
        <p14:section name="Archive" id="{536AEF11-9AE4-4A04-902B-F43B2EE758D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17B32E-69FF-49EA-80FB-CD592F18A2AC}" name="Evan Schmidt" initials="ES" userId="Gne7LQ00Vp8Gmrnht4BeBi46V5XU69DOaI4ujdYHwiI=" providerId="None"/>
  <p188:author id="{03757789-7D9E-58F9-C85D-9A58C90AB5FC}" name="Kacey Lizon" initials="KL" userId="S::klizon@sacog.org::54bb657e-5876-486a-8f3e-cab96a2ad445" providerId="AD"/>
  <p188:author id="{E80D7D99-11F7-4B31-7943-39A6BE53E6B6}" name="Ya-Yin Isle" initials="YYI" userId="Ya-Yin Isle"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6923"/>
    <a:srgbClr val="762DEE"/>
    <a:srgbClr val="C605ED"/>
    <a:srgbClr val="0F3A97"/>
    <a:srgbClr val="F1DD4F"/>
    <a:srgbClr val="FDF262"/>
    <a:srgbClr val="FADD5E"/>
    <a:srgbClr val="050505"/>
    <a:srgbClr val="34AB7C"/>
    <a:srgbClr val="2759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84"/>
    <p:restoredTop sz="94444"/>
  </p:normalViewPr>
  <p:slideViewPr>
    <p:cSldViewPr snapToGrid="0" snapToObjects="1">
      <p:cViewPr varScale="1">
        <p:scale>
          <a:sx n="149" d="100"/>
          <a:sy n="149" d="100"/>
        </p:scale>
        <p:origin x="176"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8/10/relationships/authors" Target="author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198145-3037-4F4C-8C39-4FCD3CEA4B47}" type="datetimeFigureOut">
              <a:rPr lang="en-US" smtClean="0"/>
              <a:t>11/2/23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817B6F-6087-D74C-B5E9-1AA7889E8721}" type="slidenum">
              <a:rPr lang="en-US" smtClean="0"/>
              <a:t>‹#›</a:t>
            </a:fld>
            <a:endParaRPr lang="en-US"/>
          </a:p>
        </p:txBody>
      </p:sp>
    </p:spTree>
    <p:extLst>
      <p:ext uri="{BB962C8B-B14F-4D97-AF65-F5344CB8AC3E}">
        <p14:creationId xmlns:p14="http://schemas.microsoft.com/office/powerpoint/2010/main" val="151955342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Housing</a:t>
            </a:r>
          </a:p>
          <a:p>
            <a:r>
              <a:rPr lang="en-US" dirty="0">
                <a:cs typeface="Calibri"/>
              </a:rPr>
              <a:t>Food</a:t>
            </a:r>
          </a:p>
          <a:p>
            <a:r>
              <a:rPr lang="en-US" dirty="0">
                <a:cs typeface="Calibri"/>
              </a:rPr>
              <a:t>Healthcare</a:t>
            </a:r>
          </a:p>
          <a:p>
            <a:r>
              <a:rPr lang="en-US">
                <a:cs typeface="Calibri"/>
              </a:rPr>
              <a:t>Transportation</a:t>
            </a:r>
          </a:p>
          <a:p>
            <a:r>
              <a:rPr lang="en-US">
                <a:cs typeface="Calibri"/>
              </a:rPr>
              <a:t>Open space and neighborhood amenities</a:t>
            </a:r>
          </a:p>
          <a:p>
            <a:r>
              <a:rPr lang="en-US">
                <a:cs typeface="Calibri"/>
              </a:rPr>
              <a:t>Special places</a:t>
            </a:r>
          </a:p>
          <a:p>
            <a:r>
              <a:rPr lang="en-US">
                <a:cs typeface="Calibri"/>
              </a:rPr>
              <a:t>Access to opportunity</a:t>
            </a:r>
          </a:p>
          <a:p>
            <a:r>
              <a:rPr lang="en-US" dirty="0">
                <a:cs typeface="Calibri"/>
              </a:rPr>
              <a:t>Non-quantifiable things, like civic engagement and acceptance</a:t>
            </a:r>
          </a:p>
        </p:txBody>
      </p:sp>
      <p:sp>
        <p:nvSpPr>
          <p:cNvPr id="4" name="Slide Number Placeholder 3"/>
          <p:cNvSpPr>
            <a:spLocks noGrp="1"/>
          </p:cNvSpPr>
          <p:nvPr>
            <p:ph type="sldNum" sz="quarter" idx="5"/>
          </p:nvPr>
        </p:nvSpPr>
        <p:spPr/>
        <p:txBody>
          <a:bodyPr/>
          <a:lstStyle/>
          <a:p>
            <a:fld id="{7E817B6F-6087-D74C-B5E9-1AA7889E8721}" type="slidenum">
              <a:rPr lang="en-US" smtClean="0"/>
              <a:t>3</a:t>
            </a:fld>
            <a:endParaRPr lang="en-US"/>
          </a:p>
        </p:txBody>
      </p:sp>
    </p:spTree>
    <p:extLst>
      <p:ext uri="{BB962C8B-B14F-4D97-AF65-F5344CB8AC3E}">
        <p14:creationId xmlns:p14="http://schemas.microsoft.com/office/powerpoint/2010/main" val="2372611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also notable trends among our diverse population: residents aged 55+ and those with a household income of less than $50,000 are more likely to indicate that public facilities such as libraries and community centers are important to their quality of life.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E817B6F-6087-D74C-B5E9-1AA7889E8721}" type="slidenum">
              <a:rPr lang="en-US" smtClean="0"/>
              <a:t>9</a:t>
            </a:fld>
            <a:endParaRPr lang="en-US"/>
          </a:p>
        </p:txBody>
      </p:sp>
    </p:spTree>
    <p:extLst>
      <p:ext uri="{BB962C8B-B14F-4D97-AF65-F5344CB8AC3E}">
        <p14:creationId xmlns:p14="http://schemas.microsoft.com/office/powerpoint/2010/main" val="2021086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Those with different incomes have different experiences when it comes to their perception of the last five years, with those in the highest income reporting the best conditions and those in lower income categories reporting less improvement in housing, finances, and job opportunities. The youngest demographic also noted the mot improvement in conditions over the last 5 years.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E817B6F-6087-D74C-B5E9-1AA7889E8721}" type="slidenum">
              <a:rPr lang="en-US" smtClean="0"/>
              <a:t>11</a:t>
            </a:fld>
            <a:endParaRPr lang="en-US"/>
          </a:p>
        </p:txBody>
      </p:sp>
    </p:spTree>
    <p:extLst>
      <p:ext uri="{BB962C8B-B14F-4D97-AF65-F5344CB8AC3E}">
        <p14:creationId xmlns:p14="http://schemas.microsoft.com/office/powerpoint/2010/main" val="2893635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worry about my safety in regards to environmental issues such as air quality, wildfires, flooding, and drought conditions. “</a:t>
            </a:r>
          </a:p>
          <a:p>
            <a:r>
              <a:rPr lang="en-US" dirty="0"/>
              <a:t>‘I worry about property crime, like car or home break-ins.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E817B6F-6087-D74C-B5E9-1AA7889E8721}" type="slidenum">
              <a:rPr lang="en-US" smtClean="0"/>
              <a:t>15</a:t>
            </a:fld>
            <a:endParaRPr lang="en-US"/>
          </a:p>
        </p:txBody>
      </p:sp>
    </p:spTree>
    <p:extLst>
      <p:ext uri="{BB962C8B-B14F-4D97-AF65-F5344CB8AC3E}">
        <p14:creationId xmlns:p14="http://schemas.microsoft.com/office/powerpoint/2010/main" val="4117175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1684708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workforce issues is prevalent</a:t>
            </a:r>
          </a:p>
          <a:p>
            <a:r>
              <a:rPr lang="en-US" dirty="0"/>
              <a:t>most vulnerable people are in the field</a:t>
            </a:r>
            <a:endParaRPr lang="en-US" dirty="0">
              <a:ea typeface="Calibri"/>
              <a:cs typeface="Calibri"/>
            </a:endParaRPr>
          </a:p>
          <a:p>
            <a:r>
              <a:rPr lang="en-US" dirty="0"/>
              <a:t>Lack of value of the care economy is driving - until we start to value the care economy -mostly female, 80% 40 and older, </a:t>
            </a:r>
            <a:r>
              <a:rPr lang="en-US" dirty="0" err="1"/>
              <a:t>hispanic</a:t>
            </a:r>
            <a:endParaRPr lang="en-US" dirty="0" err="1">
              <a:ea typeface="Calibri"/>
              <a:cs typeface="Calibri"/>
            </a:endParaRPr>
          </a:p>
          <a:p>
            <a:r>
              <a:rPr lang="en-US" dirty="0"/>
              <a:t>because it also affects the ability for workers (</a:t>
            </a:r>
            <a:r>
              <a:rPr lang="en-US" dirty="0" err="1"/>
              <a:t>espe</a:t>
            </a:r>
            <a:r>
              <a:rPr lang="en-US" dirty="0"/>
              <a:t>. women) opportunities in the workforce</a:t>
            </a:r>
            <a:endParaRPr lang="en-US" dirty="0">
              <a:ea typeface="Calibri"/>
              <a:cs typeface="Calibri"/>
            </a:endParaRPr>
          </a:p>
          <a:p>
            <a:r>
              <a:rPr lang="en-US" dirty="0"/>
              <a:t>new workers aren't coming in</a:t>
            </a:r>
            <a:endParaRPr lang="en-US" dirty="0">
              <a:ea typeface="Calibri"/>
              <a:cs typeface="Calibri"/>
            </a:endParaRPr>
          </a:p>
          <a:p>
            <a:r>
              <a:rPr lang="en-US" dirty="0"/>
              <a:t>no one can afford to do these jobs</a:t>
            </a:r>
            <a:endParaRPr lang="en-US" dirty="0">
              <a:ea typeface="Calibri"/>
              <a:cs typeface="Calibri"/>
            </a:endParaRPr>
          </a:p>
          <a:p>
            <a:r>
              <a:rPr lang="en-US" dirty="0"/>
              <a:t>the broader definition of infrastructure for CA should include care economy</a:t>
            </a:r>
            <a:endParaRPr lang="en-US" dirty="0">
              <a:ea typeface="Calibri"/>
              <a:cs typeface="Calibri"/>
            </a:endParaRP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Getting more people to livable wages and ability to save for the future is a critically important challenge for our region to support prosperity for all. Job creation and inclusive pathways into good jobs is the work ahead and we are going to spend some time later today diving into that topic.</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E817B6F-6087-D74C-B5E9-1AA7889E8721}" type="slidenum">
              <a:rPr lang="en-US" smtClean="0"/>
              <a:t>27</a:t>
            </a:fld>
            <a:endParaRPr lang="en-US"/>
          </a:p>
        </p:txBody>
      </p:sp>
    </p:spTree>
    <p:extLst>
      <p:ext uri="{BB962C8B-B14F-4D97-AF65-F5344CB8AC3E}">
        <p14:creationId xmlns:p14="http://schemas.microsoft.com/office/powerpoint/2010/main" val="640389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22222"/>
                </a:solidFill>
                <a:effectLst/>
                <a:highlight>
                  <a:srgbClr val="FFFFFF"/>
                </a:highlight>
                <a:latin typeface="Calibri"/>
                <a:ea typeface="Calibri"/>
                <a:cs typeface="Calibri"/>
              </a:rPr>
              <a:t>Our full Livability Poll report, which you can access through the QR code on page</a:t>
            </a:r>
            <a:r>
              <a:rPr lang="en-US" sz="1800" dirty="0">
                <a:solidFill>
                  <a:srgbClr val="222222"/>
                </a:solidFill>
                <a:latin typeface="Calibri"/>
                <a:ea typeface="Calibri"/>
                <a:cs typeface="Calibri"/>
              </a:rPr>
              <a:t> 11 </a:t>
            </a:r>
            <a:endParaRPr lang="en-US" dirty="0"/>
          </a:p>
        </p:txBody>
      </p:sp>
      <p:sp>
        <p:nvSpPr>
          <p:cNvPr id="4" name="Slide Number Placeholder 3"/>
          <p:cNvSpPr>
            <a:spLocks noGrp="1"/>
          </p:cNvSpPr>
          <p:nvPr>
            <p:ph type="sldNum" sz="quarter" idx="5"/>
          </p:nvPr>
        </p:nvSpPr>
        <p:spPr/>
        <p:txBody>
          <a:bodyPr/>
          <a:lstStyle/>
          <a:p>
            <a:fld id="{7E817B6F-6087-D74C-B5E9-1AA7889E8721}" type="slidenum">
              <a:rPr lang="en-US" smtClean="0"/>
              <a:t>34</a:t>
            </a:fld>
            <a:endParaRPr lang="en-US"/>
          </a:p>
        </p:txBody>
      </p:sp>
    </p:spTree>
    <p:extLst>
      <p:ext uri="{BB962C8B-B14F-4D97-AF65-F5344CB8AC3E}">
        <p14:creationId xmlns:p14="http://schemas.microsoft.com/office/powerpoint/2010/main" val="1364575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6C24D-A970-4622-80CF-93B8FEB1A6D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DD3F18F-35C3-48B3-86B9-E70EA0410CA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0612DFC-8B13-4860-8BF3-C84EF8D2736D}"/>
              </a:ext>
            </a:extLst>
          </p:cNvPr>
          <p:cNvSpPr>
            <a:spLocks noGrp="1"/>
          </p:cNvSpPr>
          <p:nvPr>
            <p:ph type="dt" sz="half" idx="10"/>
          </p:nvPr>
        </p:nvSpPr>
        <p:spPr/>
        <p:txBody>
          <a:bodyPr/>
          <a:lstStyle/>
          <a:p>
            <a:fld id="{9E5281E0-F54A-40FD-B286-AE41E3717FBE}" type="datetimeFigureOut">
              <a:rPr lang="en-US" smtClean="0"/>
              <a:t>11/2/23</a:t>
            </a:fld>
            <a:endParaRPr lang="en-US"/>
          </a:p>
        </p:txBody>
      </p:sp>
      <p:sp>
        <p:nvSpPr>
          <p:cNvPr id="5" name="Footer Placeholder 4">
            <a:extLst>
              <a:ext uri="{FF2B5EF4-FFF2-40B4-BE49-F238E27FC236}">
                <a16:creationId xmlns:a16="http://schemas.microsoft.com/office/drawing/2014/main" id="{61BB3E25-0F1B-4447-95BB-9B2A77D610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FE9092-C1F9-42D2-8C98-4E4C6A2331D4}"/>
              </a:ext>
            </a:extLst>
          </p:cNvPr>
          <p:cNvSpPr>
            <a:spLocks noGrp="1"/>
          </p:cNvSpPr>
          <p:nvPr>
            <p:ph type="sldNum" sz="quarter" idx="12"/>
          </p:nvPr>
        </p:nvSpPr>
        <p:spPr/>
        <p:txBody>
          <a:bodyPr/>
          <a:lstStyle/>
          <a:p>
            <a:fld id="{52299024-9366-4117-9338-D75B89C2B24F}" type="slidenum">
              <a:rPr lang="en-US" smtClean="0"/>
              <a:t>‹#›</a:t>
            </a:fld>
            <a:endParaRPr lang="en-US"/>
          </a:p>
        </p:txBody>
      </p:sp>
    </p:spTree>
    <p:extLst>
      <p:ext uri="{BB962C8B-B14F-4D97-AF65-F5344CB8AC3E}">
        <p14:creationId xmlns:p14="http://schemas.microsoft.com/office/powerpoint/2010/main" val="2565254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43472-82BB-46D2-A607-8C4C30A2FC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F0257F-EB91-43EC-8454-F18506895FB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7B7AAF-65F8-4046-B6AA-5CF56C9A94DD}"/>
              </a:ext>
            </a:extLst>
          </p:cNvPr>
          <p:cNvSpPr>
            <a:spLocks noGrp="1"/>
          </p:cNvSpPr>
          <p:nvPr>
            <p:ph type="dt" sz="half" idx="10"/>
          </p:nvPr>
        </p:nvSpPr>
        <p:spPr/>
        <p:txBody>
          <a:bodyPr/>
          <a:lstStyle/>
          <a:p>
            <a:fld id="{9E5281E0-F54A-40FD-B286-AE41E3717FBE}" type="datetimeFigureOut">
              <a:rPr lang="en-US" smtClean="0"/>
              <a:t>11/2/23</a:t>
            </a:fld>
            <a:endParaRPr lang="en-US"/>
          </a:p>
        </p:txBody>
      </p:sp>
      <p:sp>
        <p:nvSpPr>
          <p:cNvPr id="5" name="Footer Placeholder 4">
            <a:extLst>
              <a:ext uri="{FF2B5EF4-FFF2-40B4-BE49-F238E27FC236}">
                <a16:creationId xmlns:a16="http://schemas.microsoft.com/office/drawing/2014/main" id="{31C92743-EBF8-415E-8181-63009CCD33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171536-985D-4DB6-AC4F-303BB7DC4857}"/>
              </a:ext>
            </a:extLst>
          </p:cNvPr>
          <p:cNvSpPr>
            <a:spLocks noGrp="1"/>
          </p:cNvSpPr>
          <p:nvPr>
            <p:ph type="sldNum" sz="quarter" idx="12"/>
          </p:nvPr>
        </p:nvSpPr>
        <p:spPr/>
        <p:txBody>
          <a:bodyPr/>
          <a:lstStyle/>
          <a:p>
            <a:fld id="{52299024-9366-4117-9338-D75B89C2B24F}" type="slidenum">
              <a:rPr lang="en-US" smtClean="0"/>
              <a:t>‹#›</a:t>
            </a:fld>
            <a:endParaRPr lang="en-US"/>
          </a:p>
        </p:txBody>
      </p:sp>
    </p:spTree>
    <p:extLst>
      <p:ext uri="{BB962C8B-B14F-4D97-AF65-F5344CB8AC3E}">
        <p14:creationId xmlns:p14="http://schemas.microsoft.com/office/powerpoint/2010/main" val="3339208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0857A2-6386-484F-9239-DA4A4143736D}"/>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C23F88-7197-4EAB-AF59-78AEA8DAB0A2}"/>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536451-8F69-4741-BDB6-E715C60B34C2}"/>
              </a:ext>
            </a:extLst>
          </p:cNvPr>
          <p:cNvSpPr>
            <a:spLocks noGrp="1"/>
          </p:cNvSpPr>
          <p:nvPr>
            <p:ph type="dt" sz="half" idx="10"/>
          </p:nvPr>
        </p:nvSpPr>
        <p:spPr/>
        <p:txBody>
          <a:bodyPr/>
          <a:lstStyle/>
          <a:p>
            <a:fld id="{9E5281E0-F54A-40FD-B286-AE41E3717FBE}" type="datetimeFigureOut">
              <a:rPr lang="en-US" smtClean="0"/>
              <a:t>11/2/23</a:t>
            </a:fld>
            <a:endParaRPr lang="en-US"/>
          </a:p>
        </p:txBody>
      </p:sp>
      <p:sp>
        <p:nvSpPr>
          <p:cNvPr id="5" name="Footer Placeholder 4">
            <a:extLst>
              <a:ext uri="{FF2B5EF4-FFF2-40B4-BE49-F238E27FC236}">
                <a16:creationId xmlns:a16="http://schemas.microsoft.com/office/drawing/2014/main" id="{8E3E401E-3164-4BEB-A625-40096A3290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818C68-9AED-42EB-91C3-8E31BC85C2E6}"/>
              </a:ext>
            </a:extLst>
          </p:cNvPr>
          <p:cNvSpPr>
            <a:spLocks noGrp="1"/>
          </p:cNvSpPr>
          <p:nvPr>
            <p:ph type="sldNum" sz="quarter" idx="12"/>
          </p:nvPr>
        </p:nvSpPr>
        <p:spPr/>
        <p:txBody>
          <a:bodyPr/>
          <a:lstStyle/>
          <a:p>
            <a:fld id="{52299024-9366-4117-9338-D75B89C2B24F}" type="slidenum">
              <a:rPr lang="en-US" smtClean="0"/>
              <a:t>‹#›</a:t>
            </a:fld>
            <a:endParaRPr lang="en-US"/>
          </a:p>
        </p:txBody>
      </p:sp>
    </p:spTree>
    <p:extLst>
      <p:ext uri="{BB962C8B-B14F-4D97-AF65-F5344CB8AC3E}">
        <p14:creationId xmlns:p14="http://schemas.microsoft.com/office/powerpoint/2010/main" val="2339433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554BB5-074F-4307-8AAA-329C464893ED}"/>
              </a:ext>
            </a:extLst>
          </p:cNvPr>
          <p:cNvSpPr>
            <a:spLocks noGrp="1"/>
          </p:cNvSpPr>
          <p:nvPr>
            <p:ph type="body" sz="quarter" idx="10" hasCustomPrompt="1"/>
          </p:nvPr>
        </p:nvSpPr>
        <p:spPr>
          <a:xfrm>
            <a:off x="556505" y="461988"/>
            <a:ext cx="8306241" cy="2229218"/>
          </a:xfrm>
          <a:prstGeom prst="rect">
            <a:avLst/>
          </a:prstGeom>
        </p:spPr>
        <p:txBody>
          <a:bodyPr>
            <a:noAutofit/>
          </a:bodyPr>
          <a:lstStyle>
            <a:lvl1pPr>
              <a:spcBef>
                <a:spcPts val="0"/>
              </a:spcBef>
              <a:defRPr sz="4800" b="0">
                <a:solidFill>
                  <a:schemeClr val="bg1"/>
                </a:solidFill>
                <a:latin typeface="Rockwell" panose="02060603020205020403" pitchFamily="18" charset="0"/>
              </a:defRPr>
            </a:lvl1pPr>
            <a:lvl2pPr>
              <a:defRPr sz="4050" b="1">
                <a:solidFill>
                  <a:schemeClr val="bg1"/>
                </a:solidFill>
              </a:defRPr>
            </a:lvl2pPr>
            <a:lvl3pPr>
              <a:defRPr sz="4050" b="1">
                <a:solidFill>
                  <a:schemeClr val="bg1"/>
                </a:solidFill>
              </a:defRPr>
            </a:lvl3pPr>
            <a:lvl4pPr>
              <a:defRPr sz="4050" b="1">
                <a:solidFill>
                  <a:schemeClr val="bg1"/>
                </a:solidFill>
              </a:defRPr>
            </a:lvl4pPr>
            <a:lvl5pPr>
              <a:defRPr sz="4050" b="1">
                <a:solidFill>
                  <a:schemeClr val="bg1"/>
                </a:solidFill>
              </a:defRPr>
            </a:lvl5pPr>
          </a:lstStyle>
          <a:p>
            <a:pPr lvl="0"/>
            <a:r>
              <a:rPr lang="en-US"/>
              <a:t>One two three </a:t>
            </a:r>
            <a:br>
              <a:rPr lang="en-US"/>
            </a:br>
            <a:r>
              <a:rPr lang="en-US"/>
              <a:t>four five six </a:t>
            </a:r>
            <a:br>
              <a:rPr lang="en-US"/>
            </a:br>
            <a:r>
              <a:rPr lang="en-US"/>
              <a:t>seven eight</a:t>
            </a:r>
          </a:p>
        </p:txBody>
      </p:sp>
      <p:sp>
        <p:nvSpPr>
          <p:cNvPr id="4" name="Text Placeholder 3">
            <a:extLst>
              <a:ext uri="{FF2B5EF4-FFF2-40B4-BE49-F238E27FC236}">
                <a16:creationId xmlns:a16="http://schemas.microsoft.com/office/drawing/2014/main" id="{8A69E513-A6F9-414A-AEC5-E57F10230765}"/>
              </a:ext>
            </a:extLst>
          </p:cNvPr>
          <p:cNvSpPr>
            <a:spLocks noGrp="1"/>
          </p:cNvSpPr>
          <p:nvPr>
            <p:ph type="body" sz="quarter" idx="12" hasCustomPrompt="1"/>
          </p:nvPr>
        </p:nvSpPr>
        <p:spPr>
          <a:xfrm>
            <a:off x="556507" y="3150683"/>
            <a:ext cx="8306240" cy="307181"/>
          </a:xfrm>
          <a:prstGeom prst="rect">
            <a:avLst/>
          </a:prstGeom>
        </p:spPr>
        <p:txBody>
          <a:bodyPr>
            <a:normAutofit/>
          </a:bodyPr>
          <a:lstStyle>
            <a:lvl1pPr>
              <a:defRPr sz="1200" b="1">
                <a:solidFill>
                  <a:srgbClr val="FDB414"/>
                </a:solidFill>
              </a:defRPr>
            </a:lvl1pPr>
          </a:lstStyle>
          <a:p>
            <a:pPr lvl="0"/>
            <a:r>
              <a:rPr lang="en-US"/>
              <a:t>Day Date Year</a:t>
            </a:r>
          </a:p>
        </p:txBody>
      </p:sp>
      <p:pic>
        <p:nvPicPr>
          <p:cNvPr id="10" name="Picture 9">
            <a:extLst>
              <a:ext uri="{FF2B5EF4-FFF2-40B4-BE49-F238E27FC236}">
                <a16:creationId xmlns:a16="http://schemas.microsoft.com/office/drawing/2014/main" id="{1E8C7CB5-A29C-4DF1-A310-6121331F775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925959"/>
            <a:ext cx="9144000" cy="680442"/>
          </a:xfrm>
          <a:prstGeom prst="rect">
            <a:avLst/>
          </a:prstGeom>
        </p:spPr>
      </p:pic>
      <p:pic>
        <p:nvPicPr>
          <p:cNvPr id="7" name="Picture 6" descr="PoweringForward-white-01.png">
            <a:extLst>
              <a:ext uri="{FF2B5EF4-FFF2-40B4-BE49-F238E27FC236}">
                <a16:creationId xmlns:a16="http://schemas.microsoft.com/office/drawing/2014/main" id="{2578DA97-CCB1-4A1E-AFDB-6D9A7F44C8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7797" y="4683556"/>
            <a:ext cx="863981" cy="261812"/>
          </a:xfrm>
          <a:prstGeom prst="rect">
            <a:avLst/>
          </a:prstGeom>
        </p:spPr>
      </p:pic>
      <p:pic>
        <p:nvPicPr>
          <p:cNvPr id="8" name="Picture 7">
            <a:extLst>
              <a:ext uri="{FF2B5EF4-FFF2-40B4-BE49-F238E27FC236}">
                <a16:creationId xmlns:a16="http://schemas.microsoft.com/office/drawing/2014/main" id="{5DC1CDF3-88B1-43F9-B986-3BFDA4CBE32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549390" y="4665969"/>
            <a:ext cx="1239716" cy="329603"/>
          </a:xfrm>
          <a:prstGeom prst="rect">
            <a:avLst/>
          </a:prstGeom>
        </p:spPr>
      </p:pic>
      <p:sp>
        <p:nvSpPr>
          <p:cNvPr id="9" name="Date Placeholder 4">
            <a:extLst>
              <a:ext uri="{FF2B5EF4-FFF2-40B4-BE49-F238E27FC236}">
                <a16:creationId xmlns:a16="http://schemas.microsoft.com/office/drawing/2014/main" id="{2914B8BE-7783-4608-B4B6-F087D09D841C}"/>
              </a:ext>
            </a:extLst>
          </p:cNvPr>
          <p:cNvSpPr>
            <a:spLocks noGrp="1"/>
          </p:cNvSpPr>
          <p:nvPr>
            <p:ph type="dt" sz="half" idx="2"/>
          </p:nvPr>
        </p:nvSpPr>
        <p:spPr>
          <a:xfrm>
            <a:off x="467800" y="4696464"/>
            <a:ext cx="1188448" cy="162607"/>
          </a:xfrm>
          <a:prstGeom prst="rect">
            <a:avLst/>
          </a:prstGeom>
        </p:spPr>
        <p:txBody>
          <a:bodyPr/>
          <a:lstStyle>
            <a:lvl1pPr>
              <a:defRPr sz="825">
                <a:solidFill>
                  <a:schemeClr val="bg1"/>
                </a:solidFill>
                <a:latin typeface="+mj-lt"/>
              </a:defRPr>
            </a:lvl1pPr>
          </a:lstStyle>
          <a:p>
            <a:r>
              <a:rPr lang="en-US"/>
              <a:t>March 9, 2021</a:t>
            </a:r>
          </a:p>
        </p:txBody>
      </p:sp>
      <p:sp>
        <p:nvSpPr>
          <p:cNvPr id="11" name="Footer Placeholder 5">
            <a:extLst>
              <a:ext uri="{FF2B5EF4-FFF2-40B4-BE49-F238E27FC236}">
                <a16:creationId xmlns:a16="http://schemas.microsoft.com/office/drawing/2014/main" id="{DC043D5E-52DA-416C-9292-32242103AE38}"/>
              </a:ext>
            </a:extLst>
          </p:cNvPr>
          <p:cNvSpPr>
            <a:spLocks noGrp="1"/>
          </p:cNvSpPr>
          <p:nvPr>
            <p:ph type="ftr" sz="quarter" idx="3"/>
          </p:nvPr>
        </p:nvSpPr>
        <p:spPr>
          <a:xfrm>
            <a:off x="2686901" y="4696465"/>
            <a:ext cx="4367039" cy="254078"/>
          </a:xfrm>
          <a:prstGeom prst="rect">
            <a:avLst/>
          </a:prstGeom>
        </p:spPr>
        <p:txBody>
          <a:bodyPr/>
          <a:lstStyle>
            <a:lvl1pPr>
              <a:defRPr sz="825">
                <a:solidFill>
                  <a:schemeClr val="bg1"/>
                </a:solidFill>
                <a:latin typeface="+mj-lt"/>
                <a:cs typeface="Arial" panose="020B0604020202020204" pitchFamily="34" charset="0"/>
              </a:defRPr>
            </a:lvl1pPr>
          </a:lstStyle>
          <a:p>
            <a:r>
              <a:rPr lang="en-US"/>
              <a:t>Board Strategic Development Committee and Special SMUD Board of Directors Meeting</a:t>
            </a:r>
          </a:p>
        </p:txBody>
      </p:sp>
    </p:spTree>
    <p:extLst>
      <p:ext uri="{BB962C8B-B14F-4D97-AF65-F5344CB8AC3E}">
        <p14:creationId xmlns:p14="http://schemas.microsoft.com/office/powerpoint/2010/main" val="1406006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2 - Dark background">
    <p:spTree>
      <p:nvGrpSpPr>
        <p:cNvPr id="1" name=""/>
        <p:cNvGrpSpPr/>
        <p:nvPr/>
      </p:nvGrpSpPr>
      <p:grpSpPr>
        <a:xfrm>
          <a:off x="0" y="0"/>
          <a:ext cx="0" cy="0"/>
          <a:chOff x="0" y="0"/>
          <a:chExt cx="0" cy="0"/>
        </a:xfrm>
      </p:grpSpPr>
      <p:pic>
        <p:nvPicPr>
          <p:cNvPr id="9" name="Picture 8" descr="PicGradient_4-3-01.png">
            <a:extLst>
              <a:ext uri="{FF2B5EF4-FFF2-40B4-BE49-F238E27FC236}">
                <a16:creationId xmlns:a16="http://schemas.microsoft.com/office/drawing/2014/main" id="{1592CC26-EF7C-43A9-BCDB-C57F8D37FD00}"/>
              </a:ext>
            </a:extLst>
          </p:cNvPr>
          <p:cNvPicPr>
            <a:picLocks noChangeAspect="1"/>
          </p:cNvPicPr>
          <p:nvPr userDrawn="1"/>
        </p:nvPicPr>
        <p:blipFill>
          <a:blip r:embed="rId2" cstate="email">
            <a:alphaModFix amt="80000"/>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0" y="2"/>
            <a:ext cx="9144000" cy="5140990"/>
          </a:xfrm>
          <a:prstGeom prst="rect">
            <a:avLst/>
          </a:prstGeom>
        </p:spPr>
      </p:pic>
      <p:sp>
        <p:nvSpPr>
          <p:cNvPr id="3" name="Text Placeholder 2">
            <a:extLst>
              <a:ext uri="{FF2B5EF4-FFF2-40B4-BE49-F238E27FC236}">
                <a16:creationId xmlns:a16="http://schemas.microsoft.com/office/drawing/2014/main" id="{2A554BB5-074F-4307-8AAA-329C464893ED}"/>
              </a:ext>
            </a:extLst>
          </p:cNvPr>
          <p:cNvSpPr>
            <a:spLocks noGrp="1"/>
          </p:cNvSpPr>
          <p:nvPr>
            <p:ph type="body" sz="quarter" idx="10" hasCustomPrompt="1"/>
          </p:nvPr>
        </p:nvSpPr>
        <p:spPr>
          <a:xfrm>
            <a:off x="556505" y="461988"/>
            <a:ext cx="8306241" cy="2229218"/>
          </a:xfrm>
          <a:prstGeom prst="rect">
            <a:avLst/>
          </a:prstGeom>
        </p:spPr>
        <p:txBody>
          <a:bodyPr>
            <a:noAutofit/>
          </a:bodyPr>
          <a:lstStyle>
            <a:lvl1pPr>
              <a:spcBef>
                <a:spcPts val="0"/>
              </a:spcBef>
              <a:defRPr sz="4800" b="0">
                <a:solidFill>
                  <a:schemeClr val="bg1"/>
                </a:solidFill>
                <a:latin typeface="Rockwell" panose="02060603020205020403" pitchFamily="18" charset="0"/>
              </a:defRPr>
            </a:lvl1pPr>
            <a:lvl2pPr>
              <a:defRPr sz="4050" b="1">
                <a:solidFill>
                  <a:schemeClr val="bg1"/>
                </a:solidFill>
              </a:defRPr>
            </a:lvl2pPr>
            <a:lvl3pPr>
              <a:defRPr sz="4050" b="1">
                <a:solidFill>
                  <a:schemeClr val="bg1"/>
                </a:solidFill>
              </a:defRPr>
            </a:lvl3pPr>
            <a:lvl4pPr>
              <a:defRPr sz="4050" b="1">
                <a:solidFill>
                  <a:schemeClr val="bg1"/>
                </a:solidFill>
              </a:defRPr>
            </a:lvl4pPr>
            <a:lvl5pPr>
              <a:defRPr sz="4050" b="1">
                <a:solidFill>
                  <a:schemeClr val="bg1"/>
                </a:solidFill>
              </a:defRPr>
            </a:lvl5pPr>
          </a:lstStyle>
          <a:p>
            <a:pPr lvl="0"/>
            <a:r>
              <a:rPr lang="en-US"/>
              <a:t>One two three </a:t>
            </a:r>
            <a:br>
              <a:rPr lang="en-US"/>
            </a:br>
            <a:r>
              <a:rPr lang="en-US"/>
              <a:t>four five six </a:t>
            </a:r>
            <a:br>
              <a:rPr lang="en-US"/>
            </a:br>
            <a:r>
              <a:rPr lang="en-US"/>
              <a:t>seven eight</a:t>
            </a:r>
          </a:p>
        </p:txBody>
      </p:sp>
      <p:sp>
        <p:nvSpPr>
          <p:cNvPr id="4" name="Text Placeholder 3">
            <a:extLst>
              <a:ext uri="{FF2B5EF4-FFF2-40B4-BE49-F238E27FC236}">
                <a16:creationId xmlns:a16="http://schemas.microsoft.com/office/drawing/2014/main" id="{8A69E513-A6F9-414A-AEC5-E57F10230765}"/>
              </a:ext>
            </a:extLst>
          </p:cNvPr>
          <p:cNvSpPr>
            <a:spLocks noGrp="1"/>
          </p:cNvSpPr>
          <p:nvPr>
            <p:ph type="body" sz="quarter" idx="12" hasCustomPrompt="1"/>
          </p:nvPr>
        </p:nvSpPr>
        <p:spPr>
          <a:xfrm>
            <a:off x="556507" y="3150683"/>
            <a:ext cx="8306240" cy="307181"/>
          </a:xfrm>
          <a:prstGeom prst="rect">
            <a:avLst/>
          </a:prstGeom>
        </p:spPr>
        <p:txBody>
          <a:bodyPr>
            <a:normAutofit/>
          </a:bodyPr>
          <a:lstStyle>
            <a:lvl1pPr>
              <a:defRPr sz="1200" b="1">
                <a:solidFill>
                  <a:srgbClr val="FDB414"/>
                </a:solidFill>
              </a:defRPr>
            </a:lvl1pPr>
          </a:lstStyle>
          <a:p>
            <a:pPr lvl="0"/>
            <a:r>
              <a:rPr lang="en-US"/>
              <a:t>Day Date Year</a:t>
            </a:r>
          </a:p>
        </p:txBody>
      </p:sp>
      <p:pic>
        <p:nvPicPr>
          <p:cNvPr id="10" name="Picture 9">
            <a:extLst>
              <a:ext uri="{FF2B5EF4-FFF2-40B4-BE49-F238E27FC236}">
                <a16:creationId xmlns:a16="http://schemas.microsoft.com/office/drawing/2014/main" id="{1E8C7CB5-A29C-4DF1-A310-6121331F775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3925959"/>
            <a:ext cx="9144000" cy="680442"/>
          </a:xfrm>
          <a:prstGeom prst="rect">
            <a:avLst/>
          </a:prstGeom>
        </p:spPr>
      </p:pic>
      <p:pic>
        <p:nvPicPr>
          <p:cNvPr id="8" name="Picture 7" descr="PoweringForward-white-01.png">
            <a:extLst>
              <a:ext uri="{FF2B5EF4-FFF2-40B4-BE49-F238E27FC236}">
                <a16:creationId xmlns:a16="http://schemas.microsoft.com/office/drawing/2014/main" id="{6C145525-422D-4B52-B0CF-A638EC9492E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67797" y="4683556"/>
            <a:ext cx="863981" cy="261812"/>
          </a:xfrm>
          <a:prstGeom prst="rect">
            <a:avLst/>
          </a:prstGeom>
        </p:spPr>
      </p:pic>
      <p:pic>
        <p:nvPicPr>
          <p:cNvPr id="11" name="Picture 10">
            <a:extLst>
              <a:ext uri="{FF2B5EF4-FFF2-40B4-BE49-F238E27FC236}">
                <a16:creationId xmlns:a16="http://schemas.microsoft.com/office/drawing/2014/main" id="{26ABC291-70BE-4C41-8EED-6AE464D79F8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549390" y="4665969"/>
            <a:ext cx="1239716" cy="329603"/>
          </a:xfrm>
          <a:prstGeom prst="rect">
            <a:avLst/>
          </a:prstGeom>
        </p:spPr>
      </p:pic>
      <p:sp>
        <p:nvSpPr>
          <p:cNvPr id="12" name="Date Placeholder 4">
            <a:extLst>
              <a:ext uri="{FF2B5EF4-FFF2-40B4-BE49-F238E27FC236}">
                <a16:creationId xmlns:a16="http://schemas.microsoft.com/office/drawing/2014/main" id="{982DAEA7-2168-42F4-B879-698ED4E7849E}"/>
              </a:ext>
            </a:extLst>
          </p:cNvPr>
          <p:cNvSpPr>
            <a:spLocks noGrp="1"/>
          </p:cNvSpPr>
          <p:nvPr>
            <p:ph type="dt" sz="half" idx="2"/>
          </p:nvPr>
        </p:nvSpPr>
        <p:spPr>
          <a:xfrm>
            <a:off x="467800" y="4696464"/>
            <a:ext cx="1188448" cy="162607"/>
          </a:xfrm>
          <a:prstGeom prst="rect">
            <a:avLst/>
          </a:prstGeom>
        </p:spPr>
        <p:txBody>
          <a:bodyPr/>
          <a:lstStyle>
            <a:lvl1pPr>
              <a:defRPr sz="825">
                <a:solidFill>
                  <a:schemeClr val="bg1"/>
                </a:solidFill>
                <a:latin typeface="+mj-lt"/>
              </a:defRPr>
            </a:lvl1pPr>
          </a:lstStyle>
          <a:p>
            <a:r>
              <a:rPr lang="en-US"/>
              <a:t>March 9, 2021</a:t>
            </a:r>
          </a:p>
        </p:txBody>
      </p:sp>
      <p:sp>
        <p:nvSpPr>
          <p:cNvPr id="13" name="Footer Placeholder 5">
            <a:extLst>
              <a:ext uri="{FF2B5EF4-FFF2-40B4-BE49-F238E27FC236}">
                <a16:creationId xmlns:a16="http://schemas.microsoft.com/office/drawing/2014/main" id="{19BBBCD9-F8C8-4521-BF34-18A1D23BBB4F}"/>
              </a:ext>
            </a:extLst>
          </p:cNvPr>
          <p:cNvSpPr>
            <a:spLocks noGrp="1"/>
          </p:cNvSpPr>
          <p:nvPr>
            <p:ph type="ftr" sz="quarter" idx="3"/>
          </p:nvPr>
        </p:nvSpPr>
        <p:spPr>
          <a:xfrm>
            <a:off x="2686901" y="4696465"/>
            <a:ext cx="4367039" cy="254078"/>
          </a:xfrm>
          <a:prstGeom prst="rect">
            <a:avLst/>
          </a:prstGeom>
        </p:spPr>
        <p:txBody>
          <a:bodyPr/>
          <a:lstStyle>
            <a:lvl1pPr>
              <a:defRPr sz="825">
                <a:solidFill>
                  <a:schemeClr val="bg1"/>
                </a:solidFill>
                <a:latin typeface="+mj-lt"/>
                <a:cs typeface="Arial" panose="020B0604020202020204" pitchFamily="34" charset="0"/>
              </a:defRPr>
            </a:lvl1pPr>
          </a:lstStyle>
          <a:p>
            <a:r>
              <a:rPr lang="en-US"/>
              <a:t>Board Strategic Development Committee and Special SMUD Board of Directors Meeting</a:t>
            </a:r>
          </a:p>
        </p:txBody>
      </p:sp>
    </p:spTree>
    <p:extLst>
      <p:ext uri="{BB962C8B-B14F-4D97-AF65-F5344CB8AC3E}">
        <p14:creationId xmlns:p14="http://schemas.microsoft.com/office/powerpoint/2010/main" val="1117701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gradFill>
          <a:gsLst>
            <a:gs pos="54000">
              <a:srgbClr val="FFFFFF">
                <a:alpha val="91765"/>
              </a:srgbClr>
            </a:gs>
            <a:gs pos="0">
              <a:schemeClr val="bg1"/>
            </a:gs>
            <a:gs pos="100000">
              <a:srgbClr val="70AFB9"/>
            </a:gs>
          </a:gsLst>
          <a:lin ang="16200000" scaled="1"/>
        </a:gra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5326E9C-42D2-4E36-AEAA-91568B7579AE}"/>
              </a:ext>
            </a:extLst>
          </p:cNvPr>
          <p:cNvSpPr>
            <a:spLocks noGrp="1"/>
          </p:cNvSpPr>
          <p:nvPr>
            <p:ph type="body" sz="quarter" idx="11" hasCustomPrompt="1"/>
          </p:nvPr>
        </p:nvSpPr>
        <p:spPr>
          <a:xfrm>
            <a:off x="620715" y="3533506"/>
            <a:ext cx="7902574" cy="271463"/>
          </a:xfrm>
          <a:prstGeom prst="rect">
            <a:avLst/>
          </a:prstGeom>
        </p:spPr>
        <p:txBody>
          <a:bodyPr>
            <a:noAutofit/>
          </a:bodyPr>
          <a:lstStyle>
            <a:lvl1pPr>
              <a:defRPr sz="1200" b="1">
                <a:solidFill>
                  <a:srgbClr val="635550"/>
                </a:solidFill>
              </a:defRPr>
            </a:lvl1pPr>
          </a:lstStyle>
          <a:p>
            <a:pPr lvl="0"/>
            <a:r>
              <a:rPr lang="en-US"/>
              <a:t>Day Date Year</a:t>
            </a:r>
          </a:p>
        </p:txBody>
      </p:sp>
      <p:sp>
        <p:nvSpPr>
          <p:cNvPr id="6" name="Text Placeholder 5">
            <a:extLst>
              <a:ext uri="{FF2B5EF4-FFF2-40B4-BE49-F238E27FC236}">
                <a16:creationId xmlns:a16="http://schemas.microsoft.com/office/drawing/2014/main" id="{3E942D90-F5BD-4F68-AB04-4A852B35C365}"/>
              </a:ext>
            </a:extLst>
          </p:cNvPr>
          <p:cNvSpPr>
            <a:spLocks noGrp="1"/>
          </p:cNvSpPr>
          <p:nvPr>
            <p:ph type="body" sz="quarter" idx="12" hasCustomPrompt="1"/>
          </p:nvPr>
        </p:nvSpPr>
        <p:spPr>
          <a:xfrm>
            <a:off x="620715" y="2442075"/>
            <a:ext cx="7902574" cy="1031953"/>
          </a:xfrm>
          <a:prstGeom prst="rect">
            <a:avLst/>
          </a:prstGeom>
        </p:spPr>
        <p:txBody>
          <a:bodyPr>
            <a:normAutofit/>
          </a:bodyPr>
          <a:lstStyle>
            <a:lvl1pPr>
              <a:defRPr sz="2700" b="0">
                <a:solidFill>
                  <a:srgbClr val="F15C22"/>
                </a:solidFill>
                <a:latin typeface="Rockwell" panose="02060603020205020403" pitchFamily="18" charset="0"/>
              </a:defRPr>
            </a:lvl1pPr>
          </a:lstStyle>
          <a:p>
            <a:pPr lvl="0"/>
            <a:r>
              <a:rPr lang="en-US"/>
              <a:t>One two three four five </a:t>
            </a:r>
            <a:br>
              <a:rPr lang="en-US"/>
            </a:br>
            <a:r>
              <a:rPr lang="en-US"/>
              <a:t>six seven eight </a:t>
            </a:r>
          </a:p>
        </p:txBody>
      </p:sp>
      <p:sp>
        <p:nvSpPr>
          <p:cNvPr id="4" name="Picture Placeholder 3">
            <a:extLst>
              <a:ext uri="{FF2B5EF4-FFF2-40B4-BE49-F238E27FC236}">
                <a16:creationId xmlns:a16="http://schemas.microsoft.com/office/drawing/2014/main" id="{E0F12001-B426-48B3-9D28-239DD19C5FB5}"/>
              </a:ext>
            </a:extLst>
          </p:cNvPr>
          <p:cNvSpPr>
            <a:spLocks noGrp="1"/>
          </p:cNvSpPr>
          <p:nvPr>
            <p:ph type="pic" sz="quarter" idx="13"/>
          </p:nvPr>
        </p:nvSpPr>
        <p:spPr>
          <a:xfrm>
            <a:off x="6057902" y="395288"/>
            <a:ext cx="2465387" cy="1907279"/>
          </a:xfrm>
          <a:prstGeom prst="rect">
            <a:avLst/>
          </a:prstGeom>
        </p:spPr>
        <p:txBody>
          <a:bodyPr/>
          <a:lstStyle/>
          <a:p>
            <a:endParaRPr lang="en-US"/>
          </a:p>
        </p:txBody>
      </p:sp>
      <p:sp>
        <p:nvSpPr>
          <p:cNvPr id="10" name="Picture Placeholder 3">
            <a:extLst>
              <a:ext uri="{FF2B5EF4-FFF2-40B4-BE49-F238E27FC236}">
                <a16:creationId xmlns:a16="http://schemas.microsoft.com/office/drawing/2014/main" id="{996D8EE8-3C08-4256-86AE-7C69CE2E5264}"/>
              </a:ext>
            </a:extLst>
          </p:cNvPr>
          <p:cNvSpPr>
            <a:spLocks noGrp="1"/>
          </p:cNvSpPr>
          <p:nvPr>
            <p:ph type="pic" sz="quarter" idx="14"/>
          </p:nvPr>
        </p:nvSpPr>
        <p:spPr>
          <a:xfrm>
            <a:off x="620715" y="395288"/>
            <a:ext cx="2465387" cy="1910193"/>
          </a:xfrm>
          <a:prstGeom prst="rect">
            <a:avLst/>
          </a:prstGeom>
        </p:spPr>
        <p:txBody>
          <a:bodyPr/>
          <a:lstStyle/>
          <a:p>
            <a:endParaRPr lang="en-US"/>
          </a:p>
        </p:txBody>
      </p:sp>
      <p:sp>
        <p:nvSpPr>
          <p:cNvPr id="11" name="Picture Placeholder 3">
            <a:extLst>
              <a:ext uri="{FF2B5EF4-FFF2-40B4-BE49-F238E27FC236}">
                <a16:creationId xmlns:a16="http://schemas.microsoft.com/office/drawing/2014/main" id="{E0CCC17A-8430-49F2-9C94-695689C5B769}"/>
              </a:ext>
            </a:extLst>
          </p:cNvPr>
          <p:cNvSpPr>
            <a:spLocks noGrp="1"/>
          </p:cNvSpPr>
          <p:nvPr>
            <p:ph type="pic" sz="quarter" idx="15"/>
          </p:nvPr>
        </p:nvSpPr>
        <p:spPr>
          <a:xfrm>
            <a:off x="3339308" y="398203"/>
            <a:ext cx="2465387" cy="1907279"/>
          </a:xfrm>
          <a:prstGeom prst="rect">
            <a:avLst/>
          </a:prstGeom>
        </p:spPr>
        <p:txBody>
          <a:bodyPr/>
          <a:lstStyle/>
          <a:p>
            <a:endParaRPr lang="en-US"/>
          </a:p>
        </p:txBody>
      </p:sp>
      <p:pic>
        <p:nvPicPr>
          <p:cNvPr id="7" name="Picture 6">
            <a:extLst>
              <a:ext uri="{FF2B5EF4-FFF2-40B4-BE49-F238E27FC236}">
                <a16:creationId xmlns:a16="http://schemas.microsoft.com/office/drawing/2014/main" id="{4101B855-2E48-4F9B-975C-C75601FC3C5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941562"/>
            <a:ext cx="9144000" cy="768136"/>
          </a:xfrm>
          <a:prstGeom prst="rect">
            <a:avLst/>
          </a:prstGeom>
        </p:spPr>
      </p:pic>
      <p:pic>
        <p:nvPicPr>
          <p:cNvPr id="12" name="Picture 11">
            <a:extLst>
              <a:ext uri="{FF2B5EF4-FFF2-40B4-BE49-F238E27FC236}">
                <a16:creationId xmlns:a16="http://schemas.microsoft.com/office/drawing/2014/main" id="{92219C73-8900-4EB6-ACE8-A20E39A9E1F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47059" y="4661773"/>
            <a:ext cx="1246226" cy="335119"/>
          </a:xfrm>
          <a:prstGeom prst="rect">
            <a:avLst/>
          </a:prstGeom>
        </p:spPr>
      </p:pic>
      <p:pic>
        <p:nvPicPr>
          <p:cNvPr id="13" name="Picture 12">
            <a:extLst>
              <a:ext uri="{FF2B5EF4-FFF2-40B4-BE49-F238E27FC236}">
                <a16:creationId xmlns:a16="http://schemas.microsoft.com/office/drawing/2014/main" id="{48FEFE58-B440-48AB-BE48-A2D68EFBDCB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69541" y="4683556"/>
            <a:ext cx="863980" cy="261812"/>
          </a:xfrm>
          <a:prstGeom prst="rect">
            <a:avLst/>
          </a:prstGeom>
        </p:spPr>
      </p:pic>
      <p:sp>
        <p:nvSpPr>
          <p:cNvPr id="14" name="Date Placeholder 4">
            <a:extLst>
              <a:ext uri="{FF2B5EF4-FFF2-40B4-BE49-F238E27FC236}">
                <a16:creationId xmlns:a16="http://schemas.microsoft.com/office/drawing/2014/main" id="{5C76320B-627A-4D2D-A186-558667213D9B}"/>
              </a:ext>
            </a:extLst>
          </p:cNvPr>
          <p:cNvSpPr>
            <a:spLocks noGrp="1"/>
          </p:cNvSpPr>
          <p:nvPr>
            <p:ph type="dt" sz="half" idx="2"/>
          </p:nvPr>
        </p:nvSpPr>
        <p:spPr>
          <a:xfrm>
            <a:off x="467800" y="4696464"/>
            <a:ext cx="1188448" cy="162607"/>
          </a:xfrm>
          <a:prstGeom prst="rect">
            <a:avLst/>
          </a:prstGeom>
        </p:spPr>
        <p:txBody>
          <a:bodyPr/>
          <a:lstStyle>
            <a:lvl1pPr>
              <a:defRPr sz="825">
                <a:solidFill>
                  <a:schemeClr val="bg1"/>
                </a:solidFill>
                <a:latin typeface="+mj-lt"/>
              </a:defRPr>
            </a:lvl1pPr>
          </a:lstStyle>
          <a:p>
            <a:r>
              <a:rPr lang="en-US"/>
              <a:t>March 9, 2021</a:t>
            </a:r>
          </a:p>
        </p:txBody>
      </p:sp>
      <p:sp>
        <p:nvSpPr>
          <p:cNvPr id="15" name="Footer Placeholder 5">
            <a:extLst>
              <a:ext uri="{FF2B5EF4-FFF2-40B4-BE49-F238E27FC236}">
                <a16:creationId xmlns:a16="http://schemas.microsoft.com/office/drawing/2014/main" id="{C484A11D-FCA5-4EC5-84EA-6A2C42BE05D1}"/>
              </a:ext>
            </a:extLst>
          </p:cNvPr>
          <p:cNvSpPr>
            <a:spLocks noGrp="1"/>
          </p:cNvSpPr>
          <p:nvPr>
            <p:ph type="ftr" sz="quarter" idx="3"/>
          </p:nvPr>
        </p:nvSpPr>
        <p:spPr>
          <a:xfrm>
            <a:off x="2686901" y="4696465"/>
            <a:ext cx="4367039" cy="254078"/>
          </a:xfrm>
          <a:prstGeom prst="rect">
            <a:avLst/>
          </a:prstGeom>
        </p:spPr>
        <p:txBody>
          <a:bodyPr/>
          <a:lstStyle>
            <a:lvl1pPr>
              <a:defRPr sz="825">
                <a:solidFill>
                  <a:schemeClr val="bg1"/>
                </a:solidFill>
                <a:latin typeface="+mj-lt"/>
                <a:cs typeface="Arial" panose="020B0604020202020204" pitchFamily="34" charset="0"/>
              </a:defRPr>
            </a:lvl1pPr>
          </a:lstStyle>
          <a:p>
            <a:r>
              <a:rPr lang="en-US"/>
              <a:t>Board Strategic Development Committee and Special SMUD Board of Directors Meeting</a:t>
            </a:r>
          </a:p>
        </p:txBody>
      </p:sp>
    </p:spTree>
    <p:extLst>
      <p:ext uri="{BB962C8B-B14F-4D97-AF65-F5344CB8AC3E}">
        <p14:creationId xmlns:p14="http://schemas.microsoft.com/office/powerpoint/2010/main" val="4147437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 Dk. Grey">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A96865-09FA-4BD5-8121-5266404C78C8}"/>
              </a:ext>
            </a:extLst>
          </p:cNvPr>
          <p:cNvSpPr/>
          <p:nvPr userDrawn="1"/>
        </p:nvSpPr>
        <p:spPr>
          <a:xfrm>
            <a:off x="0" y="4647614"/>
            <a:ext cx="9144000" cy="495887"/>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id="{83806B2A-EEF1-4A0A-A80C-A45A69D77826}"/>
              </a:ext>
            </a:extLst>
          </p:cNvPr>
          <p:cNvSpPr>
            <a:spLocks noGrp="1"/>
          </p:cNvSpPr>
          <p:nvPr>
            <p:ph sz="quarter" idx="10" hasCustomPrompt="1"/>
          </p:nvPr>
        </p:nvSpPr>
        <p:spPr>
          <a:xfrm>
            <a:off x="467796" y="1072277"/>
            <a:ext cx="8202612" cy="2310664"/>
          </a:xfrm>
          <a:prstGeom prst="rect">
            <a:avLst/>
          </a:prstGeom>
        </p:spPr>
        <p:txBody>
          <a:bodyPr>
            <a:normAutofit/>
          </a:bodyPr>
          <a:lstStyle>
            <a:lvl1pPr>
              <a:lnSpc>
                <a:spcPct val="100000"/>
              </a:lnSpc>
              <a:spcBef>
                <a:spcPts val="0"/>
              </a:spcBef>
              <a:defRPr sz="4350" b="0">
                <a:solidFill>
                  <a:schemeClr val="bg1"/>
                </a:solidFill>
                <a:latin typeface="Rockwell" panose="02060603020205020403" pitchFamily="18" charset="0"/>
              </a:defRPr>
            </a:lvl1pPr>
          </a:lstStyle>
          <a:p>
            <a:pPr lvl="0"/>
            <a:r>
              <a:rPr lang="en-US"/>
              <a:t>One two three </a:t>
            </a:r>
          </a:p>
          <a:p>
            <a:pPr lvl="0"/>
            <a:r>
              <a:rPr lang="en-US"/>
              <a:t>four five six </a:t>
            </a:r>
          </a:p>
          <a:p>
            <a:pPr lvl="0"/>
            <a:r>
              <a:rPr lang="en-US"/>
              <a:t>seven eight</a:t>
            </a:r>
          </a:p>
        </p:txBody>
      </p:sp>
      <p:pic>
        <p:nvPicPr>
          <p:cNvPr id="11" name="Picture 10">
            <a:extLst>
              <a:ext uri="{FF2B5EF4-FFF2-40B4-BE49-F238E27FC236}">
                <a16:creationId xmlns:a16="http://schemas.microsoft.com/office/drawing/2014/main" id="{7D4C26A2-A325-47AC-8DAD-80B1125AA9A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49390" y="4665969"/>
            <a:ext cx="1239716" cy="329603"/>
          </a:xfrm>
          <a:prstGeom prst="rect">
            <a:avLst/>
          </a:prstGeom>
        </p:spPr>
      </p:pic>
      <p:pic>
        <p:nvPicPr>
          <p:cNvPr id="6" name="Picture 5" descr="A close up of a device&#10;&#10;Description generated with high confidence">
            <a:extLst>
              <a:ext uri="{FF2B5EF4-FFF2-40B4-BE49-F238E27FC236}">
                <a16:creationId xmlns:a16="http://schemas.microsoft.com/office/drawing/2014/main" id="{ADBF083D-C96E-44D8-9EB5-C83216E9898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794420"/>
            <a:ext cx="9144000" cy="768136"/>
          </a:xfrm>
          <a:prstGeom prst="rect">
            <a:avLst/>
          </a:prstGeom>
        </p:spPr>
      </p:pic>
      <p:sp>
        <p:nvSpPr>
          <p:cNvPr id="4" name="Slide Number Placeholder 3">
            <a:extLst>
              <a:ext uri="{FF2B5EF4-FFF2-40B4-BE49-F238E27FC236}">
                <a16:creationId xmlns:a16="http://schemas.microsoft.com/office/drawing/2014/main" id="{E07A8412-06C0-4AB7-A1AC-1DD50EEE9651}"/>
              </a:ext>
            </a:extLst>
          </p:cNvPr>
          <p:cNvSpPr>
            <a:spLocks noGrp="1"/>
          </p:cNvSpPr>
          <p:nvPr>
            <p:ph type="sldNum" sz="quarter" idx="11"/>
          </p:nvPr>
        </p:nvSpPr>
        <p:spPr/>
        <p:txBody>
          <a:bodyPr/>
          <a:lstStyle>
            <a:lvl1pPr>
              <a:defRPr>
                <a:solidFill>
                  <a:schemeClr val="bg1"/>
                </a:solidFill>
              </a:defRPr>
            </a:lvl1pPr>
          </a:lstStyle>
          <a:p>
            <a:fld id="{4AB642A8-0893-4220-BD9F-2F764944D32A}" type="slidenum">
              <a:rPr lang="en-US" smtClean="0"/>
              <a:pPr/>
              <a:t>‹#›</a:t>
            </a:fld>
            <a:endParaRPr lang="en-US"/>
          </a:p>
        </p:txBody>
      </p:sp>
      <p:sp>
        <p:nvSpPr>
          <p:cNvPr id="7" name="Date Placeholder 4">
            <a:extLst>
              <a:ext uri="{FF2B5EF4-FFF2-40B4-BE49-F238E27FC236}">
                <a16:creationId xmlns:a16="http://schemas.microsoft.com/office/drawing/2014/main" id="{0C1A8E7C-67E6-485B-9F36-10CB0BAD6A5B}"/>
              </a:ext>
            </a:extLst>
          </p:cNvPr>
          <p:cNvSpPr>
            <a:spLocks noGrp="1"/>
          </p:cNvSpPr>
          <p:nvPr>
            <p:ph type="dt" sz="half" idx="2"/>
          </p:nvPr>
        </p:nvSpPr>
        <p:spPr>
          <a:xfrm>
            <a:off x="467800" y="4696464"/>
            <a:ext cx="1188448" cy="162607"/>
          </a:xfrm>
          <a:prstGeom prst="rect">
            <a:avLst/>
          </a:prstGeom>
        </p:spPr>
        <p:txBody>
          <a:bodyPr/>
          <a:lstStyle>
            <a:lvl1pPr>
              <a:defRPr sz="825">
                <a:solidFill>
                  <a:schemeClr val="bg1"/>
                </a:solidFill>
                <a:latin typeface="+mj-lt"/>
              </a:defRPr>
            </a:lvl1pPr>
          </a:lstStyle>
          <a:p>
            <a:r>
              <a:rPr lang="en-US"/>
              <a:t>March 9, 2021</a:t>
            </a:r>
          </a:p>
        </p:txBody>
      </p:sp>
      <p:sp>
        <p:nvSpPr>
          <p:cNvPr id="8" name="Footer Placeholder 5">
            <a:extLst>
              <a:ext uri="{FF2B5EF4-FFF2-40B4-BE49-F238E27FC236}">
                <a16:creationId xmlns:a16="http://schemas.microsoft.com/office/drawing/2014/main" id="{0910EFCD-0CF6-445A-9FCF-427DA45047A2}"/>
              </a:ext>
            </a:extLst>
          </p:cNvPr>
          <p:cNvSpPr>
            <a:spLocks noGrp="1"/>
          </p:cNvSpPr>
          <p:nvPr>
            <p:ph type="ftr" sz="quarter" idx="3"/>
          </p:nvPr>
        </p:nvSpPr>
        <p:spPr>
          <a:xfrm>
            <a:off x="2686901" y="4696465"/>
            <a:ext cx="4367039" cy="254078"/>
          </a:xfrm>
          <a:prstGeom prst="rect">
            <a:avLst/>
          </a:prstGeom>
        </p:spPr>
        <p:txBody>
          <a:bodyPr/>
          <a:lstStyle>
            <a:lvl1pPr>
              <a:defRPr sz="825">
                <a:solidFill>
                  <a:schemeClr val="bg1"/>
                </a:solidFill>
                <a:latin typeface="+mj-lt"/>
                <a:cs typeface="Arial" panose="020B0604020202020204" pitchFamily="34" charset="0"/>
              </a:defRPr>
            </a:lvl1pPr>
          </a:lstStyle>
          <a:p>
            <a:r>
              <a:rPr lang="en-US"/>
              <a:t>Board Strategic Development Committee and Special SMUD Board of Directors Meeting</a:t>
            </a:r>
          </a:p>
        </p:txBody>
      </p:sp>
    </p:spTree>
    <p:extLst>
      <p:ext uri="{BB962C8B-B14F-4D97-AF65-F5344CB8AC3E}">
        <p14:creationId xmlns:p14="http://schemas.microsoft.com/office/powerpoint/2010/main" val="629417561"/>
      </p:ext>
    </p:extLst>
  </p:cSld>
  <p:clrMapOvr>
    <a:overrideClrMapping bg1="lt1" tx1="dk1" bg2="lt2" tx2="dk2" accent1="accent1" accent2="accent2" accent3="accent3" accent4="accent4" accent5="accent5" accent6="accent6" hlink="hlink" folHlink="folHlink"/>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Content 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9838E80-2F8E-4B2B-94D1-3E95A7334526}"/>
              </a:ext>
            </a:extLst>
          </p:cNvPr>
          <p:cNvSpPr>
            <a:spLocks noGrp="1"/>
          </p:cNvSpPr>
          <p:nvPr>
            <p:ph sz="quarter" idx="12"/>
          </p:nvPr>
        </p:nvSpPr>
        <p:spPr>
          <a:xfrm>
            <a:off x="468313" y="1037035"/>
            <a:ext cx="8259762" cy="35472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4B0ED44-2347-4B00-BF43-8B7F2F009918}"/>
              </a:ext>
            </a:extLst>
          </p:cNvPr>
          <p:cNvSpPr>
            <a:spLocks noGrp="1"/>
          </p:cNvSpPr>
          <p:nvPr>
            <p:ph type="title" hasCustomPrompt="1"/>
          </p:nvPr>
        </p:nvSpPr>
        <p:spPr>
          <a:xfrm>
            <a:off x="467795" y="224204"/>
            <a:ext cx="8259915" cy="722759"/>
          </a:xfrm>
          <a:prstGeom prst="rect">
            <a:avLst/>
          </a:prstGeom>
        </p:spPr>
        <p:txBody>
          <a:bodyPr/>
          <a:lstStyle>
            <a:lvl1pPr>
              <a:defRPr b="1">
                <a:solidFill>
                  <a:srgbClr val="517891"/>
                </a:solidFill>
                <a:latin typeface="+mn-lt"/>
              </a:defRPr>
            </a:lvl1pPr>
          </a:lstStyle>
          <a:p>
            <a:r>
              <a:rPr lang="en-US"/>
              <a:t>Headline</a:t>
            </a:r>
            <a:br>
              <a:rPr lang="en-US"/>
            </a:br>
            <a:r>
              <a:rPr lang="en-US"/>
              <a:t>2 lines if needed</a:t>
            </a:r>
          </a:p>
        </p:txBody>
      </p:sp>
      <p:sp>
        <p:nvSpPr>
          <p:cNvPr id="3" name="Slide Number Placeholder 2">
            <a:extLst>
              <a:ext uri="{FF2B5EF4-FFF2-40B4-BE49-F238E27FC236}">
                <a16:creationId xmlns:a16="http://schemas.microsoft.com/office/drawing/2014/main" id="{40B520EF-26FF-4C44-AD8D-7E084CB786A4}"/>
              </a:ext>
            </a:extLst>
          </p:cNvPr>
          <p:cNvSpPr>
            <a:spLocks noGrp="1"/>
          </p:cNvSpPr>
          <p:nvPr>
            <p:ph type="sldNum" sz="quarter" idx="11"/>
          </p:nvPr>
        </p:nvSpPr>
        <p:spPr/>
        <p:txBody>
          <a:bodyPr/>
          <a:lstStyle/>
          <a:p>
            <a:fld id="{4AB642A8-0893-4220-BD9F-2F764944D32A}" type="slidenum">
              <a:rPr lang="en-US" smtClean="0"/>
              <a:pPr/>
              <a:t>‹#›</a:t>
            </a:fld>
            <a:endParaRPr lang="en-US"/>
          </a:p>
        </p:txBody>
      </p:sp>
    </p:spTree>
    <p:extLst>
      <p:ext uri="{BB962C8B-B14F-4D97-AF65-F5344CB8AC3E}">
        <p14:creationId xmlns:p14="http://schemas.microsoft.com/office/powerpoint/2010/main" val="2667118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 Orange">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A96865-09FA-4BD5-8121-5266404C78C8}"/>
              </a:ext>
            </a:extLst>
          </p:cNvPr>
          <p:cNvSpPr/>
          <p:nvPr userDrawn="1"/>
        </p:nvSpPr>
        <p:spPr>
          <a:xfrm>
            <a:off x="0" y="4647614"/>
            <a:ext cx="9144000" cy="495887"/>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pic>
        <p:nvPicPr>
          <p:cNvPr id="6" name="Picture 5" descr="A close up of a logo&#10;&#10;Description generated with very high confidence">
            <a:extLst>
              <a:ext uri="{FF2B5EF4-FFF2-40B4-BE49-F238E27FC236}">
                <a16:creationId xmlns:a16="http://schemas.microsoft.com/office/drawing/2014/main" id="{BC1BE8B6-00C2-49DB-8A77-EF42795AF0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75457" y="4665969"/>
            <a:ext cx="1176152" cy="327580"/>
          </a:xfrm>
          <a:prstGeom prst="rect">
            <a:avLst/>
          </a:prstGeom>
        </p:spPr>
      </p:pic>
      <p:sp>
        <p:nvSpPr>
          <p:cNvPr id="3" name="Content Placeholder 2">
            <a:extLst>
              <a:ext uri="{FF2B5EF4-FFF2-40B4-BE49-F238E27FC236}">
                <a16:creationId xmlns:a16="http://schemas.microsoft.com/office/drawing/2014/main" id="{83806B2A-EEF1-4A0A-A80C-A45A69D77826}"/>
              </a:ext>
            </a:extLst>
          </p:cNvPr>
          <p:cNvSpPr>
            <a:spLocks noGrp="1"/>
          </p:cNvSpPr>
          <p:nvPr>
            <p:ph sz="quarter" idx="10" hasCustomPrompt="1"/>
          </p:nvPr>
        </p:nvSpPr>
        <p:spPr>
          <a:xfrm>
            <a:off x="467796" y="1072277"/>
            <a:ext cx="8202612" cy="2310664"/>
          </a:xfrm>
          <a:prstGeom prst="rect">
            <a:avLst/>
          </a:prstGeom>
        </p:spPr>
        <p:txBody>
          <a:bodyPr>
            <a:normAutofit/>
          </a:bodyPr>
          <a:lstStyle>
            <a:lvl1pPr>
              <a:lnSpc>
                <a:spcPct val="100000"/>
              </a:lnSpc>
              <a:spcBef>
                <a:spcPts val="0"/>
              </a:spcBef>
              <a:defRPr sz="4350" b="0">
                <a:solidFill>
                  <a:schemeClr val="bg1"/>
                </a:solidFill>
                <a:latin typeface="Rockwell" panose="02060603020205020403" pitchFamily="18" charset="0"/>
              </a:defRPr>
            </a:lvl1pPr>
          </a:lstStyle>
          <a:p>
            <a:pPr lvl="0"/>
            <a:r>
              <a:rPr lang="en-US"/>
              <a:t>One two three </a:t>
            </a:r>
          </a:p>
          <a:p>
            <a:pPr lvl="0"/>
            <a:r>
              <a:rPr lang="en-US"/>
              <a:t>four five six </a:t>
            </a:r>
          </a:p>
          <a:p>
            <a:pPr lvl="0"/>
            <a:r>
              <a:rPr lang="en-US"/>
              <a:t>seven eight</a:t>
            </a:r>
          </a:p>
        </p:txBody>
      </p:sp>
      <p:pic>
        <p:nvPicPr>
          <p:cNvPr id="7" name="Picture 6" descr="A close up of a device&#10;&#10;Description generated with high confidence">
            <a:extLst>
              <a:ext uri="{FF2B5EF4-FFF2-40B4-BE49-F238E27FC236}">
                <a16:creationId xmlns:a16="http://schemas.microsoft.com/office/drawing/2014/main" id="{B8A68901-FC53-463F-BAE9-008BC9EDDFC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794420"/>
            <a:ext cx="9144000" cy="768136"/>
          </a:xfrm>
          <a:prstGeom prst="rect">
            <a:avLst/>
          </a:prstGeom>
        </p:spPr>
      </p:pic>
      <p:sp>
        <p:nvSpPr>
          <p:cNvPr id="4" name="Slide Number Placeholder 3">
            <a:extLst>
              <a:ext uri="{FF2B5EF4-FFF2-40B4-BE49-F238E27FC236}">
                <a16:creationId xmlns:a16="http://schemas.microsoft.com/office/drawing/2014/main" id="{61EC5E04-7381-4689-B64A-0ADDB42A7D1E}"/>
              </a:ext>
            </a:extLst>
          </p:cNvPr>
          <p:cNvSpPr>
            <a:spLocks noGrp="1"/>
          </p:cNvSpPr>
          <p:nvPr>
            <p:ph type="sldNum" sz="quarter" idx="11"/>
          </p:nvPr>
        </p:nvSpPr>
        <p:spPr/>
        <p:txBody>
          <a:bodyPr/>
          <a:lstStyle>
            <a:lvl1pPr>
              <a:defRPr>
                <a:solidFill>
                  <a:schemeClr val="bg1"/>
                </a:solidFill>
              </a:defRPr>
            </a:lvl1pPr>
          </a:lstStyle>
          <a:p>
            <a:fld id="{4AB642A8-0893-4220-BD9F-2F764944D32A}" type="slidenum">
              <a:rPr lang="en-US" smtClean="0"/>
              <a:pPr/>
              <a:t>‹#›</a:t>
            </a:fld>
            <a:endParaRPr lang="en-US"/>
          </a:p>
        </p:txBody>
      </p:sp>
    </p:spTree>
    <p:extLst>
      <p:ext uri="{BB962C8B-B14F-4D97-AF65-F5344CB8AC3E}">
        <p14:creationId xmlns:p14="http://schemas.microsoft.com/office/powerpoint/2010/main" val="3945613620"/>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 Green">
    <p:bg>
      <p:bgPr>
        <a:solidFill>
          <a:schemeClr val="accent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A96865-09FA-4BD5-8121-5266404C78C8}"/>
              </a:ext>
            </a:extLst>
          </p:cNvPr>
          <p:cNvSpPr/>
          <p:nvPr userDrawn="1"/>
        </p:nvSpPr>
        <p:spPr>
          <a:xfrm>
            <a:off x="0" y="4647614"/>
            <a:ext cx="9144000" cy="495887"/>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id="{83806B2A-EEF1-4A0A-A80C-A45A69D77826}"/>
              </a:ext>
            </a:extLst>
          </p:cNvPr>
          <p:cNvSpPr>
            <a:spLocks noGrp="1"/>
          </p:cNvSpPr>
          <p:nvPr>
            <p:ph sz="quarter" idx="10" hasCustomPrompt="1"/>
          </p:nvPr>
        </p:nvSpPr>
        <p:spPr>
          <a:xfrm>
            <a:off x="467796" y="1072277"/>
            <a:ext cx="8202612" cy="2310664"/>
          </a:xfrm>
          <a:prstGeom prst="rect">
            <a:avLst/>
          </a:prstGeom>
        </p:spPr>
        <p:txBody>
          <a:bodyPr>
            <a:normAutofit/>
          </a:bodyPr>
          <a:lstStyle>
            <a:lvl1pPr>
              <a:lnSpc>
                <a:spcPct val="100000"/>
              </a:lnSpc>
              <a:spcBef>
                <a:spcPts val="0"/>
              </a:spcBef>
              <a:defRPr sz="4350" b="0">
                <a:solidFill>
                  <a:schemeClr val="bg1"/>
                </a:solidFill>
                <a:latin typeface="Rockwell" panose="02060603020205020403" pitchFamily="18" charset="0"/>
              </a:defRPr>
            </a:lvl1pPr>
          </a:lstStyle>
          <a:p>
            <a:pPr lvl="0"/>
            <a:r>
              <a:rPr lang="en-US"/>
              <a:t>One two three </a:t>
            </a:r>
          </a:p>
          <a:p>
            <a:pPr lvl="0"/>
            <a:r>
              <a:rPr lang="en-US"/>
              <a:t>four five six </a:t>
            </a:r>
          </a:p>
          <a:p>
            <a:pPr lvl="0"/>
            <a:r>
              <a:rPr lang="en-US"/>
              <a:t>seven eight</a:t>
            </a:r>
          </a:p>
        </p:txBody>
      </p:sp>
      <p:pic>
        <p:nvPicPr>
          <p:cNvPr id="11" name="Picture 10">
            <a:extLst>
              <a:ext uri="{FF2B5EF4-FFF2-40B4-BE49-F238E27FC236}">
                <a16:creationId xmlns:a16="http://schemas.microsoft.com/office/drawing/2014/main" id="{7D4C26A2-A325-47AC-8DAD-80B1125AA9A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49390" y="4665969"/>
            <a:ext cx="1239716" cy="329603"/>
          </a:xfrm>
          <a:prstGeom prst="rect">
            <a:avLst/>
          </a:prstGeom>
        </p:spPr>
      </p:pic>
      <p:pic>
        <p:nvPicPr>
          <p:cNvPr id="6" name="Picture 5" descr="A close up of a device&#10;&#10;Description generated with high confidence">
            <a:extLst>
              <a:ext uri="{FF2B5EF4-FFF2-40B4-BE49-F238E27FC236}">
                <a16:creationId xmlns:a16="http://schemas.microsoft.com/office/drawing/2014/main" id="{A4B10CED-B576-4DF7-9C60-BD42A60A388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794420"/>
            <a:ext cx="9144000" cy="768136"/>
          </a:xfrm>
          <a:prstGeom prst="rect">
            <a:avLst/>
          </a:prstGeom>
        </p:spPr>
      </p:pic>
      <p:sp>
        <p:nvSpPr>
          <p:cNvPr id="4" name="Slide Number Placeholder 3">
            <a:extLst>
              <a:ext uri="{FF2B5EF4-FFF2-40B4-BE49-F238E27FC236}">
                <a16:creationId xmlns:a16="http://schemas.microsoft.com/office/drawing/2014/main" id="{C7549371-0688-49E4-B1B0-EB44E7889F2D}"/>
              </a:ext>
            </a:extLst>
          </p:cNvPr>
          <p:cNvSpPr>
            <a:spLocks noGrp="1"/>
          </p:cNvSpPr>
          <p:nvPr>
            <p:ph type="sldNum" sz="quarter" idx="11"/>
          </p:nvPr>
        </p:nvSpPr>
        <p:spPr/>
        <p:txBody>
          <a:bodyPr/>
          <a:lstStyle>
            <a:lvl1pPr>
              <a:defRPr>
                <a:solidFill>
                  <a:schemeClr val="bg1"/>
                </a:solidFill>
              </a:defRPr>
            </a:lvl1pPr>
          </a:lstStyle>
          <a:p>
            <a:fld id="{4AB642A8-0893-4220-BD9F-2F764944D32A}" type="slidenum">
              <a:rPr lang="en-US" smtClean="0"/>
              <a:pPr/>
              <a:t>‹#›</a:t>
            </a:fld>
            <a:endParaRPr lang="en-US"/>
          </a:p>
        </p:txBody>
      </p:sp>
    </p:spTree>
    <p:extLst>
      <p:ext uri="{BB962C8B-B14F-4D97-AF65-F5344CB8AC3E}">
        <p14:creationId xmlns:p14="http://schemas.microsoft.com/office/powerpoint/2010/main" val="4220541024"/>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 Gold">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A96865-09FA-4BD5-8121-5266404C78C8}"/>
              </a:ext>
            </a:extLst>
          </p:cNvPr>
          <p:cNvSpPr/>
          <p:nvPr userDrawn="1"/>
        </p:nvSpPr>
        <p:spPr>
          <a:xfrm>
            <a:off x="0" y="4647614"/>
            <a:ext cx="9144000" cy="49588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id="{83806B2A-EEF1-4A0A-A80C-A45A69D77826}"/>
              </a:ext>
            </a:extLst>
          </p:cNvPr>
          <p:cNvSpPr>
            <a:spLocks noGrp="1"/>
          </p:cNvSpPr>
          <p:nvPr>
            <p:ph sz="quarter" idx="10" hasCustomPrompt="1"/>
          </p:nvPr>
        </p:nvSpPr>
        <p:spPr>
          <a:xfrm>
            <a:off x="467796" y="1072277"/>
            <a:ext cx="8202612" cy="2310664"/>
          </a:xfrm>
          <a:prstGeom prst="rect">
            <a:avLst/>
          </a:prstGeom>
        </p:spPr>
        <p:txBody>
          <a:bodyPr>
            <a:normAutofit/>
          </a:bodyPr>
          <a:lstStyle>
            <a:lvl1pPr>
              <a:lnSpc>
                <a:spcPct val="100000"/>
              </a:lnSpc>
              <a:spcBef>
                <a:spcPts val="0"/>
              </a:spcBef>
              <a:defRPr sz="4350" b="0">
                <a:solidFill>
                  <a:schemeClr val="bg1"/>
                </a:solidFill>
                <a:latin typeface="Rockwell" panose="02060603020205020403" pitchFamily="18" charset="0"/>
              </a:defRPr>
            </a:lvl1pPr>
          </a:lstStyle>
          <a:p>
            <a:pPr lvl="0"/>
            <a:r>
              <a:rPr lang="en-US"/>
              <a:t>One two three </a:t>
            </a:r>
          </a:p>
          <a:p>
            <a:pPr lvl="0"/>
            <a:r>
              <a:rPr lang="en-US"/>
              <a:t>four five six </a:t>
            </a:r>
          </a:p>
          <a:p>
            <a:pPr lvl="0"/>
            <a:r>
              <a:rPr lang="en-US"/>
              <a:t>seven eight</a:t>
            </a:r>
          </a:p>
        </p:txBody>
      </p:sp>
      <p:pic>
        <p:nvPicPr>
          <p:cNvPr id="11" name="Picture 10">
            <a:extLst>
              <a:ext uri="{FF2B5EF4-FFF2-40B4-BE49-F238E27FC236}">
                <a16:creationId xmlns:a16="http://schemas.microsoft.com/office/drawing/2014/main" id="{7D4C26A2-A325-47AC-8DAD-80B1125AA9A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49390" y="4665969"/>
            <a:ext cx="1239716" cy="329603"/>
          </a:xfrm>
          <a:prstGeom prst="rect">
            <a:avLst/>
          </a:prstGeom>
        </p:spPr>
      </p:pic>
      <p:pic>
        <p:nvPicPr>
          <p:cNvPr id="6" name="Picture 5" descr="A close up of a device&#10;&#10;Description generated with high confidence">
            <a:extLst>
              <a:ext uri="{FF2B5EF4-FFF2-40B4-BE49-F238E27FC236}">
                <a16:creationId xmlns:a16="http://schemas.microsoft.com/office/drawing/2014/main" id="{2E7A5DED-4B36-41F8-86A8-739635ED653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794420"/>
            <a:ext cx="9144000" cy="768136"/>
          </a:xfrm>
          <a:prstGeom prst="rect">
            <a:avLst/>
          </a:prstGeom>
        </p:spPr>
      </p:pic>
      <p:sp>
        <p:nvSpPr>
          <p:cNvPr id="4" name="Slide Number Placeholder 3">
            <a:extLst>
              <a:ext uri="{FF2B5EF4-FFF2-40B4-BE49-F238E27FC236}">
                <a16:creationId xmlns:a16="http://schemas.microsoft.com/office/drawing/2014/main" id="{041BEA61-3FAE-4936-8043-1626935ECBF0}"/>
              </a:ext>
            </a:extLst>
          </p:cNvPr>
          <p:cNvSpPr>
            <a:spLocks noGrp="1"/>
          </p:cNvSpPr>
          <p:nvPr>
            <p:ph type="sldNum" sz="quarter" idx="11"/>
          </p:nvPr>
        </p:nvSpPr>
        <p:spPr/>
        <p:txBody>
          <a:bodyPr/>
          <a:lstStyle>
            <a:lvl1pPr>
              <a:defRPr>
                <a:solidFill>
                  <a:schemeClr val="bg1"/>
                </a:solidFill>
              </a:defRPr>
            </a:lvl1pPr>
          </a:lstStyle>
          <a:p>
            <a:fld id="{4AB642A8-0893-4220-BD9F-2F764944D32A}" type="slidenum">
              <a:rPr lang="en-US" smtClean="0"/>
              <a:pPr/>
              <a:t>‹#›</a:t>
            </a:fld>
            <a:endParaRPr lang="en-US"/>
          </a:p>
        </p:txBody>
      </p:sp>
    </p:spTree>
    <p:extLst>
      <p:ext uri="{BB962C8B-B14F-4D97-AF65-F5344CB8AC3E}">
        <p14:creationId xmlns:p14="http://schemas.microsoft.com/office/powerpoint/2010/main" val="360593825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82812-0A7B-40C2-BBDD-8E8E9C8960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5E1F8E-62EC-444F-8A3E-6BA656D11B2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AF476-C189-414F-B4AF-F1468003EA31}"/>
              </a:ext>
            </a:extLst>
          </p:cNvPr>
          <p:cNvSpPr>
            <a:spLocks noGrp="1"/>
          </p:cNvSpPr>
          <p:nvPr>
            <p:ph type="dt" sz="half" idx="10"/>
          </p:nvPr>
        </p:nvSpPr>
        <p:spPr/>
        <p:txBody>
          <a:bodyPr/>
          <a:lstStyle/>
          <a:p>
            <a:fld id="{9E5281E0-F54A-40FD-B286-AE41E3717FBE}" type="datetimeFigureOut">
              <a:rPr lang="en-US" smtClean="0"/>
              <a:t>11/2/23</a:t>
            </a:fld>
            <a:endParaRPr lang="en-US"/>
          </a:p>
        </p:txBody>
      </p:sp>
      <p:sp>
        <p:nvSpPr>
          <p:cNvPr id="5" name="Footer Placeholder 4">
            <a:extLst>
              <a:ext uri="{FF2B5EF4-FFF2-40B4-BE49-F238E27FC236}">
                <a16:creationId xmlns:a16="http://schemas.microsoft.com/office/drawing/2014/main" id="{B8BF9F0C-BC45-4F87-98DA-6439426BDD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78FAE5-3C34-4ED5-8AD9-563CF960BDCE}"/>
              </a:ext>
            </a:extLst>
          </p:cNvPr>
          <p:cNvSpPr>
            <a:spLocks noGrp="1"/>
          </p:cNvSpPr>
          <p:nvPr>
            <p:ph type="sldNum" sz="quarter" idx="12"/>
          </p:nvPr>
        </p:nvSpPr>
        <p:spPr/>
        <p:txBody>
          <a:bodyPr/>
          <a:lstStyle/>
          <a:p>
            <a:fld id="{52299024-9366-4117-9338-D75B89C2B24F}" type="slidenum">
              <a:rPr lang="en-US" smtClean="0"/>
              <a:t>‹#›</a:t>
            </a:fld>
            <a:endParaRPr lang="en-US"/>
          </a:p>
        </p:txBody>
      </p:sp>
    </p:spTree>
    <p:extLst>
      <p:ext uri="{BB962C8B-B14F-4D97-AF65-F5344CB8AC3E}">
        <p14:creationId xmlns:p14="http://schemas.microsoft.com/office/powerpoint/2010/main" val="25794882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 Lt. Blue">
    <p:bg>
      <p:bgPr>
        <a:solidFill>
          <a:schemeClr val="accent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A96865-09FA-4BD5-8121-5266404C78C8}"/>
              </a:ext>
            </a:extLst>
          </p:cNvPr>
          <p:cNvSpPr/>
          <p:nvPr userDrawn="1"/>
        </p:nvSpPr>
        <p:spPr>
          <a:xfrm>
            <a:off x="0" y="4647614"/>
            <a:ext cx="9144000" cy="495887"/>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id="{83806B2A-EEF1-4A0A-A80C-A45A69D77826}"/>
              </a:ext>
            </a:extLst>
          </p:cNvPr>
          <p:cNvSpPr>
            <a:spLocks noGrp="1"/>
          </p:cNvSpPr>
          <p:nvPr>
            <p:ph sz="quarter" idx="10" hasCustomPrompt="1"/>
          </p:nvPr>
        </p:nvSpPr>
        <p:spPr>
          <a:xfrm>
            <a:off x="467796" y="1072277"/>
            <a:ext cx="8202612" cy="2310664"/>
          </a:xfrm>
          <a:prstGeom prst="rect">
            <a:avLst/>
          </a:prstGeom>
        </p:spPr>
        <p:txBody>
          <a:bodyPr>
            <a:normAutofit/>
          </a:bodyPr>
          <a:lstStyle>
            <a:lvl1pPr>
              <a:lnSpc>
                <a:spcPct val="100000"/>
              </a:lnSpc>
              <a:spcBef>
                <a:spcPts val="0"/>
              </a:spcBef>
              <a:defRPr sz="4350" b="0">
                <a:solidFill>
                  <a:schemeClr val="bg1"/>
                </a:solidFill>
                <a:latin typeface="Rockwell" panose="02060603020205020403" pitchFamily="18" charset="0"/>
              </a:defRPr>
            </a:lvl1pPr>
          </a:lstStyle>
          <a:p>
            <a:pPr lvl="0"/>
            <a:r>
              <a:rPr lang="en-US"/>
              <a:t>One two three </a:t>
            </a:r>
          </a:p>
          <a:p>
            <a:pPr lvl="0"/>
            <a:r>
              <a:rPr lang="en-US"/>
              <a:t>four five six </a:t>
            </a:r>
          </a:p>
          <a:p>
            <a:pPr lvl="0"/>
            <a:r>
              <a:rPr lang="en-US"/>
              <a:t>seven eight</a:t>
            </a:r>
          </a:p>
        </p:txBody>
      </p:sp>
      <p:pic>
        <p:nvPicPr>
          <p:cNvPr id="11" name="Picture 10">
            <a:extLst>
              <a:ext uri="{FF2B5EF4-FFF2-40B4-BE49-F238E27FC236}">
                <a16:creationId xmlns:a16="http://schemas.microsoft.com/office/drawing/2014/main" id="{7D4C26A2-A325-47AC-8DAD-80B1125AA9A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49390" y="4665969"/>
            <a:ext cx="1239716" cy="329603"/>
          </a:xfrm>
          <a:prstGeom prst="rect">
            <a:avLst/>
          </a:prstGeom>
        </p:spPr>
      </p:pic>
      <p:pic>
        <p:nvPicPr>
          <p:cNvPr id="6" name="Picture 5" descr="A close up of a device&#10;&#10;Description generated with high confidence">
            <a:extLst>
              <a:ext uri="{FF2B5EF4-FFF2-40B4-BE49-F238E27FC236}">
                <a16:creationId xmlns:a16="http://schemas.microsoft.com/office/drawing/2014/main" id="{43A6D4C7-0B32-415A-BE39-3CC85B4581B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794420"/>
            <a:ext cx="9144000" cy="768136"/>
          </a:xfrm>
          <a:prstGeom prst="rect">
            <a:avLst/>
          </a:prstGeom>
        </p:spPr>
      </p:pic>
      <p:sp>
        <p:nvSpPr>
          <p:cNvPr id="4" name="Slide Number Placeholder 3">
            <a:extLst>
              <a:ext uri="{FF2B5EF4-FFF2-40B4-BE49-F238E27FC236}">
                <a16:creationId xmlns:a16="http://schemas.microsoft.com/office/drawing/2014/main" id="{4914DB6B-414E-404F-8956-A67D27041501}"/>
              </a:ext>
            </a:extLst>
          </p:cNvPr>
          <p:cNvSpPr>
            <a:spLocks noGrp="1"/>
          </p:cNvSpPr>
          <p:nvPr>
            <p:ph type="sldNum" sz="quarter" idx="11"/>
          </p:nvPr>
        </p:nvSpPr>
        <p:spPr/>
        <p:txBody>
          <a:bodyPr/>
          <a:lstStyle>
            <a:lvl1pPr>
              <a:defRPr>
                <a:solidFill>
                  <a:schemeClr val="bg1"/>
                </a:solidFill>
              </a:defRPr>
            </a:lvl1pPr>
          </a:lstStyle>
          <a:p>
            <a:fld id="{4AB642A8-0893-4220-BD9F-2F764944D32A}" type="slidenum">
              <a:rPr lang="en-US" smtClean="0"/>
              <a:pPr/>
              <a:t>‹#›</a:t>
            </a:fld>
            <a:endParaRPr lang="en-US"/>
          </a:p>
        </p:txBody>
      </p:sp>
    </p:spTree>
    <p:extLst>
      <p:ext uri="{BB962C8B-B14F-4D97-AF65-F5344CB8AC3E}">
        <p14:creationId xmlns:p14="http://schemas.microsoft.com/office/powerpoint/2010/main" val="2990519486"/>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hoto divider">
    <p:bg>
      <p:bgPr>
        <a:solidFill>
          <a:schemeClr val="bg2">
            <a:lumMod val="60000"/>
            <a:lumOff val="40000"/>
          </a:schemeClr>
        </a:solidFill>
        <a:effectLst/>
      </p:bgPr>
    </p:bg>
    <p:spTree>
      <p:nvGrpSpPr>
        <p:cNvPr id="1" name=""/>
        <p:cNvGrpSpPr/>
        <p:nvPr/>
      </p:nvGrpSpPr>
      <p:grpSpPr>
        <a:xfrm>
          <a:off x="0" y="0"/>
          <a:ext cx="0" cy="0"/>
          <a:chOff x="0" y="0"/>
          <a:chExt cx="0" cy="0"/>
        </a:xfrm>
      </p:grpSpPr>
      <p:pic>
        <p:nvPicPr>
          <p:cNvPr id="5" name="Picture 4" descr="A close up of a device&#10;&#10;Description generated with high confidence">
            <a:extLst>
              <a:ext uri="{FF2B5EF4-FFF2-40B4-BE49-F238E27FC236}">
                <a16:creationId xmlns:a16="http://schemas.microsoft.com/office/drawing/2014/main" id="{AD660947-9F55-41DD-BFB6-7A98913D15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794420"/>
            <a:ext cx="9144000" cy="768136"/>
          </a:xfrm>
          <a:prstGeom prst="rect">
            <a:avLst/>
          </a:prstGeom>
        </p:spPr>
      </p:pic>
      <p:sp>
        <p:nvSpPr>
          <p:cNvPr id="8" name="Content Placeholder 2">
            <a:extLst>
              <a:ext uri="{FF2B5EF4-FFF2-40B4-BE49-F238E27FC236}">
                <a16:creationId xmlns:a16="http://schemas.microsoft.com/office/drawing/2014/main" id="{D3C44B1A-8FF0-4AD5-99CC-E2B8F3638E44}"/>
              </a:ext>
            </a:extLst>
          </p:cNvPr>
          <p:cNvSpPr>
            <a:spLocks noGrp="1"/>
          </p:cNvSpPr>
          <p:nvPr>
            <p:ph sz="quarter" idx="10" hasCustomPrompt="1"/>
          </p:nvPr>
        </p:nvSpPr>
        <p:spPr>
          <a:xfrm>
            <a:off x="467796" y="1072277"/>
            <a:ext cx="8202612" cy="2310664"/>
          </a:xfrm>
          <a:prstGeom prst="rect">
            <a:avLst/>
          </a:prstGeom>
        </p:spPr>
        <p:txBody>
          <a:bodyPr>
            <a:normAutofit/>
          </a:bodyPr>
          <a:lstStyle>
            <a:lvl1pPr>
              <a:lnSpc>
                <a:spcPct val="100000"/>
              </a:lnSpc>
              <a:spcBef>
                <a:spcPts val="0"/>
              </a:spcBef>
              <a:defRPr sz="4350" b="0">
                <a:solidFill>
                  <a:schemeClr val="bg1"/>
                </a:solidFill>
                <a:latin typeface="Rockwell" panose="02060603020205020403" pitchFamily="18" charset="0"/>
              </a:defRPr>
            </a:lvl1pPr>
          </a:lstStyle>
          <a:p>
            <a:pPr lvl="0"/>
            <a:r>
              <a:rPr lang="en-US"/>
              <a:t>One two three </a:t>
            </a:r>
          </a:p>
          <a:p>
            <a:pPr lvl="0"/>
            <a:r>
              <a:rPr lang="en-US"/>
              <a:t>four five six </a:t>
            </a:r>
          </a:p>
          <a:p>
            <a:pPr lvl="0"/>
            <a:r>
              <a:rPr lang="en-US"/>
              <a:t>seven eight</a:t>
            </a:r>
          </a:p>
        </p:txBody>
      </p:sp>
      <p:pic>
        <p:nvPicPr>
          <p:cNvPr id="12" name="Picture 11">
            <a:extLst>
              <a:ext uri="{FF2B5EF4-FFF2-40B4-BE49-F238E27FC236}">
                <a16:creationId xmlns:a16="http://schemas.microsoft.com/office/drawing/2014/main" id="{0F5C696F-D630-4F11-B432-BB3671B721C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49390" y="4665969"/>
            <a:ext cx="1239716" cy="329603"/>
          </a:xfrm>
          <a:prstGeom prst="rect">
            <a:avLst/>
          </a:prstGeom>
        </p:spPr>
      </p:pic>
      <p:sp>
        <p:nvSpPr>
          <p:cNvPr id="2" name="Slide Number Placeholder 1">
            <a:extLst>
              <a:ext uri="{FF2B5EF4-FFF2-40B4-BE49-F238E27FC236}">
                <a16:creationId xmlns:a16="http://schemas.microsoft.com/office/drawing/2014/main" id="{4F8B2C2E-13DF-4AE0-BCF1-C62BBC198D57}"/>
              </a:ext>
            </a:extLst>
          </p:cNvPr>
          <p:cNvSpPr>
            <a:spLocks noGrp="1"/>
          </p:cNvSpPr>
          <p:nvPr>
            <p:ph type="sldNum" sz="quarter" idx="11"/>
          </p:nvPr>
        </p:nvSpPr>
        <p:spPr/>
        <p:txBody>
          <a:bodyPr/>
          <a:lstStyle>
            <a:lvl1pPr>
              <a:defRPr>
                <a:solidFill>
                  <a:schemeClr val="bg1"/>
                </a:solidFill>
              </a:defRPr>
            </a:lvl1pPr>
          </a:lstStyle>
          <a:p>
            <a:fld id="{4AB642A8-0893-4220-BD9F-2F764944D32A}" type="slidenum">
              <a:rPr lang="en-US" smtClean="0"/>
              <a:pPr/>
              <a:t>‹#›</a:t>
            </a:fld>
            <a:endParaRPr lang="en-US"/>
          </a:p>
        </p:txBody>
      </p:sp>
    </p:spTree>
    <p:extLst>
      <p:ext uri="{BB962C8B-B14F-4D97-AF65-F5344CB8AC3E}">
        <p14:creationId xmlns:p14="http://schemas.microsoft.com/office/powerpoint/2010/main" val="4076038459"/>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hoto divider - Dark background">
    <p:spTree>
      <p:nvGrpSpPr>
        <p:cNvPr id="1" name=""/>
        <p:cNvGrpSpPr/>
        <p:nvPr/>
      </p:nvGrpSpPr>
      <p:grpSpPr>
        <a:xfrm>
          <a:off x="0" y="0"/>
          <a:ext cx="0" cy="0"/>
          <a:chOff x="0" y="0"/>
          <a:chExt cx="0" cy="0"/>
        </a:xfrm>
      </p:grpSpPr>
      <p:pic>
        <p:nvPicPr>
          <p:cNvPr id="9" name="Picture 8" descr="PicGradient_4-3-01.png">
            <a:extLst>
              <a:ext uri="{FF2B5EF4-FFF2-40B4-BE49-F238E27FC236}">
                <a16:creationId xmlns:a16="http://schemas.microsoft.com/office/drawing/2014/main" id="{1592CC26-EF7C-43A9-BCDB-C57F8D37FD00}"/>
              </a:ext>
            </a:extLst>
          </p:cNvPr>
          <p:cNvPicPr>
            <a:picLocks noChangeAspect="1"/>
          </p:cNvPicPr>
          <p:nvPr userDrawn="1"/>
        </p:nvPicPr>
        <p:blipFill>
          <a:blip r:embed="rId2" cstate="email">
            <a:alphaModFix amt="80000"/>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0" y="2"/>
            <a:ext cx="9144000" cy="5140990"/>
          </a:xfrm>
          <a:prstGeom prst="rect">
            <a:avLst/>
          </a:prstGeom>
        </p:spPr>
      </p:pic>
      <p:pic>
        <p:nvPicPr>
          <p:cNvPr id="5" name="Picture 4" descr="A close up of a device&#10;&#10;Description generated with high confidence">
            <a:extLst>
              <a:ext uri="{FF2B5EF4-FFF2-40B4-BE49-F238E27FC236}">
                <a16:creationId xmlns:a16="http://schemas.microsoft.com/office/drawing/2014/main" id="{AD660947-9F55-41DD-BFB6-7A98913D15D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3794420"/>
            <a:ext cx="9144000" cy="768136"/>
          </a:xfrm>
          <a:prstGeom prst="rect">
            <a:avLst/>
          </a:prstGeom>
        </p:spPr>
      </p:pic>
      <p:sp>
        <p:nvSpPr>
          <p:cNvPr id="8" name="Content Placeholder 2">
            <a:extLst>
              <a:ext uri="{FF2B5EF4-FFF2-40B4-BE49-F238E27FC236}">
                <a16:creationId xmlns:a16="http://schemas.microsoft.com/office/drawing/2014/main" id="{D3C44B1A-8FF0-4AD5-99CC-E2B8F3638E44}"/>
              </a:ext>
            </a:extLst>
          </p:cNvPr>
          <p:cNvSpPr>
            <a:spLocks noGrp="1"/>
          </p:cNvSpPr>
          <p:nvPr>
            <p:ph sz="quarter" idx="10" hasCustomPrompt="1"/>
          </p:nvPr>
        </p:nvSpPr>
        <p:spPr>
          <a:xfrm>
            <a:off x="467796" y="1072277"/>
            <a:ext cx="8202612" cy="2310664"/>
          </a:xfrm>
          <a:prstGeom prst="rect">
            <a:avLst/>
          </a:prstGeom>
        </p:spPr>
        <p:txBody>
          <a:bodyPr>
            <a:normAutofit/>
          </a:bodyPr>
          <a:lstStyle>
            <a:lvl1pPr>
              <a:lnSpc>
                <a:spcPct val="100000"/>
              </a:lnSpc>
              <a:spcBef>
                <a:spcPts val="0"/>
              </a:spcBef>
              <a:defRPr sz="4350" b="0">
                <a:solidFill>
                  <a:schemeClr val="bg1"/>
                </a:solidFill>
                <a:latin typeface="Rockwell" panose="02060603020205020403" pitchFamily="18" charset="0"/>
              </a:defRPr>
            </a:lvl1pPr>
          </a:lstStyle>
          <a:p>
            <a:pPr lvl="0"/>
            <a:r>
              <a:rPr lang="en-US"/>
              <a:t>One two three </a:t>
            </a:r>
          </a:p>
          <a:p>
            <a:pPr lvl="0"/>
            <a:r>
              <a:rPr lang="en-US"/>
              <a:t>four five six </a:t>
            </a:r>
          </a:p>
          <a:p>
            <a:pPr lvl="0"/>
            <a:r>
              <a:rPr lang="en-US"/>
              <a:t>seven eight</a:t>
            </a:r>
          </a:p>
        </p:txBody>
      </p:sp>
      <p:pic>
        <p:nvPicPr>
          <p:cNvPr id="10" name="Picture 9">
            <a:extLst>
              <a:ext uri="{FF2B5EF4-FFF2-40B4-BE49-F238E27FC236}">
                <a16:creationId xmlns:a16="http://schemas.microsoft.com/office/drawing/2014/main" id="{8533509A-9812-4DD0-BFCA-24028998111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549390" y="4665969"/>
            <a:ext cx="1239716" cy="329603"/>
          </a:xfrm>
          <a:prstGeom prst="rect">
            <a:avLst/>
          </a:prstGeom>
        </p:spPr>
      </p:pic>
      <p:sp>
        <p:nvSpPr>
          <p:cNvPr id="2" name="Slide Number Placeholder 1">
            <a:extLst>
              <a:ext uri="{FF2B5EF4-FFF2-40B4-BE49-F238E27FC236}">
                <a16:creationId xmlns:a16="http://schemas.microsoft.com/office/drawing/2014/main" id="{C5EB05E8-C068-4BB8-AF48-145D8C6414E6}"/>
              </a:ext>
            </a:extLst>
          </p:cNvPr>
          <p:cNvSpPr>
            <a:spLocks noGrp="1"/>
          </p:cNvSpPr>
          <p:nvPr>
            <p:ph type="sldNum" sz="quarter" idx="11"/>
          </p:nvPr>
        </p:nvSpPr>
        <p:spPr/>
        <p:txBody>
          <a:bodyPr/>
          <a:lstStyle>
            <a:lvl1pPr>
              <a:defRPr>
                <a:solidFill>
                  <a:schemeClr val="bg1"/>
                </a:solidFill>
              </a:defRPr>
            </a:lvl1pPr>
          </a:lstStyle>
          <a:p>
            <a:fld id="{4AB642A8-0893-4220-BD9F-2F764944D32A}" type="slidenum">
              <a:rPr lang="en-US" smtClean="0"/>
              <a:pPr/>
              <a:t>‹#›</a:t>
            </a:fld>
            <a:endParaRPr lang="en-US"/>
          </a:p>
        </p:txBody>
      </p:sp>
    </p:spTree>
    <p:extLst>
      <p:ext uri="{BB962C8B-B14F-4D97-AF65-F5344CB8AC3E}">
        <p14:creationId xmlns:p14="http://schemas.microsoft.com/office/powerpoint/2010/main" val="681467925"/>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 Photo 1">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A237781B-EF0B-4A7A-A681-616F93F57DC6}"/>
              </a:ext>
            </a:extLst>
          </p:cNvPr>
          <p:cNvSpPr>
            <a:spLocks noGrp="1"/>
          </p:cNvSpPr>
          <p:nvPr>
            <p:ph sz="quarter" idx="14"/>
          </p:nvPr>
        </p:nvSpPr>
        <p:spPr>
          <a:xfrm>
            <a:off x="468313" y="1023939"/>
            <a:ext cx="4398962" cy="3549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79D8FF81-99EB-4E94-88FE-04C0DBF33C6F}"/>
              </a:ext>
            </a:extLst>
          </p:cNvPr>
          <p:cNvSpPr>
            <a:spLocks noGrp="1"/>
          </p:cNvSpPr>
          <p:nvPr>
            <p:ph type="pic" sz="quarter" idx="10"/>
          </p:nvPr>
        </p:nvSpPr>
        <p:spPr>
          <a:xfrm>
            <a:off x="4973121" y="1024305"/>
            <a:ext cx="3754588" cy="3549454"/>
          </a:xfrm>
          <a:prstGeom prst="rect">
            <a:avLst/>
          </a:prstGeom>
        </p:spPr>
        <p:txBody>
          <a:bodyPr/>
          <a:lstStyle/>
          <a:p>
            <a:endParaRPr lang="en-US"/>
          </a:p>
        </p:txBody>
      </p:sp>
      <p:sp>
        <p:nvSpPr>
          <p:cNvPr id="6" name="Title 1">
            <a:extLst>
              <a:ext uri="{FF2B5EF4-FFF2-40B4-BE49-F238E27FC236}">
                <a16:creationId xmlns:a16="http://schemas.microsoft.com/office/drawing/2014/main" id="{F0373DF3-95B0-4E4A-BD03-8F3512E19F3E}"/>
              </a:ext>
            </a:extLst>
          </p:cNvPr>
          <p:cNvSpPr>
            <a:spLocks noGrp="1"/>
          </p:cNvSpPr>
          <p:nvPr>
            <p:ph type="title" hasCustomPrompt="1"/>
          </p:nvPr>
        </p:nvSpPr>
        <p:spPr>
          <a:xfrm>
            <a:off x="467795" y="224204"/>
            <a:ext cx="8259915" cy="722759"/>
          </a:xfrm>
          <a:prstGeom prst="rect">
            <a:avLst/>
          </a:prstGeom>
        </p:spPr>
        <p:txBody>
          <a:bodyPr/>
          <a:lstStyle>
            <a:lvl1pPr>
              <a:defRPr b="1">
                <a:solidFill>
                  <a:srgbClr val="517891"/>
                </a:solidFill>
                <a:latin typeface="+mn-lt"/>
              </a:defRPr>
            </a:lvl1pPr>
          </a:lstStyle>
          <a:p>
            <a:r>
              <a:rPr lang="en-US"/>
              <a:t>Headline</a:t>
            </a:r>
            <a:br>
              <a:rPr lang="en-US"/>
            </a:br>
            <a:r>
              <a:rPr lang="en-US"/>
              <a:t>2 lines if needed</a:t>
            </a:r>
          </a:p>
        </p:txBody>
      </p:sp>
      <p:sp>
        <p:nvSpPr>
          <p:cNvPr id="2" name="Slide Number Placeholder 1">
            <a:extLst>
              <a:ext uri="{FF2B5EF4-FFF2-40B4-BE49-F238E27FC236}">
                <a16:creationId xmlns:a16="http://schemas.microsoft.com/office/drawing/2014/main" id="{73B73B2F-2ECA-45D2-B813-90715A8E4CDB}"/>
              </a:ext>
            </a:extLst>
          </p:cNvPr>
          <p:cNvSpPr>
            <a:spLocks noGrp="1"/>
          </p:cNvSpPr>
          <p:nvPr>
            <p:ph type="sldNum" sz="quarter" idx="13"/>
          </p:nvPr>
        </p:nvSpPr>
        <p:spPr/>
        <p:txBody>
          <a:bodyPr/>
          <a:lstStyle/>
          <a:p>
            <a:fld id="{4AB642A8-0893-4220-BD9F-2F764944D32A}" type="slidenum">
              <a:rPr lang="en-US" smtClean="0"/>
              <a:pPr/>
              <a:t>‹#›</a:t>
            </a:fld>
            <a:endParaRPr lang="en-US"/>
          </a:p>
        </p:txBody>
      </p:sp>
    </p:spTree>
    <p:extLst>
      <p:ext uri="{BB962C8B-B14F-4D97-AF65-F5344CB8AC3E}">
        <p14:creationId xmlns:p14="http://schemas.microsoft.com/office/powerpoint/2010/main" val="25386654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 Photo 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D570AC9-0444-47CF-B75E-29B45A39F7C1}"/>
              </a:ext>
            </a:extLst>
          </p:cNvPr>
          <p:cNvSpPr>
            <a:spLocks noGrp="1"/>
          </p:cNvSpPr>
          <p:nvPr>
            <p:ph type="pic" sz="quarter" idx="12"/>
          </p:nvPr>
        </p:nvSpPr>
        <p:spPr>
          <a:xfrm>
            <a:off x="0" y="0"/>
            <a:ext cx="4572000" cy="5143500"/>
          </a:xfrm>
          <a:prstGeom prst="rect">
            <a:avLst/>
          </a:prstGeom>
        </p:spPr>
        <p:txBody>
          <a:bodyPr/>
          <a:lstStyle/>
          <a:p>
            <a:endParaRPr lang="en-US"/>
          </a:p>
        </p:txBody>
      </p:sp>
      <p:sp>
        <p:nvSpPr>
          <p:cNvPr id="7" name="Title 1">
            <a:extLst>
              <a:ext uri="{FF2B5EF4-FFF2-40B4-BE49-F238E27FC236}">
                <a16:creationId xmlns:a16="http://schemas.microsoft.com/office/drawing/2014/main" id="{9636D893-93B0-44FC-BFB7-15F8E8033568}"/>
              </a:ext>
            </a:extLst>
          </p:cNvPr>
          <p:cNvSpPr>
            <a:spLocks noGrp="1"/>
          </p:cNvSpPr>
          <p:nvPr>
            <p:ph type="title" hasCustomPrompt="1"/>
          </p:nvPr>
        </p:nvSpPr>
        <p:spPr>
          <a:xfrm>
            <a:off x="4795840" y="224204"/>
            <a:ext cx="3931871" cy="722759"/>
          </a:xfrm>
          <a:prstGeom prst="rect">
            <a:avLst/>
          </a:prstGeom>
        </p:spPr>
        <p:txBody>
          <a:bodyPr/>
          <a:lstStyle>
            <a:lvl1pPr>
              <a:defRPr b="1">
                <a:solidFill>
                  <a:srgbClr val="517891"/>
                </a:solidFill>
                <a:latin typeface="+mn-lt"/>
              </a:defRPr>
            </a:lvl1pPr>
          </a:lstStyle>
          <a:p>
            <a:r>
              <a:rPr lang="en-US"/>
              <a:t>Headline</a:t>
            </a:r>
            <a:br>
              <a:rPr lang="en-US"/>
            </a:br>
            <a:r>
              <a:rPr lang="en-US"/>
              <a:t>2 lines if needed</a:t>
            </a:r>
          </a:p>
        </p:txBody>
      </p:sp>
      <p:sp>
        <p:nvSpPr>
          <p:cNvPr id="2" name="Slide Number Placeholder 1">
            <a:extLst>
              <a:ext uri="{FF2B5EF4-FFF2-40B4-BE49-F238E27FC236}">
                <a16:creationId xmlns:a16="http://schemas.microsoft.com/office/drawing/2014/main" id="{C78D5365-6C19-4874-980B-6B1B63E20EFF}"/>
              </a:ext>
            </a:extLst>
          </p:cNvPr>
          <p:cNvSpPr>
            <a:spLocks noGrp="1"/>
          </p:cNvSpPr>
          <p:nvPr>
            <p:ph type="sldNum" sz="quarter" idx="14"/>
          </p:nvPr>
        </p:nvSpPr>
        <p:spPr/>
        <p:txBody>
          <a:bodyPr/>
          <a:lstStyle/>
          <a:p>
            <a:fld id="{4AB642A8-0893-4220-BD9F-2F764944D32A}" type="slidenum">
              <a:rPr lang="en-US" smtClean="0"/>
              <a:pPr/>
              <a:t>‹#›</a:t>
            </a:fld>
            <a:endParaRPr lang="en-US"/>
          </a:p>
        </p:txBody>
      </p:sp>
      <p:sp>
        <p:nvSpPr>
          <p:cNvPr id="4" name="Content Placeholder 3">
            <a:extLst>
              <a:ext uri="{FF2B5EF4-FFF2-40B4-BE49-F238E27FC236}">
                <a16:creationId xmlns:a16="http://schemas.microsoft.com/office/drawing/2014/main" id="{A4091FA9-C802-4466-92DE-04069E08BC76}"/>
              </a:ext>
            </a:extLst>
          </p:cNvPr>
          <p:cNvSpPr>
            <a:spLocks noGrp="1"/>
          </p:cNvSpPr>
          <p:nvPr>
            <p:ph sz="quarter" idx="15"/>
          </p:nvPr>
        </p:nvSpPr>
        <p:spPr>
          <a:xfrm>
            <a:off x="4795840" y="1028702"/>
            <a:ext cx="3932237" cy="35608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8774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Icons">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4585FC8F-9814-4268-B645-84ECB0048248}"/>
              </a:ext>
            </a:extLst>
          </p:cNvPr>
          <p:cNvSpPr>
            <a:spLocks noGrp="1"/>
          </p:cNvSpPr>
          <p:nvPr>
            <p:ph type="body" sz="quarter" idx="10" hasCustomPrompt="1"/>
          </p:nvPr>
        </p:nvSpPr>
        <p:spPr>
          <a:xfrm>
            <a:off x="1449787" y="1076187"/>
            <a:ext cx="2979635" cy="613762"/>
          </a:xfrm>
          <a:prstGeom prst="rect">
            <a:avLst/>
          </a:prstGeom>
        </p:spPr>
        <p:txBody>
          <a:bodyPr>
            <a:noAutofit/>
          </a:bodyPr>
          <a:lstStyle>
            <a:lvl1pPr>
              <a:lnSpc>
                <a:spcPct val="100000"/>
              </a:lnSpc>
              <a:spcBef>
                <a:spcPts val="0"/>
              </a:spcBef>
              <a:defRPr sz="900">
                <a:solidFill>
                  <a:srgbClr val="635550"/>
                </a:solidFill>
              </a:defRPr>
            </a:lvl1pPr>
            <a:lvl2pPr>
              <a:defRPr sz="900"/>
            </a:lvl2pPr>
            <a:lvl3pPr>
              <a:defRPr sz="900"/>
            </a:lvl3pPr>
            <a:lvl4pPr>
              <a:defRPr sz="900"/>
            </a:lvl4pPr>
            <a:lvl5pPr>
              <a:defRPr sz="900"/>
            </a:lvl5pPr>
          </a:lstStyle>
          <a:p>
            <a:pPr lvl="0"/>
            <a:r>
              <a:rPr lang="en-US" err="1"/>
              <a:t>HeadlineLorem</a:t>
            </a:r>
            <a:r>
              <a:rPr lang="en-US"/>
              <a:t> ipsum dolor sit </a:t>
            </a:r>
            <a:r>
              <a:rPr lang="en-US" err="1"/>
              <a:t>amet</a:t>
            </a:r>
            <a:r>
              <a:rPr lang="en-US"/>
              <a:t>, </a:t>
            </a:r>
            <a:r>
              <a:rPr lang="en-US" err="1"/>
              <a:t>consectetuer</a:t>
            </a:r>
            <a:r>
              <a:rPr lang="en-US"/>
              <a:t> </a:t>
            </a:r>
            <a:r>
              <a:rPr lang="en-US" err="1"/>
              <a:t>adipiscing</a:t>
            </a:r>
            <a:endParaRPr lang="en-US"/>
          </a:p>
          <a:p>
            <a:pPr lvl="0"/>
            <a:r>
              <a:rPr lang="en-US" err="1"/>
              <a:t>tetuer</a:t>
            </a:r>
            <a:r>
              <a:rPr lang="en-US"/>
              <a:t> </a:t>
            </a:r>
            <a:r>
              <a:rPr lang="en-US" err="1"/>
              <a:t>adipiscing</a:t>
            </a:r>
            <a:endParaRPr lang="en-US"/>
          </a:p>
        </p:txBody>
      </p:sp>
      <p:sp>
        <p:nvSpPr>
          <p:cNvPr id="30" name="Text Placeholder 26">
            <a:extLst>
              <a:ext uri="{FF2B5EF4-FFF2-40B4-BE49-F238E27FC236}">
                <a16:creationId xmlns:a16="http://schemas.microsoft.com/office/drawing/2014/main" id="{76298B2F-49FB-4424-A27D-6F67CC8FA104}"/>
              </a:ext>
            </a:extLst>
          </p:cNvPr>
          <p:cNvSpPr>
            <a:spLocks noGrp="1"/>
          </p:cNvSpPr>
          <p:nvPr>
            <p:ph type="body" sz="quarter" idx="13" hasCustomPrompt="1"/>
          </p:nvPr>
        </p:nvSpPr>
        <p:spPr>
          <a:xfrm>
            <a:off x="1449787" y="1809453"/>
            <a:ext cx="2979635" cy="613762"/>
          </a:xfrm>
          <a:prstGeom prst="rect">
            <a:avLst/>
          </a:prstGeom>
        </p:spPr>
        <p:txBody>
          <a:bodyPr>
            <a:noAutofit/>
          </a:bodyPr>
          <a:lstStyle>
            <a:lvl1pPr>
              <a:lnSpc>
                <a:spcPct val="100000"/>
              </a:lnSpc>
              <a:spcBef>
                <a:spcPts val="0"/>
              </a:spcBef>
              <a:defRPr sz="900">
                <a:solidFill>
                  <a:srgbClr val="635550"/>
                </a:solidFill>
              </a:defRPr>
            </a:lvl1pPr>
            <a:lvl2pPr>
              <a:defRPr sz="900"/>
            </a:lvl2pPr>
            <a:lvl3pPr>
              <a:defRPr sz="900"/>
            </a:lvl3pPr>
            <a:lvl4pPr>
              <a:defRPr sz="900"/>
            </a:lvl4pPr>
            <a:lvl5pPr>
              <a:defRPr sz="900"/>
            </a:lvl5pPr>
          </a:lstStyle>
          <a:p>
            <a:pPr lvl="0"/>
            <a:r>
              <a:rPr lang="en-US" err="1"/>
              <a:t>HeadlineLorem</a:t>
            </a:r>
            <a:r>
              <a:rPr lang="en-US"/>
              <a:t> ipsum dolor sit </a:t>
            </a:r>
            <a:r>
              <a:rPr lang="en-US" err="1"/>
              <a:t>amet</a:t>
            </a:r>
            <a:r>
              <a:rPr lang="en-US"/>
              <a:t>, </a:t>
            </a:r>
            <a:r>
              <a:rPr lang="en-US" err="1"/>
              <a:t>consectetuer</a:t>
            </a:r>
            <a:r>
              <a:rPr lang="en-US"/>
              <a:t> </a:t>
            </a:r>
            <a:r>
              <a:rPr lang="en-US" err="1"/>
              <a:t>adipiscing</a:t>
            </a:r>
            <a:endParaRPr lang="en-US"/>
          </a:p>
          <a:p>
            <a:pPr lvl="0"/>
            <a:r>
              <a:rPr lang="en-US" err="1"/>
              <a:t>tetuer</a:t>
            </a:r>
            <a:r>
              <a:rPr lang="en-US"/>
              <a:t> </a:t>
            </a:r>
            <a:r>
              <a:rPr lang="en-US" err="1"/>
              <a:t>adipiscing</a:t>
            </a:r>
            <a:endParaRPr lang="en-US"/>
          </a:p>
        </p:txBody>
      </p:sp>
      <p:sp>
        <p:nvSpPr>
          <p:cNvPr id="31" name="Text Placeholder 26">
            <a:extLst>
              <a:ext uri="{FF2B5EF4-FFF2-40B4-BE49-F238E27FC236}">
                <a16:creationId xmlns:a16="http://schemas.microsoft.com/office/drawing/2014/main" id="{F0AB74B6-0B8C-4DAD-9387-F51F60A9398D}"/>
              </a:ext>
            </a:extLst>
          </p:cNvPr>
          <p:cNvSpPr>
            <a:spLocks noGrp="1"/>
          </p:cNvSpPr>
          <p:nvPr>
            <p:ph type="body" sz="quarter" idx="14" hasCustomPrompt="1"/>
          </p:nvPr>
        </p:nvSpPr>
        <p:spPr>
          <a:xfrm>
            <a:off x="1441628" y="2521017"/>
            <a:ext cx="2979635" cy="613762"/>
          </a:xfrm>
          <a:prstGeom prst="rect">
            <a:avLst/>
          </a:prstGeom>
        </p:spPr>
        <p:txBody>
          <a:bodyPr>
            <a:noAutofit/>
          </a:bodyPr>
          <a:lstStyle>
            <a:lvl1pPr>
              <a:lnSpc>
                <a:spcPct val="100000"/>
              </a:lnSpc>
              <a:spcBef>
                <a:spcPts val="0"/>
              </a:spcBef>
              <a:defRPr sz="900">
                <a:solidFill>
                  <a:srgbClr val="635550"/>
                </a:solidFill>
              </a:defRPr>
            </a:lvl1pPr>
            <a:lvl2pPr>
              <a:defRPr sz="900"/>
            </a:lvl2pPr>
            <a:lvl3pPr>
              <a:defRPr sz="900"/>
            </a:lvl3pPr>
            <a:lvl4pPr>
              <a:defRPr sz="900"/>
            </a:lvl4pPr>
            <a:lvl5pPr>
              <a:defRPr sz="900"/>
            </a:lvl5pPr>
          </a:lstStyle>
          <a:p>
            <a:pPr lvl="0"/>
            <a:r>
              <a:rPr lang="en-US" err="1"/>
              <a:t>HeadlineLorem</a:t>
            </a:r>
            <a:r>
              <a:rPr lang="en-US"/>
              <a:t> ipsum dolor sit </a:t>
            </a:r>
            <a:r>
              <a:rPr lang="en-US" err="1"/>
              <a:t>amet</a:t>
            </a:r>
            <a:r>
              <a:rPr lang="en-US"/>
              <a:t>, </a:t>
            </a:r>
            <a:r>
              <a:rPr lang="en-US" err="1"/>
              <a:t>consectetuer</a:t>
            </a:r>
            <a:r>
              <a:rPr lang="en-US"/>
              <a:t> </a:t>
            </a:r>
            <a:r>
              <a:rPr lang="en-US" err="1"/>
              <a:t>adipiscing</a:t>
            </a:r>
            <a:r>
              <a:rPr lang="en-US"/>
              <a:t> </a:t>
            </a:r>
            <a:r>
              <a:rPr lang="en-US" err="1"/>
              <a:t>tetuer</a:t>
            </a:r>
            <a:r>
              <a:rPr lang="en-US"/>
              <a:t> </a:t>
            </a:r>
            <a:r>
              <a:rPr lang="en-US" err="1"/>
              <a:t>adipiscing</a:t>
            </a:r>
            <a:endParaRPr lang="en-US"/>
          </a:p>
        </p:txBody>
      </p:sp>
      <p:sp>
        <p:nvSpPr>
          <p:cNvPr id="32" name="Text Placeholder 26">
            <a:extLst>
              <a:ext uri="{FF2B5EF4-FFF2-40B4-BE49-F238E27FC236}">
                <a16:creationId xmlns:a16="http://schemas.microsoft.com/office/drawing/2014/main" id="{21068E5E-62A6-4AA4-93E9-8D34CABDAB9E}"/>
              </a:ext>
            </a:extLst>
          </p:cNvPr>
          <p:cNvSpPr>
            <a:spLocks noGrp="1"/>
          </p:cNvSpPr>
          <p:nvPr>
            <p:ph type="body" sz="quarter" idx="15" hasCustomPrompt="1"/>
          </p:nvPr>
        </p:nvSpPr>
        <p:spPr>
          <a:xfrm>
            <a:off x="1441628" y="3235167"/>
            <a:ext cx="2979635" cy="613762"/>
          </a:xfrm>
          <a:prstGeom prst="rect">
            <a:avLst/>
          </a:prstGeom>
        </p:spPr>
        <p:txBody>
          <a:bodyPr>
            <a:noAutofit/>
          </a:bodyPr>
          <a:lstStyle>
            <a:lvl1pPr>
              <a:lnSpc>
                <a:spcPct val="100000"/>
              </a:lnSpc>
              <a:spcBef>
                <a:spcPts val="0"/>
              </a:spcBef>
              <a:defRPr sz="900">
                <a:solidFill>
                  <a:srgbClr val="635550"/>
                </a:solidFill>
              </a:defRPr>
            </a:lvl1pPr>
            <a:lvl2pPr>
              <a:defRPr sz="900"/>
            </a:lvl2pPr>
            <a:lvl3pPr>
              <a:defRPr sz="900"/>
            </a:lvl3pPr>
            <a:lvl4pPr>
              <a:defRPr sz="900"/>
            </a:lvl4pPr>
            <a:lvl5pPr>
              <a:defRPr sz="900"/>
            </a:lvl5pPr>
          </a:lstStyle>
          <a:p>
            <a:pPr lvl="0"/>
            <a:r>
              <a:rPr lang="en-US" err="1"/>
              <a:t>HeadlineLorem</a:t>
            </a:r>
            <a:r>
              <a:rPr lang="en-US"/>
              <a:t> ipsum dolor sit </a:t>
            </a:r>
            <a:r>
              <a:rPr lang="en-US" err="1"/>
              <a:t>amet</a:t>
            </a:r>
            <a:r>
              <a:rPr lang="en-US"/>
              <a:t>, </a:t>
            </a:r>
            <a:r>
              <a:rPr lang="en-US" err="1"/>
              <a:t>consectetuer</a:t>
            </a:r>
            <a:r>
              <a:rPr lang="en-US"/>
              <a:t> </a:t>
            </a:r>
            <a:r>
              <a:rPr lang="en-US" err="1"/>
              <a:t>adipiscing</a:t>
            </a:r>
            <a:r>
              <a:rPr lang="en-US"/>
              <a:t> </a:t>
            </a:r>
            <a:r>
              <a:rPr lang="en-US" err="1"/>
              <a:t>tetuer</a:t>
            </a:r>
            <a:r>
              <a:rPr lang="en-US"/>
              <a:t> </a:t>
            </a:r>
            <a:r>
              <a:rPr lang="en-US" err="1"/>
              <a:t>adipiscing</a:t>
            </a:r>
            <a:endParaRPr lang="en-US"/>
          </a:p>
        </p:txBody>
      </p:sp>
      <p:sp>
        <p:nvSpPr>
          <p:cNvPr id="11" name="Content Placeholder 10">
            <a:extLst>
              <a:ext uri="{FF2B5EF4-FFF2-40B4-BE49-F238E27FC236}">
                <a16:creationId xmlns:a16="http://schemas.microsoft.com/office/drawing/2014/main" id="{CA101898-5A5C-4A09-B78C-7A3057569F2D}"/>
              </a:ext>
            </a:extLst>
          </p:cNvPr>
          <p:cNvSpPr>
            <a:spLocks noGrp="1"/>
          </p:cNvSpPr>
          <p:nvPr>
            <p:ph sz="quarter" idx="20"/>
          </p:nvPr>
        </p:nvSpPr>
        <p:spPr>
          <a:xfrm>
            <a:off x="468313" y="1076187"/>
            <a:ext cx="838200" cy="613312"/>
          </a:xfrm>
          <a:prstGeom prst="rect">
            <a:avLst/>
          </a:prstGeom>
        </p:spPr>
        <p:txBody>
          <a:bodyPr/>
          <a:lstStyle/>
          <a:p>
            <a:pPr lvl="0"/>
            <a:endParaRPr lang="en-US"/>
          </a:p>
        </p:txBody>
      </p:sp>
      <p:sp>
        <p:nvSpPr>
          <p:cNvPr id="18" name="Content Placeholder 10">
            <a:extLst>
              <a:ext uri="{FF2B5EF4-FFF2-40B4-BE49-F238E27FC236}">
                <a16:creationId xmlns:a16="http://schemas.microsoft.com/office/drawing/2014/main" id="{EF735292-58DE-4EC8-A152-17A0B8EA11CC}"/>
              </a:ext>
            </a:extLst>
          </p:cNvPr>
          <p:cNvSpPr>
            <a:spLocks noGrp="1"/>
          </p:cNvSpPr>
          <p:nvPr>
            <p:ph sz="quarter" idx="21"/>
          </p:nvPr>
        </p:nvSpPr>
        <p:spPr>
          <a:xfrm>
            <a:off x="467223" y="2528584"/>
            <a:ext cx="838200" cy="613312"/>
          </a:xfrm>
          <a:prstGeom prst="rect">
            <a:avLst/>
          </a:prstGeom>
        </p:spPr>
        <p:txBody>
          <a:bodyPr/>
          <a:lstStyle/>
          <a:p>
            <a:pPr lvl="0"/>
            <a:endParaRPr lang="en-US"/>
          </a:p>
        </p:txBody>
      </p:sp>
      <p:sp>
        <p:nvSpPr>
          <p:cNvPr id="19" name="Content Placeholder 10">
            <a:extLst>
              <a:ext uri="{FF2B5EF4-FFF2-40B4-BE49-F238E27FC236}">
                <a16:creationId xmlns:a16="http://schemas.microsoft.com/office/drawing/2014/main" id="{B9D7F26B-092F-4D8C-A4B9-D5A437B74CCC}"/>
              </a:ext>
            </a:extLst>
          </p:cNvPr>
          <p:cNvSpPr>
            <a:spLocks noGrp="1"/>
          </p:cNvSpPr>
          <p:nvPr>
            <p:ph sz="quarter" idx="22"/>
          </p:nvPr>
        </p:nvSpPr>
        <p:spPr>
          <a:xfrm>
            <a:off x="460027" y="3234455"/>
            <a:ext cx="837719" cy="613312"/>
          </a:xfrm>
          <a:prstGeom prst="rect">
            <a:avLst/>
          </a:prstGeom>
        </p:spPr>
        <p:txBody>
          <a:bodyPr/>
          <a:lstStyle/>
          <a:p>
            <a:pPr lvl="0"/>
            <a:endParaRPr lang="en-US"/>
          </a:p>
        </p:txBody>
      </p:sp>
      <p:sp>
        <p:nvSpPr>
          <p:cNvPr id="20" name="Content Placeholder 10">
            <a:extLst>
              <a:ext uri="{FF2B5EF4-FFF2-40B4-BE49-F238E27FC236}">
                <a16:creationId xmlns:a16="http://schemas.microsoft.com/office/drawing/2014/main" id="{CF868D29-F6BA-4B98-8838-C7BAFBE3B4C4}"/>
              </a:ext>
            </a:extLst>
          </p:cNvPr>
          <p:cNvSpPr>
            <a:spLocks noGrp="1"/>
          </p:cNvSpPr>
          <p:nvPr>
            <p:ph sz="quarter" idx="23"/>
          </p:nvPr>
        </p:nvSpPr>
        <p:spPr>
          <a:xfrm>
            <a:off x="460026" y="1802946"/>
            <a:ext cx="838200" cy="613312"/>
          </a:xfrm>
          <a:prstGeom prst="rect">
            <a:avLst/>
          </a:prstGeom>
        </p:spPr>
        <p:txBody>
          <a:bodyPr/>
          <a:lstStyle/>
          <a:p>
            <a:pPr lvl="0"/>
            <a:endParaRPr lang="en-US"/>
          </a:p>
        </p:txBody>
      </p:sp>
      <p:sp>
        <p:nvSpPr>
          <p:cNvPr id="21" name="Text Placeholder 26">
            <a:extLst>
              <a:ext uri="{FF2B5EF4-FFF2-40B4-BE49-F238E27FC236}">
                <a16:creationId xmlns:a16="http://schemas.microsoft.com/office/drawing/2014/main" id="{FAAFB008-CB43-4B65-96F4-C64129D9071A}"/>
              </a:ext>
            </a:extLst>
          </p:cNvPr>
          <p:cNvSpPr>
            <a:spLocks noGrp="1"/>
          </p:cNvSpPr>
          <p:nvPr>
            <p:ph type="body" sz="quarter" idx="24" hasCustomPrompt="1"/>
          </p:nvPr>
        </p:nvSpPr>
        <p:spPr>
          <a:xfrm>
            <a:off x="5748075" y="1075737"/>
            <a:ext cx="2979635" cy="613762"/>
          </a:xfrm>
          <a:prstGeom prst="rect">
            <a:avLst/>
          </a:prstGeom>
        </p:spPr>
        <p:txBody>
          <a:bodyPr>
            <a:noAutofit/>
          </a:bodyPr>
          <a:lstStyle>
            <a:lvl1pPr>
              <a:lnSpc>
                <a:spcPct val="100000"/>
              </a:lnSpc>
              <a:spcBef>
                <a:spcPts val="0"/>
              </a:spcBef>
              <a:defRPr sz="900">
                <a:solidFill>
                  <a:srgbClr val="635550"/>
                </a:solidFill>
              </a:defRPr>
            </a:lvl1pPr>
            <a:lvl2pPr>
              <a:defRPr sz="900"/>
            </a:lvl2pPr>
            <a:lvl3pPr>
              <a:defRPr sz="900"/>
            </a:lvl3pPr>
            <a:lvl4pPr>
              <a:defRPr sz="900"/>
            </a:lvl4pPr>
            <a:lvl5pPr>
              <a:defRPr sz="900"/>
            </a:lvl5pPr>
          </a:lstStyle>
          <a:p>
            <a:pPr lvl="0"/>
            <a:r>
              <a:rPr lang="en-US" err="1"/>
              <a:t>HeadlineLorem</a:t>
            </a:r>
            <a:r>
              <a:rPr lang="en-US"/>
              <a:t> ipsum dolor sit </a:t>
            </a:r>
            <a:r>
              <a:rPr lang="en-US" err="1"/>
              <a:t>amet</a:t>
            </a:r>
            <a:r>
              <a:rPr lang="en-US"/>
              <a:t>, </a:t>
            </a:r>
            <a:r>
              <a:rPr lang="en-US" err="1"/>
              <a:t>consectetuer</a:t>
            </a:r>
            <a:r>
              <a:rPr lang="en-US"/>
              <a:t> </a:t>
            </a:r>
            <a:r>
              <a:rPr lang="en-US" err="1"/>
              <a:t>adipiscing</a:t>
            </a:r>
            <a:endParaRPr lang="en-US"/>
          </a:p>
          <a:p>
            <a:pPr lvl="0"/>
            <a:r>
              <a:rPr lang="en-US" err="1"/>
              <a:t>tetuer</a:t>
            </a:r>
            <a:r>
              <a:rPr lang="en-US"/>
              <a:t> </a:t>
            </a:r>
            <a:r>
              <a:rPr lang="en-US" err="1"/>
              <a:t>adipiscing</a:t>
            </a:r>
            <a:endParaRPr lang="en-US"/>
          </a:p>
        </p:txBody>
      </p:sp>
      <p:sp>
        <p:nvSpPr>
          <p:cNvPr id="22" name="Text Placeholder 26">
            <a:extLst>
              <a:ext uri="{FF2B5EF4-FFF2-40B4-BE49-F238E27FC236}">
                <a16:creationId xmlns:a16="http://schemas.microsoft.com/office/drawing/2014/main" id="{F817216B-DFEF-41C6-A1B9-E27B64ACEF2E}"/>
              </a:ext>
            </a:extLst>
          </p:cNvPr>
          <p:cNvSpPr>
            <a:spLocks noGrp="1"/>
          </p:cNvSpPr>
          <p:nvPr>
            <p:ph type="body" sz="quarter" idx="25" hasCustomPrompt="1"/>
          </p:nvPr>
        </p:nvSpPr>
        <p:spPr>
          <a:xfrm>
            <a:off x="5748075" y="1809002"/>
            <a:ext cx="2979635" cy="613762"/>
          </a:xfrm>
          <a:prstGeom prst="rect">
            <a:avLst/>
          </a:prstGeom>
        </p:spPr>
        <p:txBody>
          <a:bodyPr>
            <a:noAutofit/>
          </a:bodyPr>
          <a:lstStyle>
            <a:lvl1pPr>
              <a:lnSpc>
                <a:spcPct val="100000"/>
              </a:lnSpc>
              <a:spcBef>
                <a:spcPts val="0"/>
              </a:spcBef>
              <a:defRPr sz="900">
                <a:solidFill>
                  <a:srgbClr val="635550"/>
                </a:solidFill>
              </a:defRPr>
            </a:lvl1pPr>
            <a:lvl2pPr>
              <a:defRPr sz="900"/>
            </a:lvl2pPr>
            <a:lvl3pPr>
              <a:defRPr sz="900"/>
            </a:lvl3pPr>
            <a:lvl4pPr>
              <a:defRPr sz="900"/>
            </a:lvl4pPr>
            <a:lvl5pPr>
              <a:defRPr sz="900"/>
            </a:lvl5pPr>
          </a:lstStyle>
          <a:p>
            <a:pPr lvl="0"/>
            <a:r>
              <a:rPr lang="en-US" err="1"/>
              <a:t>HeadlineLorem</a:t>
            </a:r>
            <a:r>
              <a:rPr lang="en-US"/>
              <a:t> ipsum dolor sit </a:t>
            </a:r>
            <a:r>
              <a:rPr lang="en-US" err="1"/>
              <a:t>amet</a:t>
            </a:r>
            <a:r>
              <a:rPr lang="en-US"/>
              <a:t>, </a:t>
            </a:r>
            <a:r>
              <a:rPr lang="en-US" err="1"/>
              <a:t>consectetuer</a:t>
            </a:r>
            <a:r>
              <a:rPr lang="en-US"/>
              <a:t> </a:t>
            </a:r>
            <a:r>
              <a:rPr lang="en-US" err="1"/>
              <a:t>adipiscing</a:t>
            </a:r>
            <a:endParaRPr lang="en-US"/>
          </a:p>
          <a:p>
            <a:pPr lvl="0"/>
            <a:r>
              <a:rPr lang="en-US" err="1"/>
              <a:t>tetuer</a:t>
            </a:r>
            <a:r>
              <a:rPr lang="en-US"/>
              <a:t> </a:t>
            </a:r>
            <a:r>
              <a:rPr lang="en-US" err="1"/>
              <a:t>adipiscing</a:t>
            </a:r>
            <a:endParaRPr lang="en-US"/>
          </a:p>
        </p:txBody>
      </p:sp>
      <p:sp>
        <p:nvSpPr>
          <p:cNvPr id="23" name="Text Placeholder 26">
            <a:extLst>
              <a:ext uri="{FF2B5EF4-FFF2-40B4-BE49-F238E27FC236}">
                <a16:creationId xmlns:a16="http://schemas.microsoft.com/office/drawing/2014/main" id="{79F17D79-D888-49A7-9B12-A87CAE17B835}"/>
              </a:ext>
            </a:extLst>
          </p:cNvPr>
          <p:cNvSpPr>
            <a:spLocks noGrp="1"/>
          </p:cNvSpPr>
          <p:nvPr>
            <p:ph type="body" sz="quarter" idx="26" hasCustomPrompt="1"/>
          </p:nvPr>
        </p:nvSpPr>
        <p:spPr>
          <a:xfrm>
            <a:off x="5739916" y="2520567"/>
            <a:ext cx="2979635" cy="613762"/>
          </a:xfrm>
          <a:prstGeom prst="rect">
            <a:avLst/>
          </a:prstGeom>
        </p:spPr>
        <p:txBody>
          <a:bodyPr>
            <a:noAutofit/>
          </a:bodyPr>
          <a:lstStyle>
            <a:lvl1pPr>
              <a:lnSpc>
                <a:spcPct val="100000"/>
              </a:lnSpc>
              <a:spcBef>
                <a:spcPts val="0"/>
              </a:spcBef>
              <a:defRPr sz="900">
                <a:solidFill>
                  <a:srgbClr val="635550"/>
                </a:solidFill>
              </a:defRPr>
            </a:lvl1pPr>
            <a:lvl2pPr>
              <a:defRPr sz="900"/>
            </a:lvl2pPr>
            <a:lvl3pPr>
              <a:defRPr sz="900"/>
            </a:lvl3pPr>
            <a:lvl4pPr>
              <a:defRPr sz="900"/>
            </a:lvl4pPr>
            <a:lvl5pPr>
              <a:defRPr sz="900"/>
            </a:lvl5pPr>
          </a:lstStyle>
          <a:p>
            <a:pPr lvl="0"/>
            <a:r>
              <a:rPr lang="en-US" err="1"/>
              <a:t>HeadlineLorem</a:t>
            </a:r>
            <a:r>
              <a:rPr lang="en-US"/>
              <a:t> ipsum dolor sit </a:t>
            </a:r>
            <a:r>
              <a:rPr lang="en-US" err="1"/>
              <a:t>amet</a:t>
            </a:r>
            <a:r>
              <a:rPr lang="en-US"/>
              <a:t>,</a:t>
            </a:r>
          </a:p>
          <a:p>
            <a:pPr lvl="0"/>
            <a:r>
              <a:rPr lang="en-US" err="1"/>
              <a:t>consectetuer</a:t>
            </a:r>
            <a:r>
              <a:rPr lang="en-US"/>
              <a:t> </a:t>
            </a:r>
            <a:r>
              <a:rPr lang="en-US" err="1"/>
              <a:t>adipiscing</a:t>
            </a:r>
            <a:r>
              <a:rPr lang="en-US"/>
              <a:t> </a:t>
            </a:r>
            <a:r>
              <a:rPr lang="en-US" err="1"/>
              <a:t>tetuer</a:t>
            </a:r>
            <a:r>
              <a:rPr lang="en-US"/>
              <a:t> </a:t>
            </a:r>
            <a:r>
              <a:rPr lang="en-US" err="1"/>
              <a:t>adipiscing</a:t>
            </a:r>
            <a:endParaRPr lang="en-US"/>
          </a:p>
        </p:txBody>
      </p:sp>
      <p:sp>
        <p:nvSpPr>
          <p:cNvPr id="24" name="Text Placeholder 26">
            <a:extLst>
              <a:ext uri="{FF2B5EF4-FFF2-40B4-BE49-F238E27FC236}">
                <a16:creationId xmlns:a16="http://schemas.microsoft.com/office/drawing/2014/main" id="{42D1013F-4702-4AA8-8614-7894739B4D05}"/>
              </a:ext>
            </a:extLst>
          </p:cNvPr>
          <p:cNvSpPr>
            <a:spLocks noGrp="1"/>
          </p:cNvSpPr>
          <p:nvPr>
            <p:ph type="body" sz="quarter" idx="27" hasCustomPrompt="1"/>
          </p:nvPr>
        </p:nvSpPr>
        <p:spPr>
          <a:xfrm>
            <a:off x="5739916" y="3234717"/>
            <a:ext cx="2979635" cy="613762"/>
          </a:xfrm>
          <a:prstGeom prst="rect">
            <a:avLst/>
          </a:prstGeom>
        </p:spPr>
        <p:txBody>
          <a:bodyPr>
            <a:noAutofit/>
          </a:bodyPr>
          <a:lstStyle>
            <a:lvl1pPr>
              <a:lnSpc>
                <a:spcPct val="100000"/>
              </a:lnSpc>
              <a:spcBef>
                <a:spcPts val="0"/>
              </a:spcBef>
              <a:defRPr sz="900">
                <a:solidFill>
                  <a:srgbClr val="635550"/>
                </a:solidFill>
              </a:defRPr>
            </a:lvl1pPr>
            <a:lvl2pPr>
              <a:defRPr sz="900"/>
            </a:lvl2pPr>
            <a:lvl3pPr>
              <a:defRPr sz="900"/>
            </a:lvl3pPr>
            <a:lvl4pPr>
              <a:defRPr sz="900"/>
            </a:lvl4pPr>
            <a:lvl5pPr>
              <a:defRPr sz="900"/>
            </a:lvl5pPr>
          </a:lstStyle>
          <a:p>
            <a:pPr lvl="0"/>
            <a:r>
              <a:rPr lang="en-US" err="1"/>
              <a:t>HeadlineLorem</a:t>
            </a:r>
            <a:r>
              <a:rPr lang="en-US"/>
              <a:t> ipsum dolor sit </a:t>
            </a:r>
            <a:r>
              <a:rPr lang="en-US" err="1"/>
              <a:t>amet</a:t>
            </a:r>
            <a:r>
              <a:rPr lang="en-US"/>
              <a:t>, </a:t>
            </a:r>
            <a:r>
              <a:rPr lang="en-US" err="1"/>
              <a:t>consectetuer</a:t>
            </a:r>
            <a:r>
              <a:rPr lang="en-US"/>
              <a:t> </a:t>
            </a:r>
            <a:r>
              <a:rPr lang="en-US" err="1"/>
              <a:t>adipiscing</a:t>
            </a:r>
            <a:r>
              <a:rPr lang="en-US"/>
              <a:t> </a:t>
            </a:r>
            <a:r>
              <a:rPr lang="en-US" err="1"/>
              <a:t>tetuer</a:t>
            </a:r>
            <a:r>
              <a:rPr lang="en-US"/>
              <a:t> </a:t>
            </a:r>
            <a:r>
              <a:rPr lang="en-US" err="1"/>
              <a:t>adipiscing</a:t>
            </a:r>
            <a:endParaRPr lang="en-US"/>
          </a:p>
        </p:txBody>
      </p:sp>
      <p:sp>
        <p:nvSpPr>
          <p:cNvPr id="25" name="Content Placeholder 10">
            <a:extLst>
              <a:ext uri="{FF2B5EF4-FFF2-40B4-BE49-F238E27FC236}">
                <a16:creationId xmlns:a16="http://schemas.microsoft.com/office/drawing/2014/main" id="{DB32FF43-BD21-4890-9CAD-A4DCFEBEC955}"/>
              </a:ext>
            </a:extLst>
          </p:cNvPr>
          <p:cNvSpPr>
            <a:spLocks noGrp="1"/>
          </p:cNvSpPr>
          <p:nvPr>
            <p:ph sz="quarter" idx="28"/>
          </p:nvPr>
        </p:nvSpPr>
        <p:spPr>
          <a:xfrm>
            <a:off x="4766601" y="1075734"/>
            <a:ext cx="838200" cy="613312"/>
          </a:xfrm>
          <a:prstGeom prst="rect">
            <a:avLst/>
          </a:prstGeom>
        </p:spPr>
        <p:txBody>
          <a:bodyPr/>
          <a:lstStyle/>
          <a:p>
            <a:pPr lvl="0"/>
            <a:endParaRPr lang="en-US"/>
          </a:p>
        </p:txBody>
      </p:sp>
      <p:sp>
        <p:nvSpPr>
          <p:cNvPr id="26" name="Content Placeholder 10">
            <a:extLst>
              <a:ext uri="{FF2B5EF4-FFF2-40B4-BE49-F238E27FC236}">
                <a16:creationId xmlns:a16="http://schemas.microsoft.com/office/drawing/2014/main" id="{8A298C70-5921-42E9-95B3-5A295BAB0720}"/>
              </a:ext>
            </a:extLst>
          </p:cNvPr>
          <p:cNvSpPr>
            <a:spLocks noGrp="1"/>
          </p:cNvSpPr>
          <p:nvPr>
            <p:ph sz="quarter" idx="29"/>
          </p:nvPr>
        </p:nvSpPr>
        <p:spPr>
          <a:xfrm>
            <a:off x="4765511" y="2528134"/>
            <a:ext cx="838200" cy="613312"/>
          </a:xfrm>
          <a:prstGeom prst="rect">
            <a:avLst/>
          </a:prstGeom>
        </p:spPr>
        <p:txBody>
          <a:bodyPr/>
          <a:lstStyle/>
          <a:p>
            <a:pPr lvl="0"/>
            <a:endParaRPr lang="en-US"/>
          </a:p>
        </p:txBody>
      </p:sp>
      <p:sp>
        <p:nvSpPr>
          <p:cNvPr id="28" name="Content Placeholder 10">
            <a:extLst>
              <a:ext uri="{FF2B5EF4-FFF2-40B4-BE49-F238E27FC236}">
                <a16:creationId xmlns:a16="http://schemas.microsoft.com/office/drawing/2014/main" id="{7250B859-5AB0-4951-823D-B7977CB8CCD2}"/>
              </a:ext>
            </a:extLst>
          </p:cNvPr>
          <p:cNvSpPr>
            <a:spLocks noGrp="1"/>
          </p:cNvSpPr>
          <p:nvPr>
            <p:ph sz="quarter" idx="30"/>
          </p:nvPr>
        </p:nvSpPr>
        <p:spPr>
          <a:xfrm>
            <a:off x="4763669" y="3234003"/>
            <a:ext cx="838200" cy="613312"/>
          </a:xfrm>
          <a:prstGeom prst="rect">
            <a:avLst/>
          </a:prstGeom>
        </p:spPr>
        <p:txBody>
          <a:bodyPr/>
          <a:lstStyle/>
          <a:p>
            <a:pPr lvl="0"/>
            <a:endParaRPr lang="en-US"/>
          </a:p>
        </p:txBody>
      </p:sp>
      <p:sp>
        <p:nvSpPr>
          <p:cNvPr id="29" name="Content Placeholder 10">
            <a:extLst>
              <a:ext uri="{FF2B5EF4-FFF2-40B4-BE49-F238E27FC236}">
                <a16:creationId xmlns:a16="http://schemas.microsoft.com/office/drawing/2014/main" id="{0977A6D8-5299-4BD9-B125-66BFBEC494FF}"/>
              </a:ext>
            </a:extLst>
          </p:cNvPr>
          <p:cNvSpPr>
            <a:spLocks noGrp="1"/>
          </p:cNvSpPr>
          <p:nvPr>
            <p:ph sz="quarter" idx="31"/>
          </p:nvPr>
        </p:nvSpPr>
        <p:spPr>
          <a:xfrm>
            <a:off x="4763669" y="1802495"/>
            <a:ext cx="838200" cy="613312"/>
          </a:xfrm>
          <a:prstGeom prst="rect">
            <a:avLst/>
          </a:prstGeom>
        </p:spPr>
        <p:txBody>
          <a:bodyPr/>
          <a:lstStyle/>
          <a:p>
            <a:pPr lvl="0"/>
            <a:endParaRPr lang="en-US"/>
          </a:p>
        </p:txBody>
      </p:sp>
      <p:sp>
        <p:nvSpPr>
          <p:cNvPr id="34" name="Title 1">
            <a:extLst>
              <a:ext uri="{FF2B5EF4-FFF2-40B4-BE49-F238E27FC236}">
                <a16:creationId xmlns:a16="http://schemas.microsoft.com/office/drawing/2014/main" id="{C25912D4-0A9F-4DBD-9F38-01EC3676E784}"/>
              </a:ext>
            </a:extLst>
          </p:cNvPr>
          <p:cNvSpPr>
            <a:spLocks noGrp="1"/>
          </p:cNvSpPr>
          <p:nvPr>
            <p:ph type="title" hasCustomPrompt="1"/>
          </p:nvPr>
        </p:nvSpPr>
        <p:spPr>
          <a:xfrm>
            <a:off x="467795" y="224204"/>
            <a:ext cx="8259915" cy="722759"/>
          </a:xfrm>
          <a:prstGeom prst="rect">
            <a:avLst/>
          </a:prstGeom>
        </p:spPr>
        <p:txBody>
          <a:bodyPr/>
          <a:lstStyle>
            <a:lvl1pPr>
              <a:defRPr b="1">
                <a:solidFill>
                  <a:srgbClr val="517891"/>
                </a:solidFill>
                <a:latin typeface="+mn-lt"/>
              </a:defRPr>
            </a:lvl1pPr>
          </a:lstStyle>
          <a:p>
            <a:r>
              <a:rPr lang="en-US"/>
              <a:t>Headline</a:t>
            </a:r>
            <a:br>
              <a:rPr lang="en-US"/>
            </a:br>
            <a:r>
              <a:rPr lang="en-US"/>
              <a:t>2 lines if needed</a:t>
            </a:r>
          </a:p>
        </p:txBody>
      </p:sp>
      <p:sp>
        <p:nvSpPr>
          <p:cNvPr id="3" name="Slide Number Placeholder 2">
            <a:extLst>
              <a:ext uri="{FF2B5EF4-FFF2-40B4-BE49-F238E27FC236}">
                <a16:creationId xmlns:a16="http://schemas.microsoft.com/office/drawing/2014/main" id="{9FAF7C19-75AF-4165-9DAB-7F12E56A59F4}"/>
              </a:ext>
            </a:extLst>
          </p:cNvPr>
          <p:cNvSpPr>
            <a:spLocks noGrp="1"/>
          </p:cNvSpPr>
          <p:nvPr>
            <p:ph type="sldNum" sz="quarter" idx="32"/>
          </p:nvPr>
        </p:nvSpPr>
        <p:spPr/>
        <p:txBody>
          <a:bodyPr/>
          <a:lstStyle/>
          <a:p>
            <a:fld id="{4AB642A8-0893-4220-BD9F-2F764944D32A}" type="slidenum">
              <a:rPr lang="en-US" smtClean="0"/>
              <a:pPr/>
              <a:t>‹#›</a:t>
            </a:fld>
            <a:endParaRPr lang="en-US"/>
          </a:p>
        </p:txBody>
      </p:sp>
      <p:sp>
        <p:nvSpPr>
          <p:cNvPr id="33" name="Text Placeholder 26">
            <a:extLst>
              <a:ext uri="{FF2B5EF4-FFF2-40B4-BE49-F238E27FC236}">
                <a16:creationId xmlns:a16="http://schemas.microsoft.com/office/drawing/2014/main" id="{4C8B4B50-C117-4894-B92B-73CD547C3452}"/>
              </a:ext>
            </a:extLst>
          </p:cNvPr>
          <p:cNvSpPr>
            <a:spLocks noGrp="1"/>
          </p:cNvSpPr>
          <p:nvPr>
            <p:ph type="body" sz="quarter" idx="33" hasCustomPrompt="1"/>
          </p:nvPr>
        </p:nvSpPr>
        <p:spPr>
          <a:xfrm>
            <a:off x="1447044" y="3949581"/>
            <a:ext cx="2979635" cy="613762"/>
          </a:xfrm>
          <a:prstGeom prst="rect">
            <a:avLst/>
          </a:prstGeom>
        </p:spPr>
        <p:txBody>
          <a:bodyPr>
            <a:noAutofit/>
          </a:bodyPr>
          <a:lstStyle>
            <a:lvl1pPr>
              <a:lnSpc>
                <a:spcPct val="100000"/>
              </a:lnSpc>
              <a:spcBef>
                <a:spcPts val="0"/>
              </a:spcBef>
              <a:defRPr sz="900">
                <a:solidFill>
                  <a:srgbClr val="635550"/>
                </a:solidFill>
              </a:defRPr>
            </a:lvl1pPr>
            <a:lvl2pPr>
              <a:defRPr sz="900"/>
            </a:lvl2pPr>
            <a:lvl3pPr>
              <a:defRPr sz="900"/>
            </a:lvl3pPr>
            <a:lvl4pPr>
              <a:defRPr sz="900"/>
            </a:lvl4pPr>
            <a:lvl5pPr>
              <a:defRPr sz="900"/>
            </a:lvl5pPr>
          </a:lstStyle>
          <a:p>
            <a:pPr lvl="0"/>
            <a:r>
              <a:rPr lang="en-US" err="1"/>
              <a:t>HeadlineLorem</a:t>
            </a:r>
            <a:r>
              <a:rPr lang="en-US"/>
              <a:t> ipsum dolor sit </a:t>
            </a:r>
            <a:r>
              <a:rPr lang="en-US" err="1"/>
              <a:t>amet</a:t>
            </a:r>
            <a:r>
              <a:rPr lang="en-US"/>
              <a:t>, </a:t>
            </a:r>
            <a:r>
              <a:rPr lang="en-US" err="1"/>
              <a:t>consectetuer</a:t>
            </a:r>
            <a:r>
              <a:rPr lang="en-US"/>
              <a:t> </a:t>
            </a:r>
            <a:r>
              <a:rPr lang="en-US" err="1"/>
              <a:t>adipiscing</a:t>
            </a:r>
            <a:r>
              <a:rPr lang="en-US"/>
              <a:t> </a:t>
            </a:r>
            <a:r>
              <a:rPr lang="en-US" err="1"/>
              <a:t>tetuer</a:t>
            </a:r>
            <a:r>
              <a:rPr lang="en-US"/>
              <a:t> </a:t>
            </a:r>
            <a:r>
              <a:rPr lang="en-US" err="1"/>
              <a:t>adipiscing</a:t>
            </a:r>
            <a:endParaRPr lang="en-US"/>
          </a:p>
        </p:txBody>
      </p:sp>
      <p:sp>
        <p:nvSpPr>
          <p:cNvPr id="35" name="Content Placeholder 10">
            <a:extLst>
              <a:ext uri="{FF2B5EF4-FFF2-40B4-BE49-F238E27FC236}">
                <a16:creationId xmlns:a16="http://schemas.microsoft.com/office/drawing/2014/main" id="{B9AEA9DC-334E-4A8A-82B3-36421840F134}"/>
              </a:ext>
            </a:extLst>
          </p:cNvPr>
          <p:cNvSpPr>
            <a:spLocks noGrp="1"/>
          </p:cNvSpPr>
          <p:nvPr>
            <p:ph sz="quarter" idx="34"/>
          </p:nvPr>
        </p:nvSpPr>
        <p:spPr>
          <a:xfrm>
            <a:off x="460027" y="3948867"/>
            <a:ext cx="837719" cy="613312"/>
          </a:xfrm>
          <a:prstGeom prst="rect">
            <a:avLst/>
          </a:prstGeom>
        </p:spPr>
        <p:txBody>
          <a:bodyPr/>
          <a:lstStyle/>
          <a:p>
            <a:pPr lvl="0"/>
            <a:endParaRPr lang="en-US"/>
          </a:p>
        </p:txBody>
      </p:sp>
      <p:sp>
        <p:nvSpPr>
          <p:cNvPr id="36" name="Text Placeholder 26">
            <a:extLst>
              <a:ext uri="{FF2B5EF4-FFF2-40B4-BE49-F238E27FC236}">
                <a16:creationId xmlns:a16="http://schemas.microsoft.com/office/drawing/2014/main" id="{BF128F7F-91B3-4E16-8DA4-7A7AA0B81F56}"/>
              </a:ext>
            </a:extLst>
          </p:cNvPr>
          <p:cNvSpPr>
            <a:spLocks noGrp="1"/>
          </p:cNvSpPr>
          <p:nvPr>
            <p:ph type="body" sz="quarter" idx="35" hasCustomPrompt="1"/>
          </p:nvPr>
        </p:nvSpPr>
        <p:spPr>
          <a:xfrm>
            <a:off x="5745332" y="3949130"/>
            <a:ext cx="2979635" cy="613762"/>
          </a:xfrm>
          <a:prstGeom prst="rect">
            <a:avLst/>
          </a:prstGeom>
        </p:spPr>
        <p:txBody>
          <a:bodyPr>
            <a:noAutofit/>
          </a:bodyPr>
          <a:lstStyle>
            <a:lvl1pPr>
              <a:lnSpc>
                <a:spcPct val="100000"/>
              </a:lnSpc>
              <a:spcBef>
                <a:spcPts val="0"/>
              </a:spcBef>
              <a:defRPr sz="900">
                <a:solidFill>
                  <a:srgbClr val="635550"/>
                </a:solidFill>
              </a:defRPr>
            </a:lvl1pPr>
            <a:lvl2pPr>
              <a:defRPr sz="900"/>
            </a:lvl2pPr>
            <a:lvl3pPr>
              <a:defRPr sz="900"/>
            </a:lvl3pPr>
            <a:lvl4pPr>
              <a:defRPr sz="900"/>
            </a:lvl4pPr>
            <a:lvl5pPr>
              <a:defRPr sz="900"/>
            </a:lvl5pPr>
          </a:lstStyle>
          <a:p>
            <a:pPr lvl="0"/>
            <a:r>
              <a:rPr lang="en-US" err="1"/>
              <a:t>HeadlineLorem</a:t>
            </a:r>
            <a:r>
              <a:rPr lang="en-US"/>
              <a:t> ipsum dolor sit </a:t>
            </a:r>
            <a:r>
              <a:rPr lang="en-US" err="1"/>
              <a:t>amet</a:t>
            </a:r>
            <a:r>
              <a:rPr lang="en-US"/>
              <a:t>, </a:t>
            </a:r>
            <a:r>
              <a:rPr lang="en-US" err="1"/>
              <a:t>consectetuer</a:t>
            </a:r>
            <a:r>
              <a:rPr lang="en-US"/>
              <a:t> </a:t>
            </a:r>
            <a:r>
              <a:rPr lang="en-US" err="1"/>
              <a:t>adipiscing</a:t>
            </a:r>
            <a:r>
              <a:rPr lang="en-US"/>
              <a:t> </a:t>
            </a:r>
            <a:r>
              <a:rPr lang="en-US" err="1"/>
              <a:t>tetuer</a:t>
            </a:r>
            <a:r>
              <a:rPr lang="en-US"/>
              <a:t> </a:t>
            </a:r>
            <a:r>
              <a:rPr lang="en-US" err="1"/>
              <a:t>adipiscing</a:t>
            </a:r>
            <a:endParaRPr lang="en-US"/>
          </a:p>
        </p:txBody>
      </p:sp>
      <p:sp>
        <p:nvSpPr>
          <p:cNvPr id="37" name="Content Placeholder 10">
            <a:extLst>
              <a:ext uri="{FF2B5EF4-FFF2-40B4-BE49-F238E27FC236}">
                <a16:creationId xmlns:a16="http://schemas.microsoft.com/office/drawing/2014/main" id="{29D9014F-AA8A-4384-A029-1B1418EB6543}"/>
              </a:ext>
            </a:extLst>
          </p:cNvPr>
          <p:cNvSpPr>
            <a:spLocks noGrp="1"/>
          </p:cNvSpPr>
          <p:nvPr>
            <p:ph sz="quarter" idx="36"/>
          </p:nvPr>
        </p:nvSpPr>
        <p:spPr>
          <a:xfrm>
            <a:off x="4766601" y="3948417"/>
            <a:ext cx="838200" cy="613312"/>
          </a:xfrm>
          <a:prstGeom prst="rect">
            <a:avLst/>
          </a:prstGeom>
        </p:spPr>
        <p:txBody>
          <a:bodyPr/>
          <a:lstStyle/>
          <a:p>
            <a:pPr lvl="0"/>
            <a:endParaRPr lang="en-US"/>
          </a:p>
        </p:txBody>
      </p:sp>
    </p:spTree>
    <p:extLst>
      <p:ext uri="{BB962C8B-B14F-4D97-AF65-F5344CB8AC3E}">
        <p14:creationId xmlns:p14="http://schemas.microsoft.com/office/powerpoint/2010/main" val="3614074115"/>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5973E1C-BA93-4DB2-83C3-CFF6DA3ACB62}" type="datetimeFigureOut">
              <a:rPr lang="en-US" smtClean="0"/>
              <a:t>11/2/23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C50BB6-275C-4F06-A48A-84D670CACBD5}" type="slidenum">
              <a:rPr lang="en-US" smtClean="0"/>
              <a:t>‹#›</a:t>
            </a:fld>
            <a:endParaRPr lang="en-US"/>
          </a:p>
        </p:txBody>
      </p:sp>
    </p:spTree>
    <p:extLst>
      <p:ext uri="{BB962C8B-B14F-4D97-AF65-F5344CB8AC3E}">
        <p14:creationId xmlns:p14="http://schemas.microsoft.com/office/powerpoint/2010/main" val="30623988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Content + Lg Photo">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D570AC9-0444-47CF-B75E-29B45A39F7C1}"/>
              </a:ext>
            </a:extLst>
          </p:cNvPr>
          <p:cNvSpPr>
            <a:spLocks noGrp="1"/>
          </p:cNvSpPr>
          <p:nvPr>
            <p:ph type="pic" sz="quarter" idx="12"/>
          </p:nvPr>
        </p:nvSpPr>
        <p:spPr>
          <a:xfrm>
            <a:off x="0" y="0"/>
            <a:ext cx="4572000" cy="5143500"/>
          </a:xfrm>
          <a:prstGeom prst="rect">
            <a:avLst/>
          </a:prstGeom>
        </p:spPr>
        <p:txBody>
          <a:bodyPr/>
          <a:lstStyle/>
          <a:p>
            <a:endParaRPr lang="en-US"/>
          </a:p>
        </p:txBody>
      </p:sp>
      <p:sp>
        <p:nvSpPr>
          <p:cNvPr id="11" name="Content Placeholder 8">
            <a:extLst>
              <a:ext uri="{FF2B5EF4-FFF2-40B4-BE49-F238E27FC236}">
                <a16:creationId xmlns:a16="http://schemas.microsoft.com/office/drawing/2014/main" id="{BA3D39EC-5453-47E8-A0D0-AFF83A78BDF5}"/>
              </a:ext>
            </a:extLst>
          </p:cNvPr>
          <p:cNvSpPr>
            <a:spLocks noGrp="1"/>
          </p:cNvSpPr>
          <p:nvPr>
            <p:ph sz="quarter" idx="13"/>
          </p:nvPr>
        </p:nvSpPr>
        <p:spPr>
          <a:xfrm>
            <a:off x="4756639" y="1064419"/>
            <a:ext cx="3971072" cy="3429000"/>
          </a:xfrm>
          <a:prstGeom prst="rect">
            <a:avLst/>
          </a:prstGeom>
        </p:spPr>
        <p:txBody>
          <a:bodyPr/>
          <a:lstStyle>
            <a:lvl1pPr>
              <a:defRPr sz="1950">
                <a:solidFill>
                  <a:schemeClr val="bg1"/>
                </a:solidFill>
              </a:defRPr>
            </a:lvl1pPr>
            <a:lvl2pPr>
              <a:defRPr sz="1800">
                <a:solidFill>
                  <a:schemeClr val="bg1"/>
                </a:solidFill>
              </a:defRPr>
            </a:lvl2pPr>
            <a:lvl3pPr>
              <a:defRPr sz="1650">
                <a:solidFill>
                  <a:schemeClr val="bg1"/>
                </a:solidFill>
              </a:defRPr>
            </a:lvl3pPr>
            <a:lvl4pPr>
              <a:defRPr sz="1350">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A7227D86-4F47-44A6-9A87-B33228B313AB}"/>
              </a:ext>
            </a:extLst>
          </p:cNvPr>
          <p:cNvSpPr>
            <a:spLocks noGrp="1"/>
          </p:cNvSpPr>
          <p:nvPr>
            <p:ph type="title" hasCustomPrompt="1"/>
          </p:nvPr>
        </p:nvSpPr>
        <p:spPr>
          <a:xfrm>
            <a:off x="4756639" y="380893"/>
            <a:ext cx="3971072" cy="566069"/>
          </a:xfrm>
          <a:prstGeom prst="rect">
            <a:avLst/>
          </a:prstGeom>
        </p:spPr>
        <p:txBody>
          <a:bodyPr/>
          <a:lstStyle>
            <a:lvl1pPr>
              <a:defRPr b="0">
                <a:solidFill>
                  <a:srgbClr val="F15C22"/>
                </a:solidFill>
                <a:latin typeface="Rockwell" panose="02060603020205020403" pitchFamily="18" charset="0"/>
              </a:defRPr>
            </a:lvl1pPr>
          </a:lstStyle>
          <a:p>
            <a:r>
              <a:rPr lang="en-US" dirty="0"/>
              <a:t>Headline</a:t>
            </a:r>
          </a:p>
        </p:txBody>
      </p:sp>
      <p:sp>
        <p:nvSpPr>
          <p:cNvPr id="14" name="Date Placeholder 4">
            <a:extLst>
              <a:ext uri="{FF2B5EF4-FFF2-40B4-BE49-F238E27FC236}">
                <a16:creationId xmlns:a16="http://schemas.microsoft.com/office/drawing/2014/main" id="{6B4F9FF3-DD17-4FFE-9801-1AA0147DE5F4}"/>
              </a:ext>
            </a:extLst>
          </p:cNvPr>
          <p:cNvSpPr>
            <a:spLocks noGrp="1"/>
          </p:cNvSpPr>
          <p:nvPr>
            <p:ph type="dt" sz="half" idx="2"/>
          </p:nvPr>
        </p:nvSpPr>
        <p:spPr>
          <a:xfrm>
            <a:off x="467800" y="4696464"/>
            <a:ext cx="1188448" cy="162607"/>
          </a:xfrm>
          <a:prstGeom prst="rect">
            <a:avLst/>
          </a:prstGeom>
        </p:spPr>
        <p:txBody>
          <a:bodyPr/>
          <a:lstStyle>
            <a:lvl1pPr>
              <a:defRPr sz="825">
                <a:solidFill>
                  <a:schemeClr val="bg1"/>
                </a:solidFill>
                <a:latin typeface="+mj-lt"/>
              </a:defRPr>
            </a:lvl1pPr>
          </a:lstStyle>
          <a:p>
            <a:r>
              <a:rPr lang="en-US"/>
              <a:t>August 18, 2020</a:t>
            </a:r>
            <a:endParaRPr lang="en-US" dirty="0"/>
          </a:p>
        </p:txBody>
      </p:sp>
      <p:sp>
        <p:nvSpPr>
          <p:cNvPr id="15" name="Slide Number Placeholder 6">
            <a:extLst>
              <a:ext uri="{FF2B5EF4-FFF2-40B4-BE49-F238E27FC236}">
                <a16:creationId xmlns:a16="http://schemas.microsoft.com/office/drawing/2014/main" id="{68BB8914-E618-467E-80BE-4B3A210C2997}"/>
              </a:ext>
            </a:extLst>
          </p:cNvPr>
          <p:cNvSpPr>
            <a:spLocks noGrp="1"/>
          </p:cNvSpPr>
          <p:nvPr>
            <p:ph type="sldNum" sz="quarter" idx="4"/>
          </p:nvPr>
        </p:nvSpPr>
        <p:spPr>
          <a:xfrm>
            <a:off x="1682624" y="4696464"/>
            <a:ext cx="400051" cy="162607"/>
          </a:xfrm>
          <a:prstGeom prst="rect">
            <a:avLst/>
          </a:prstGeom>
        </p:spPr>
        <p:txBody>
          <a:bodyPr/>
          <a:lstStyle>
            <a:lvl1pPr>
              <a:defRPr sz="825">
                <a:solidFill>
                  <a:schemeClr val="bg1"/>
                </a:solidFill>
                <a:latin typeface="+mj-lt"/>
              </a:defRPr>
            </a:lvl1pPr>
          </a:lstStyle>
          <a:p>
            <a:fld id="{546C87ED-0213-A843-B214-D212A8CFC8F3}" type="slidenum">
              <a:rPr lang="en-US" smtClean="0"/>
              <a:pPr/>
              <a:t>‹#›</a:t>
            </a:fld>
            <a:endParaRPr lang="en-US"/>
          </a:p>
        </p:txBody>
      </p:sp>
      <p:sp>
        <p:nvSpPr>
          <p:cNvPr id="9" name="Footer Placeholder 5">
            <a:extLst>
              <a:ext uri="{FF2B5EF4-FFF2-40B4-BE49-F238E27FC236}">
                <a16:creationId xmlns:a16="http://schemas.microsoft.com/office/drawing/2014/main" id="{BFB61F7F-221B-4ACB-82C1-B0784880D91E}"/>
              </a:ext>
            </a:extLst>
          </p:cNvPr>
          <p:cNvSpPr>
            <a:spLocks noGrp="1"/>
          </p:cNvSpPr>
          <p:nvPr>
            <p:ph type="ftr" sz="quarter" idx="3"/>
          </p:nvPr>
        </p:nvSpPr>
        <p:spPr>
          <a:xfrm>
            <a:off x="2719559" y="4696464"/>
            <a:ext cx="4015977" cy="283751"/>
          </a:xfrm>
          <a:prstGeom prst="rect">
            <a:avLst/>
          </a:prstGeom>
        </p:spPr>
        <p:txBody>
          <a:bodyPr/>
          <a:lstStyle>
            <a:lvl1pPr>
              <a:defRPr sz="825">
                <a:solidFill>
                  <a:schemeClr val="bg1"/>
                </a:solidFill>
                <a:latin typeface="+mj-lt"/>
                <a:cs typeface="Arial" panose="020B0604020202020204" pitchFamily="34" charset="0"/>
              </a:defRPr>
            </a:lvl1pPr>
          </a:lstStyle>
          <a:p>
            <a:r>
              <a:rPr lang="en-US"/>
              <a:t>Energy Resources &amp; Customer Services Committee and Special SMUD Board of Directors Meeting</a:t>
            </a:r>
            <a:endParaRPr lang="en-US" dirty="0"/>
          </a:p>
        </p:txBody>
      </p:sp>
    </p:spTree>
    <p:extLst>
      <p:ext uri="{BB962C8B-B14F-4D97-AF65-F5344CB8AC3E}">
        <p14:creationId xmlns:p14="http://schemas.microsoft.com/office/powerpoint/2010/main" val="16953456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B70C603-EB0A-4775-84DE-5EA264C237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0997" y="4620009"/>
            <a:ext cx="1250098" cy="332363"/>
          </a:xfrm>
          <a:prstGeom prst="rect">
            <a:avLst/>
          </a:prstGeom>
        </p:spPr>
      </p:pic>
      <p:sp>
        <p:nvSpPr>
          <p:cNvPr id="3" name="Text Placeholder 2">
            <a:extLst>
              <a:ext uri="{FF2B5EF4-FFF2-40B4-BE49-F238E27FC236}">
                <a16:creationId xmlns:a16="http://schemas.microsoft.com/office/drawing/2014/main" id="{2A554BB5-074F-4307-8AAA-329C464893ED}"/>
              </a:ext>
            </a:extLst>
          </p:cNvPr>
          <p:cNvSpPr>
            <a:spLocks noGrp="1"/>
          </p:cNvSpPr>
          <p:nvPr>
            <p:ph type="body" sz="quarter" idx="10" hasCustomPrompt="1"/>
          </p:nvPr>
        </p:nvSpPr>
        <p:spPr>
          <a:xfrm>
            <a:off x="556506" y="461987"/>
            <a:ext cx="7772400" cy="2032905"/>
          </a:xfrm>
          <a:prstGeom prst="rect">
            <a:avLst/>
          </a:prstGeom>
        </p:spPr>
        <p:txBody>
          <a:bodyPr>
            <a:noAutofit/>
          </a:bodyPr>
          <a:lstStyle>
            <a:lvl1pPr>
              <a:spcBef>
                <a:spcPts val="0"/>
              </a:spcBef>
              <a:defRPr sz="4800" b="0">
                <a:solidFill>
                  <a:schemeClr val="bg1"/>
                </a:solidFill>
                <a:latin typeface="Rockwell" panose="02060603020205020403" pitchFamily="18" charset="0"/>
              </a:defRPr>
            </a:lvl1pPr>
            <a:lvl2pPr>
              <a:defRPr sz="4050" b="1">
                <a:solidFill>
                  <a:schemeClr val="bg1"/>
                </a:solidFill>
              </a:defRPr>
            </a:lvl2pPr>
            <a:lvl3pPr>
              <a:defRPr sz="4050" b="1">
                <a:solidFill>
                  <a:schemeClr val="bg1"/>
                </a:solidFill>
              </a:defRPr>
            </a:lvl3pPr>
            <a:lvl4pPr>
              <a:defRPr sz="4050" b="1">
                <a:solidFill>
                  <a:schemeClr val="bg1"/>
                </a:solidFill>
              </a:defRPr>
            </a:lvl4pPr>
            <a:lvl5pPr>
              <a:defRPr sz="4050" b="1">
                <a:solidFill>
                  <a:schemeClr val="bg1"/>
                </a:solidFill>
              </a:defRPr>
            </a:lvl5pPr>
          </a:lstStyle>
          <a:p>
            <a:pPr lvl="0"/>
            <a:r>
              <a:rPr lang="en-US"/>
              <a:t>Exhibit to </a:t>
            </a:r>
          </a:p>
          <a:p>
            <a:pPr lvl="0"/>
            <a:r>
              <a:rPr lang="en-US"/>
              <a:t>Agenda item #____</a:t>
            </a:r>
          </a:p>
        </p:txBody>
      </p:sp>
      <p:sp>
        <p:nvSpPr>
          <p:cNvPr id="4" name="Text Placeholder 3">
            <a:extLst>
              <a:ext uri="{FF2B5EF4-FFF2-40B4-BE49-F238E27FC236}">
                <a16:creationId xmlns:a16="http://schemas.microsoft.com/office/drawing/2014/main" id="{8A69E513-A6F9-414A-AEC5-E57F10230765}"/>
              </a:ext>
            </a:extLst>
          </p:cNvPr>
          <p:cNvSpPr>
            <a:spLocks noGrp="1"/>
          </p:cNvSpPr>
          <p:nvPr>
            <p:ph type="body" sz="quarter" idx="12" hasCustomPrompt="1"/>
          </p:nvPr>
        </p:nvSpPr>
        <p:spPr>
          <a:xfrm>
            <a:off x="556506" y="2648608"/>
            <a:ext cx="8465030" cy="993227"/>
          </a:xfrm>
          <a:prstGeom prst="rect">
            <a:avLst/>
          </a:prstGeom>
        </p:spPr>
        <p:txBody>
          <a:bodyPr>
            <a:noAutofit/>
          </a:bodyPr>
          <a:lstStyle>
            <a:lvl1pPr>
              <a:defRPr sz="1800" b="0">
                <a:solidFill>
                  <a:schemeClr val="bg1"/>
                </a:solidFill>
              </a:defRPr>
            </a:lvl1pPr>
          </a:lstStyle>
          <a:p>
            <a:pPr lvl="0">
              <a:spcBef>
                <a:spcPts val="0"/>
              </a:spcBef>
            </a:pPr>
            <a:r>
              <a:rPr lang="en-US"/>
              <a:t>Board of Directors Meeting</a:t>
            </a:r>
          </a:p>
          <a:p>
            <a:pPr lvl="0"/>
            <a:r>
              <a:rPr lang="en-US"/>
              <a:t>Day, Month Date, 20__, scheduled to begin at _____ p.m.</a:t>
            </a:r>
          </a:p>
          <a:p>
            <a:pPr lvl="0"/>
            <a:r>
              <a:rPr lang="en-US"/>
              <a:t>Auditorium, SMUD Headquarters Building</a:t>
            </a:r>
          </a:p>
        </p:txBody>
      </p:sp>
      <p:pic>
        <p:nvPicPr>
          <p:cNvPr id="10" name="Picture 9">
            <a:extLst>
              <a:ext uri="{FF2B5EF4-FFF2-40B4-BE49-F238E27FC236}">
                <a16:creationId xmlns:a16="http://schemas.microsoft.com/office/drawing/2014/main" id="{1E8C7CB5-A29C-4DF1-A310-6121331F775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925959"/>
            <a:ext cx="9144000" cy="680442"/>
          </a:xfrm>
          <a:prstGeom prst="rect">
            <a:avLst/>
          </a:prstGeom>
        </p:spPr>
      </p:pic>
      <p:pic>
        <p:nvPicPr>
          <p:cNvPr id="8" name="Picture 7" descr="PoweringForward-white-01.png">
            <a:extLst>
              <a:ext uri="{FF2B5EF4-FFF2-40B4-BE49-F238E27FC236}">
                <a16:creationId xmlns:a16="http://schemas.microsoft.com/office/drawing/2014/main" id="{ED25E078-A149-4C53-818B-BDD8216802F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56506" y="4681123"/>
            <a:ext cx="863981" cy="261812"/>
          </a:xfrm>
          <a:prstGeom prst="rect">
            <a:avLst/>
          </a:prstGeom>
        </p:spPr>
      </p:pic>
      <p:pic>
        <p:nvPicPr>
          <p:cNvPr id="11" name="Picture 10">
            <a:extLst>
              <a:ext uri="{FF2B5EF4-FFF2-40B4-BE49-F238E27FC236}">
                <a16:creationId xmlns:a16="http://schemas.microsoft.com/office/drawing/2014/main" id="{E5B9A754-533E-4382-B666-3BE2033FC8E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469678" y="4618180"/>
            <a:ext cx="1250097" cy="332363"/>
          </a:xfrm>
          <a:prstGeom prst="rect">
            <a:avLst/>
          </a:prstGeom>
        </p:spPr>
      </p:pic>
    </p:spTree>
    <p:extLst>
      <p:ext uri="{BB962C8B-B14F-4D97-AF65-F5344CB8AC3E}">
        <p14:creationId xmlns:p14="http://schemas.microsoft.com/office/powerpoint/2010/main" val="2814848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0ED44-2347-4B00-BF43-8B7F2F009918}"/>
              </a:ext>
            </a:extLst>
          </p:cNvPr>
          <p:cNvSpPr>
            <a:spLocks noGrp="1"/>
          </p:cNvSpPr>
          <p:nvPr>
            <p:ph type="title" hasCustomPrompt="1"/>
          </p:nvPr>
        </p:nvSpPr>
        <p:spPr>
          <a:xfrm>
            <a:off x="467795" y="380893"/>
            <a:ext cx="8259915" cy="566069"/>
          </a:xfrm>
          <a:prstGeom prst="rect">
            <a:avLst/>
          </a:prstGeom>
        </p:spPr>
        <p:txBody>
          <a:bodyPr/>
          <a:lstStyle>
            <a:lvl1pPr>
              <a:defRPr b="0">
                <a:solidFill>
                  <a:srgbClr val="F15C22"/>
                </a:solidFill>
                <a:latin typeface="Rockwell" panose="02060603020205020403" pitchFamily="18" charset="0"/>
              </a:defRPr>
            </a:lvl1pPr>
          </a:lstStyle>
          <a:p>
            <a:r>
              <a:rPr lang="en-US"/>
              <a:t>Headline</a:t>
            </a:r>
          </a:p>
        </p:txBody>
      </p:sp>
      <p:sp>
        <p:nvSpPr>
          <p:cNvPr id="9" name="Content Placeholder 8">
            <a:extLst>
              <a:ext uri="{FF2B5EF4-FFF2-40B4-BE49-F238E27FC236}">
                <a16:creationId xmlns:a16="http://schemas.microsoft.com/office/drawing/2014/main" id="{18B7A442-7600-4855-B4F8-AF0E65C5BAA9}"/>
              </a:ext>
            </a:extLst>
          </p:cNvPr>
          <p:cNvSpPr>
            <a:spLocks noGrp="1"/>
          </p:cNvSpPr>
          <p:nvPr>
            <p:ph sz="quarter" idx="10"/>
          </p:nvPr>
        </p:nvSpPr>
        <p:spPr>
          <a:xfrm>
            <a:off x="467917" y="1064419"/>
            <a:ext cx="8259365" cy="3429000"/>
          </a:xfrm>
          <a:prstGeom prst="rect">
            <a:avLst/>
          </a:prstGeom>
        </p:spPr>
        <p:txBody>
          <a:bodyPr/>
          <a:lstStyle>
            <a:lvl1pPr>
              <a:defRPr sz="2100">
                <a:solidFill>
                  <a:schemeClr val="bg1"/>
                </a:solidFill>
              </a:defRPr>
            </a:lvl1pPr>
            <a:lvl2pPr>
              <a:defRPr sz="1800">
                <a:solidFill>
                  <a:schemeClr val="bg1"/>
                </a:solidFill>
              </a:defRPr>
            </a:lvl2pPr>
            <a:lvl3pPr>
              <a:defRPr sz="1500">
                <a:solidFill>
                  <a:schemeClr val="bg1"/>
                </a:solidFill>
              </a:defRPr>
            </a:lvl3pPr>
            <a:lvl4pPr>
              <a:defRPr sz="135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4">
            <a:extLst>
              <a:ext uri="{FF2B5EF4-FFF2-40B4-BE49-F238E27FC236}">
                <a16:creationId xmlns:a16="http://schemas.microsoft.com/office/drawing/2014/main" id="{D77FBAD6-F64C-43CD-B327-5D17D7D48E8A}"/>
              </a:ext>
            </a:extLst>
          </p:cNvPr>
          <p:cNvSpPr>
            <a:spLocks noGrp="1"/>
          </p:cNvSpPr>
          <p:nvPr>
            <p:ph type="dt" sz="half" idx="2"/>
          </p:nvPr>
        </p:nvSpPr>
        <p:spPr>
          <a:xfrm>
            <a:off x="467800" y="4696464"/>
            <a:ext cx="1188448" cy="162607"/>
          </a:xfrm>
          <a:prstGeom prst="rect">
            <a:avLst/>
          </a:prstGeom>
        </p:spPr>
        <p:txBody>
          <a:bodyPr/>
          <a:lstStyle>
            <a:lvl1pPr>
              <a:defRPr sz="825">
                <a:solidFill>
                  <a:schemeClr val="bg1"/>
                </a:solidFill>
                <a:latin typeface="+mj-lt"/>
              </a:defRPr>
            </a:lvl1pPr>
          </a:lstStyle>
          <a:p>
            <a:r>
              <a:rPr lang="en-US"/>
              <a:t>April, 2021</a:t>
            </a:r>
          </a:p>
        </p:txBody>
      </p:sp>
      <p:sp>
        <p:nvSpPr>
          <p:cNvPr id="13" name="Slide Number Placeholder 6">
            <a:extLst>
              <a:ext uri="{FF2B5EF4-FFF2-40B4-BE49-F238E27FC236}">
                <a16:creationId xmlns:a16="http://schemas.microsoft.com/office/drawing/2014/main" id="{AE18D572-09F2-4168-A76A-F54EC74655F4}"/>
              </a:ext>
            </a:extLst>
          </p:cNvPr>
          <p:cNvSpPr>
            <a:spLocks noGrp="1"/>
          </p:cNvSpPr>
          <p:nvPr>
            <p:ph type="sldNum" sz="quarter" idx="4"/>
          </p:nvPr>
        </p:nvSpPr>
        <p:spPr>
          <a:xfrm>
            <a:off x="1682624" y="4696464"/>
            <a:ext cx="400051" cy="162607"/>
          </a:xfrm>
          <a:prstGeom prst="rect">
            <a:avLst/>
          </a:prstGeom>
        </p:spPr>
        <p:txBody>
          <a:bodyPr/>
          <a:lstStyle>
            <a:lvl1pPr>
              <a:defRPr sz="825">
                <a:solidFill>
                  <a:schemeClr val="bg1"/>
                </a:solidFill>
                <a:latin typeface="+mj-lt"/>
              </a:defRPr>
            </a:lvl1pPr>
          </a:lstStyle>
          <a:p>
            <a:fld id="{546C87ED-0213-A843-B214-D212A8CFC8F3}" type="slidenum">
              <a:rPr lang="en-US" smtClean="0"/>
              <a:pPr/>
              <a:t>‹#›</a:t>
            </a:fld>
            <a:endParaRPr lang="en-US"/>
          </a:p>
        </p:txBody>
      </p:sp>
      <p:sp>
        <p:nvSpPr>
          <p:cNvPr id="7" name="Footer Placeholder 5">
            <a:extLst>
              <a:ext uri="{FF2B5EF4-FFF2-40B4-BE49-F238E27FC236}">
                <a16:creationId xmlns:a16="http://schemas.microsoft.com/office/drawing/2014/main" id="{06BDEB50-00C7-4295-8FC9-8B39218D0F31}"/>
              </a:ext>
            </a:extLst>
          </p:cNvPr>
          <p:cNvSpPr>
            <a:spLocks noGrp="1"/>
          </p:cNvSpPr>
          <p:nvPr>
            <p:ph type="ftr" sz="quarter" idx="3"/>
          </p:nvPr>
        </p:nvSpPr>
        <p:spPr>
          <a:xfrm>
            <a:off x="2817534" y="4696465"/>
            <a:ext cx="3909841" cy="254078"/>
          </a:xfrm>
          <a:prstGeom prst="rect">
            <a:avLst/>
          </a:prstGeom>
        </p:spPr>
        <p:txBody>
          <a:bodyPr/>
          <a:lstStyle>
            <a:lvl1pPr>
              <a:defRPr sz="825">
                <a:solidFill>
                  <a:schemeClr val="bg1"/>
                </a:solidFill>
                <a:latin typeface="+mj-lt"/>
                <a:cs typeface="Arial" panose="020B0604020202020204" pitchFamily="34" charset="0"/>
              </a:defRPr>
            </a:lvl1pPr>
          </a:lstStyle>
          <a:p>
            <a:r>
              <a:rPr lang="en-US"/>
              <a:t>Special Board of Directors Meeting</a:t>
            </a:r>
          </a:p>
        </p:txBody>
      </p:sp>
    </p:spTree>
    <p:extLst>
      <p:ext uri="{BB962C8B-B14F-4D97-AF65-F5344CB8AC3E}">
        <p14:creationId xmlns:p14="http://schemas.microsoft.com/office/powerpoint/2010/main" val="3694517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FA509-7DF6-4E12-A183-836ECE214AC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D8A138C-2F49-4392-9E61-09F546A1663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03A4C0F-3830-4C12-830A-E496513B9C7B}"/>
              </a:ext>
            </a:extLst>
          </p:cNvPr>
          <p:cNvSpPr>
            <a:spLocks noGrp="1"/>
          </p:cNvSpPr>
          <p:nvPr>
            <p:ph type="dt" sz="half" idx="10"/>
          </p:nvPr>
        </p:nvSpPr>
        <p:spPr/>
        <p:txBody>
          <a:bodyPr/>
          <a:lstStyle/>
          <a:p>
            <a:fld id="{9E5281E0-F54A-40FD-B286-AE41E3717FBE}" type="datetimeFigureOut">
              <a:rPr lang="en-US" smtClean="0"/>
              <a:t>11/2/23</a:t>
            </a:fld>
            <a:endParaRPr lang="en-US"/>
          </a:p>
        </p:txBody>
      </p:sp>
      <p:sp>
        <p:nvSpPr>
          <p:cNvPr id="5" name="Footer Placeholder 4">
            <a:extLst>
              <a:ext uri="{FF2B5EF4-FFF2-40B4-BE49-F238E27FC236}">
                <a16:creationId xmlns:a16="http://schemas.microsoft.com/office/drawing/2014/main" id="{3809F97A-083F-4E9F-B382-47CF04B48F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9B570F-AE59-41AA-AD30-E204C39A7BAA}"/>
              </a:ext>
            </a:extLst>
          </p:cNvPr>
          <p:cNvSpPr>
            <a:spLocks noGrp="1"/>
          </p:cNvSpPr>
          <p:nvPr>
            <p:ph type="sldNum" sz="quarter" idx="12"/>
          </p:nvPr>
        </p:nvSpPr>
        <p:spPr/>
        <p:txBody>
          <a:bodyPr/>
          <a:lstStyle/>
          <a:p>
            <a:fld id="{52299024-9366-4117-9338-D75B89C2B24F}" type="slidenum">
              <a:rPr lang="en-US" smtClean="0"/>
              <a:t>‹#›</a:t>
            </a:fld>
            <a:endParaRPr lang="en-US"/>
          </a:p>
        </p:txBody>
      </p:sp>
    </p:spTree>
    <p:extLst>
      <p:ext uri="{BB962C8B-B14F-4D97-AF65-F5344CB8AC3E}">
        <p14:creationId xmlns:p14="http://schemas.microsoft.com/office/powerpoint/2010/main" val="25231734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EAF0296-CAE7-470C-8ACD-8012E63447C1}"/>
              </a:ext>
            </a:extLst>
          </p:cNvPr>
          <p:cNvSpPr>
            <a:spLocks noGrp="1"/>
          </p:cNvSpPr>
          <p:nvPr>
            <p:ph type="title" hasCustomPrompt="1"/>
          </p:nvPr>
        </p:nvSpPr>
        <p:spPr>
          <a:xfrm>
            <a:off x="467795" y="380893"/>
            <a:ext cx="8259915" cy="566069"/>
          </a:xfrm>
          <a:prstGeom prst="rect">
            <a:avLst/>
          </a:prstGeom>
        </p:spPr>
        <p:txBody>
          <a:bodyPr/>
          <a:lstStyle>
            <a:lvl1pPr>
              <a:defRPr b="0">
                <a:solidFill>
                  <a:srgbClr val="F15C22"/>
                </a:solidFill>
                <a:latin typeface="Rockwell" panose="02060603020205020403" pitchFamily="18" charset="0"/>
              </a:defRPr>
            </a:lvl1pPr>
          </a:lstStyle>
          <a:p>
            <a:r>
              <a:rPr lang="en-US"/>
              <a:t>Headline</a:t>
            </a:r>
          </a:p>
        </p:txBody>
      </p:sp>
      <p:sp>
        <p:nvSpPr>
          <p:cNvPr id="12" name="Content Placeholder 8">
            <a:extLst>
              <a:ext uri="{FF2B5EF4-FFF2-40B4-BE49-F238E27FC236}">
                <a16:creationId xmlns:a16="http://schemas.microsoft.com/office/drawing/2014/main" id="{A38E672F-7EA7-4C27-8642-32ADBB355AC4}"/>
              </a:ext>
            </a:extLst>
          </p:cNvPr>
          <p:cNvSpPr>
            <a:spLocks noGrp="1"/>
          </p:cNvSpPr>
          <p:nvPr>
            <p:ph sz="quarter" idx="10"/>
          </p:nvPr>
        </p:nvSpPr>
        <p:spPr>
          <a:xfrm>
            <a:off x="467917" y="1064419"/>
            <a:ext cx="4019429" cy="3429000"/>
          </a:xfrm>
          <a:prstGeom prst="rect">
            <a:avLst/>
          </a:prstGeom>
        </p:spPr>
        <p:txBody>
          <a:bodyPr/>
          <a:lstStyle>
            <a:lvl1pPr>
              <a:defRPr sz="2100">
                <a:solidFill>
                  <a:schemeClr val="bg1"/>
                </a:solidFill>
              </a:defRPr>
            </a:lvl1pPr>
            <a:lvl2pPr>
              <a:defRPr sz="1800">
                <a:solidFill>
                  <a:schemeClr val="bg1"/>
                </a:solidFill>
              </a:defRPr>
            </a:lvl2pPr>
            <a:lvl3pPr>
              <a:defRPr sz="1500">
                <a:solidFill>
                  <a:schemeClr val="bg1"/>
                </a:solidFill>
              </a:defRPr>
            </a:lvl3pPr>
            <a:lvl4pPr>
              <a:defRPr sz="135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8">
            <a:extLst>
              <a:ext uri="{FF2B5EF4-FFF2-40B4-BE49-F238E27FC236}">
                <a16:creationId xmlns:a16="http://schemas.microsoft.com/office/drawing/2014/main" id="{047153B6-10AE-4223-8ED2-F666A2768D38}"/>
              </a:ext>
            </a:extLst>
          </p:cNvPr>
          <p:cNvSpPr>
            <a:spLocks noGrp="1"/>
          </p:cNvSpPr>
          <p:nvPr>
            <p:ph sz="quarter" idx="11"/>
          </p:nvPr>
        </p:nvSpPr>
        <p:spPr>
          <a:xfrm>
            <a:off x="4656656" y="1064419"/>
            <a:ext cx="4071054" cy="3429000"/>
          </a:xfrm>
          <a:prstGeom prst="rect">
            <a:avLst/>
          </a:prstGeom>
        </p:spPr>
        <p:txBody>
          <a:bodyPr/>
          <a:lstStyle>
            <a:lvl1pPr>
              <a:defRPr sz="1950">
                <a:solidFill>
                  <a:schemeClr val="bg1"/>
                </a:solidFill>
              </a:defRPr>
            </a:lvl1pPr>
            <a:lvl2pPr>
              <a:defRPr sz="1800">
                <a:solidFill>
                  <a:schemeClr val="bg1"/>
                </a:solidFill>
              </a:defRPr>
            </a:lvl2pPr>
            <a:lvl3pPr>
              <a:defRPr sz="1650">
                <a:solidFill>
                  <a:schemeClr val="bg1"/>
                </a:solidFill>
              </a:defRPr>
            </a:lvl3pPr>
            <a:lvl4pPr>
              <a:defRPr sz="135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4">
            <a:extLst>
              <a:ext uri="{FF2B5EF4-FFF2-40B4-BE49-F238E27FC236}">
                <a16:creationId xmlns:a16="http://schemas.microsoft.com/office/drawing/2014/main" id="{A3B0B313-32FF-430F-895F-1D7A05628D90}"/>
              </a:ext>
            </a:extLst>
          </p:cNvPr>
          <p:cNvSpPr>
            <a:spLocks noGrp="1"/>
          </p:cNvSpPr>
          <p:nvPr>
            <p:ph type="dt" sz="half" idx="2"/>
          </p:nvPr>
        </p:nvSpPr>
        <p:spPr>
          <a:xfrm>
            <a:off x="467800" y="4696464"/>
            <a:ext cx="1188448" cy="162607"/>
          </a:xfrm>
          <a:prstGeom prst="rect">
            <a:avLst/>
          </a:prstGeom>
        </p:spPr>
        <p:txBody>
          <a:bodyPr/>
          <a:lstStyle>
            <a:lvl1pPr>
              <a:defRPr sz="825">
                <a:solidFill>
                  <a:schemeClr val="bg1"/>
                </a:solidFill>
                <a:latin typeface="+mj-lt"/>
              </a:defRPr>
            </a:lvl1pPr>
          </a:lstStyle>
          <a:p>
            <a:r>
              <a:rPr lang="en-US"/>
              <a:t>April, 2021</a:t>
            </a:r>
          </a:p>
        </p:txBody>
      </p:sp>
      <p:sp>
        <p:nvSpPr>
          <p:cNvPr id="15" name="Slide Number Placeholder 6">
            <a:extLst>
              <a:ext uri="{FF2B5EF4-FFF2-40B4-BE49-F238E27FC236}">
                <a16:creationId xmlns:a16="http://schemas.microsoft.com/office/drawing/2014/main" id="{D0EC6145-D835-4913-9ACA-3DAE540C5C04}"/>
              </a:ext>
            </a:extLst>
          </p:cNvPr>
          <p:cNvSpPr>
            <a:spLocks noGrp="1"/>
          </p:cNvSpPr>
          <p:nvPr>
            <p:ph type="sldNum" sz="quarter" idx="4"/>
          </p:nvPr>
        </p:nvSpPr>
        <p:spPr>
          <a:xfrm>
            <a:off x="1682624" y="4696464"/>
            <a:ext cx="400051" cy="162607"/>
          </a:xfrm>
          <a:prstGeom prst="rect">
            <a:avLst/>
          </a:prstGeom>
        </p:spPr>
        <p:txBody>
          <a:bodyPr/>
          <a:lstStyle>
            <a:lvl1pPr>
              <a:defRPr sz="825">
                <a:solidFill>
                  <a:schemeClr val="bg1"/>
                </a:solidFill>
                <a:latin typeface="+mj-lt"/>
              </a:defRPr>
            </a:lvl1pPr>
          </a:lstStyle>
          <a:p>
            <a:fld id="{546C87ED-0213-A843-B214-D212A8CFC8F3}" type="slidenum">
              <a:rPr lang="en-US" smtClean="0"/>
              <a:pPr/>
              <a:t>‹#›</a:t>
            </a:fld>
            <a:endParaRPr lang="en-US"/>
          </a:p>
        </p:txBody>
      </p:sp>
      <p:sp>
        <p:nvSpPr>
          <p:cNvPr id="10" name="Footer Placeholder 5">
            <a:extLst>
              <a:ext uri="{FF2B5EF4-FFF2-40B4-BE49-F238E27FC236}">
                <a16:creationId xmlns:a16="http://schemas.microsoft.com/office/drawing/2014/main" id="{BECEA356-EAD9-447C-A019-B90FB122993C}"/>
              </a:ext>
            </a:extLst>
          </p:cNvPr>
          <p:cNvSpPr>
            <a:spLocks noGrp="1"/>
          </p:cNvSpPr>
          <p:nvPr>
            <p:ph type="ftr" sz="quarter" idx="3"/>
          </p:nvPr>
        </p:nvSpPr>
        <p:spPr>
          <a:xfrm>
            <a:off x="2817534" y="4696465"/>
            <a:ext cx="3909841" cy="254078"/>
          </a:xfrm>
          <a:prstGeom prst="rect">
            <a:avLst/>
          </a:prstGeom>
        </p:spPr>
        <p:txBody>
          <a:bodyPr/>
          <a:lstStyle>
            <a:lvl1pPr>
              <a:defRPr sz="825">
                <a:solidFill>
                  <a:schemeClr val="bg1"/>
                </a:solidFill>
                <a:latin typeface="+mj-lt"/>
                <a:cs typeface="Arial" panose="020B0604020202020204" pitchFamily="34" charset="0"/>
              </a:defRPr>
            </a:lvl1pPr>
          </a:lstStyle>
          <a:p>
            <a:r>
              <a:rPr lang="en-US"/>
              <a:t>Special Board of Directors Meeting</a:t>
            </a:r>
          </a:p>
        </p:txBody>
      </p:sp>
    </p:spTree>
    <p:extLst>
      <p:ext uri="{BB962C8B-B14F-4D97-AF65-F5344CB8AC3E}">
        <p14:creationId xmlns:p14="http://schemas.microsoft.com/office/powerpoint/2010/main" val="1918460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 Lg Photo">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D570AC9-0444-47CF-B75E-29B45A39F7C1}"/>
              </a:ext>
            </a:extLst>
          </p:cNvPr>
          <p:cNvSpPr>
            <a:spLocks noGrp="1"/>
          </p:cNvSpPr>
          <p:nvPr>
            <p:ph type="pic" sz="quarter" idx="12"/>
          </p:nvPr>
        </p:nvSpPr>
        <p:spPr>
          <a:xfrm>
            <a:off x="0" y="0"/>
            <a:ext cx="4572000" cy="5143500"/>
          </a:xfrm>
          <a:prstGeom prst="rect">
            <a:avLst/>
          </a:prstGeom>
        </p:spPr>
        <p:txBody>
          <a:bodyPr/>
          <a:lstStyle/>
          <a:p>
            <a:endParaRPr lang="en-US"/>
          </a:p>
        </p:txBody>
      </p:sp>
      <p:sp>
        <p:nvSpPr>
          <p:cNvPr id="11" name="Content Placeholder 8">
            <a:extLst>
              <a:ext uri="{FF2B5EF4-FFF2-40B4-BE49-F238E27FC236}">
                <a16:creationId xmlns:a16="http://schemas.microsoft.com/office/drawing/2014/main" id="{BA3D39EC-5453-47E8-A0D0-AFF83A78BDF5}"/>
              </a:ext>
            </a:extLst>
          </p:cNvPr>
          <p:cNvSpPr>
            <a:spLocks noGrp="1"/>
          </p:cNvSpPr>
          <p:nvPr>
            <p:ph sz="quarter" idx="13"/>
          </p:nvPr>
        </p:nvSpPr>
        <p:spPr>
          <a:xfrm>
            <a:off x="4756639" y="1064419"/>
            <a:ext cx="3971072" cy="3429000"/>
          </a:xfrm>
          <a:prstGeom prst="rect">
            <a:avLst/>
          </a:prstGeom>
        </p:spPr>
        <p:txBody>
          <a:bodyPr/>
          <a:lstStyle>
            <a:lvl1pPr>
              <a:defRPr sz="1950">
                <a:solidFill>
                  <a:schemeClr val="bg1"/>
                </a:solidFill>
              </a:defRPr>
            </a:lvl1pPr>
            <a:lvl2pPr>
              <a:defRPr sz="1800">
                <a:solidFill>
                  <a:schemeClr val="bg1"/>
                </a:solidFill>
              </a:defRPr>
            </a:lvl2pPr>
            <a:lvl3pPr>
              <a:defRPr sz="1650">
                <a:solidFill>
                  <a:schemeClr val="bg1"/>
                </a:solidFill>
              </a:defRPr>
            </a:lvl3pPr>
            <a:lvl4pPr>
              <a:defRPr sz="135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A7227D86-4F47-44A6-9A87-B33228B313AB}"/>
              </a:ext>
            </a:extLst>
          </p:cNvPr>
          <p:cNvSpPr>
            <a:spLocks noGrp="1"/>
          </p:cNvSpPr>
          <p:nvPr>
            <p:ph type="title" hasCustomPrompt="1"/>
          </p:nvPr>
        </p:nvSpPr>
        <p:spPr>
          <a:xfrm>
            <a:off x="4756639" y="380893"/>
            <a:ext cx="3971072" cy="566069"/>
          </a:xfrm>
          <a:prstGeom prst="rect">
            <a:avLst/>
          </a:prstGeom>
        </p:spPr>
        <p:txBody>
          <a:bodyPr/>
          <a:lstStyle>
            <a:lvl1pPr>
              <a:defRPr b="0">
                <a:solidFill>
                  <a:srgbClr val="F15C22"/>
                </a:solidFill>
                <a:latin typeface="Rockwell" panose="02060603020205020403" pitchFamily="18" charset="0"/>
              </a:defRPr>
            </a:lvl1pPr>
          </a:lstStyle>
          <a:p>
            <a:r>
              <a:rPr lang="en-US"/>
              <a:t>Headline</a:t>
            </a:r>
          </a:p>
        </p:txBody>
      </p:sp>
      <p:sp>
        <p:nvSpPr>
          <p:cNvPr id="14" name="Date Placeholder 4">
            <a:extLst>
              <a:ext uri="{FF2B5EF4-FFF2-40B4-BE49-F238E27FC236}">
                <a16:creationId xmlns:a16="http://schemas.microsoft.com/office/drawing/2014/main" id="{6B4F9FF3-DD17-4FFE-9801-1AA0147DE5F4}"/>
              </a:ext>
            </a:extLst>
          </p:cNvPr>
          <p:cNvSpPr>
            <a:spLocks noGrp="1"/>
          </p:cNvSpPr>
          <p:nvPr>
            <p:ph type="dt" sz="half" idx="2"/>
          </p:nvPr>
        </p:nvSpPr>
        <p:spPr>
          <a:xfrm>
            <a:off x="467800" y="4696464"/>
            <a:ext cx="1188448" cy="162607"/>
          </a:xfrm>
          <a:prstGeom prst="rect">
            <a:avLst/>
          </a:prstGeom>
        </p:spPr>
        <p:txBody>
          <a:bodyPr/>
          <a:lstStyle>
            <a:lvl1pPr>
              <a:defRPr sz="825">
                <a:solidFill>
                  <a:schemeClr val="bg1"/>
                </a:solidFill>
                <a:latin typeface="+mj-lt"/>
              </a:defRPr>
            </a:lvl1pPr>
          </a:lstStyle>
          <a:p>
            <a:r>
              <a:rPr lang="en-US"/>
              <a:t>April, 2021</a:t>
            </a:r>
          </a:p>
        </p:txBody>
      </p:sp>
      <p:sp>
        <p:nvSpPr>
          <p:cNvPr id="15" name="Slide Number Placeholder 6">
            <a:extLst>
              <a:ext uri="{FF2B5EF4-FFF2-40B4-BE49-F238E27FC236}">
                <a16:creationId xmlns:a16="http://schemas.microsoft.com/office/drawing/2014/main" id="{68BB8914-E618-467E-80BE-4B3A210C2997}"/>
              </a:ext>
            </a:extLst>
          </p:cNvPr>
          <p:cNvSpPr>
            <a:spLocks noGrp="1"/>
          </p:cNvSpPr>
          <p:nvPr>
            <p:ph type="sldNum" sz="quarter" idx="4"/>
          </p:nvPr>
        </p:nvSpPr>
        <p:spPr>
          <a:xfrm>
            <a:off x="1682624" y="4696464"/>
            <a:ext cx="400051" cy="162607"/>
          </a:xfrm>
          <a:prstGeom prst="rect">
            <a:avLst/>
          </a:prstGeom>
        </p:spPr>
        <p:txBody>
          <a:bodyPr/>
          <a:lstStyle>
            <a:lvl1pPr>
              <a:defRPr sz="825">
                <a:solidFill>
                  <a:schemeClr val="bg1"/>
                </a:solidFill>
                <a:latin typeface="+mj-lt"/>
              </a:defRPr>
            </a:lvl1pPr>
          </a:lstStyle>
          <a:p>
            <a:fld id="{546C87ED-0213-A843-B214-D212A8CFC8F3}" type="slidenum">
              <a:rPr lang="en-US" smtClean="0"/>
              <a:pPr/>
              <a:t>‹#›</a:t>
            </a:fld>
            <a:endParaRPr lang="en-US"/>
          </a:p>
        </p:txBody>
      </p:sp>
      <p:sp>
        <p:nvSpPr>
          <p:cNvPr id="12" name="Footer Placeholder 5">
            <a:extLst>
              <a:ext uri="{FF2B5EF4-FFF2-40B4-BE49-F238E27FC236}">
                <a16:creationId xmlns:a16="http://schemas.microsoft.com/office/drawing/2014/main" id="{7D5A490E-6732-47E6-92C1-25455C1876C0}"/>
              </a:ext>
            </a:extLst>
          </p:cNvPr>
          <p:cNvSpPr>
            <a:spLocks noGrp="1"/>
          </p:cNvSpPr>
          <p:nvPr>
            <p:ph type="ftr" sz="quarter" idx="3"/>
          </p:nvPr>
        </p:nvSpPr>
        <p:spPr>
          <a:xfrm>
            <a:off x="2817534" y="4696465"/>
            <a:ext cx="3909841" cy="254078"/>
          </a:xfrm>
          <a:prstGeom prst="rect">
            <a:avLst/>
          </a:prstGeom>
        </p:spPr>
        <p:txBody>
          <a:bodyPr/>
          <a:lstStyle>
            <a:lvl1pPr>
              <a:defRPr sz="825">
                <a:solidFill>
                  <a:schemeClr val="bg1"/>
                </a:solidFill>
                <a:latin typeface="+mj-lt"/>
                <a:cs typeface="Arial" panose="020B0604020202020204" pitchFamily="34" charset="0"/>
              </a:defRPr>
            </a:lvl1pPr>
          </a:lstStyle>
          <a:p>
            <a:r>
              <a:rPr lang="en-US"/>
              <a:t>Special Board of Directors Meeting</a:t>
            </a:r>
          </a:p>
        </p:txBody>
      </p:sp>
    </p:spTree>
    <p:extLst>
      <p:ext uri="{BB962C8B-B14F-4D97-AF65-F5344CB8AC3E}">
        <p14:creationId xmlns:p14="http://schemas.microsoft.com/office/powerpoint/2010/main" val="19220921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Facts w/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0ED44-2347-4B00-BF43-8B7F2F009918}"/>
              </a:ext>
            </a:extLst>
          </p:cNvPr>
          <p:cNvSpPr>
            <a:spLocks noGrp="1"/>
          </p:cNvSpPr>
          <p:nvPr>
            <p:ph type="title" hasCustomPrompt="1"/>
          </p:nvPr>
        </p:nvSpPr>
        <p:spPr>
          <a:xfrm>
            <a:off x="467795" y="379361"/>
            <a:ext cx="8259915" cy="576867"/>
          </a:xfrm>
          <a:prstGeom prst="rect">
            <a:avLst/>
          </a:prstGeom>
        </p:spPr>
        <p:txBody>
          <a:bodyPr/>
          <a:lstStyle>
            <a:lvl1pPr>
              <a:defRPr b="0">
                <a:solidFill>
                  <a:schemeClr val="accent2"/>
                </a:solidFill>
                <a:latin typeface="Rockwell" panose="02060603020205020403" pitchFamily="18" charset="0"/>
              </a:defRPr>
            </a:lvl1pPr>
          </a:lstStyle>
          <a:p>
            <a:r>
              <a:rPr lang="en-US"/>
              <a:t>Headline</a:t>
            </a:r>
          </a:p>
        </p:txBody>
      </p:sp>
      <p:sp>
        <p:nvSpPr>
          <p:cNvPr id="21" name="Text Placeholder 26">
            <a:extLst>
              <a:ext uri="{FF2B5EF4-FFF2-40B4-BE49-F238E27FC236}">
                <a16:creationId xmlns:a16="http://schemas.microsoft.com/office/drawing/2014/main" id="{FAAFB008-CB43-4B65-96F4-C64129D9071A}"/>
              </a:ext>
            </a:extLst>
          </p:cNvPr>
          <p:cNvSpPr>
            <a:spLocks noGrp="1"/>
          </p:cNvSpPr>
          <p:nvPr>
            <p:ph type="body" sz="quarter" idx="24" hasCustomPrompt="1"/>
          </p:nvPr>
        </p:nvSpPr>
        <p:spPr>
          <a:xfrm>
            <a:off x="5748074" y="1075738"/>
            <a:ext cx="2979636" cy="613762"/>
          </a:xfrm>
          <a:prstGeom prst="rect">
            <a:avLst/>
          </a:prstGeom>
        </p:spPr>
        <p:txBody>
          <a:bodyPr>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050">
                <a:solidFill>
                  <a:schemeClr val="bg1"/>
                </a:solidFill>
              </a:defRPr>
            </a:lvl1pPr>
            <a:lvl2pPr>
              <a:defRPr sz="900"/>
            </a:lvl2pPr>
            <a:lvl3pPr>
              <a:defRPr sz="900"/>
            </a:lvl3pPr>
            <a:lvl4pPr>
              <a:defRPr sz="900"/>
            </a:lvl4pPr>
            <a:lvl5pPr>
              <a:defRPr sz="900"/>
            </a:lvl5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here to enter up to 3 lines of text. Click here to enter up to 3 lines of text. Click here to enter up to 3 lines of text. </a:t>
            </a:r>
          </a:p>
        </p:txBody>
      </p:sp>
      <p:sp>
        <p:nvSpPr>
          <p:cNvPr id="22" name="Text Placeholder 26">
            <a:extLst>
              <a:ext uri="{FF2B5EF4-FFF2-40B4-BE49-F238E27FC236}">
                <a16:creationId xmlns:a16="http://schemas.microsoft.com/office/drawing/2014/main" id="{F817216B-DFEF-41C6-A1B9-E27B64ACEF2E}"/>
              </a:ext>
            </a:extLst>
          </p:cNvPr>
          <p:cNvSpPr>
            <a:spLocks noGrp="1"/>
          </p:cNvSpPr>
          <p:nvPr>
            <p:ph type="body" sz="quarter" idx="25" hasCustomPrompt="1"/>
          </p:nvPr>
        </p:nvSpPr>
        <p:spPr>
          <a:xfrm>
            <a:off x="5748074" y="1822311"/>
            <a:ext cx="2979636" cy="613762"/>
          </a:xfrm>
          <a:prstGeom prst="rect">
            <a:avLst/>
          </a:prstGeom>
        </p:spPr>
        <p:txBody>
          <a:bodyPr>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050">
                <a:solidFill>
                  <a:schemeClr val="bg1"/>
                </a:solidFill>
              </a:defRPr>
            </a:lvl1pPr>
            <a:lvl2pPr>
              <a:defRPr sz="900"/>
            </a:lvl2pPr>
            <a:lvl3pPr>
              <a:defRPr sz="900"/>
            </a:lvl3pPr>
            <a:lvl4pPr>
              <a:defRPr sz="900"/>
            </a:lvl4pPr>
            <a:lvl5pPr>
              <a:defRPr sz="900"/>
            </a:lvl5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here to enter up to 3 lines of text. Click here to enter up to 3 lines of text. Click here to enter up to 3 lines of text. </a:t>
            </a:r>
          </a:p>
        </p:txBody>
      </p:sp>
      <p:sp>
        <p:nvSpPr>
          <p:cNvPr id="23" name="Text Placeholder 26">
            <a:extLst>
              <a:ext uri="{FF2B5EF4-FFF2-40B4-BE49-F238E27FC236}">
                <a16:creationId xmlns:a16="http://schemas.microsoft.com/office/drawing/2014/main" id="{79F17D79-D888-49A7-9B12-A87CAE17B835}"/>
              </a:ext>
            </a:extLst>
          </p:cNvPr>
          <p:cNvSpPr>
            <a:spLocks noGrp="1"/>
          </p:cNvSpPr>
          <p:nvPr>
            <p:ph type="body" sz="quarter" idx="26" hasCustomPrompt="1"/>
          </p:nvPr>
        </p:nvSpPr>
        <p:spPr>
          <a:xfrm>
            <a:off x="5739915" y="2568884"/>
            <a:ext cx="2979636" cy="613762"/>
          </a:xfrm>
          <a:prstGeom prst="rect">
            <a:avLst/>
          </a:prstGeom>
        </p:spPr>
        <p:txBody>
          <a:bodyPr>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050">
                <a:solidFill>
                  <a:schemeClr val="bg1"/>
                </a:solidFill>
              </a:defRPr>
            </a:lvl1pPr>
            <a:lvl2pPr>
              <a:defRPr sz="900"/>
            </a:lvl2pPr>
            <a:lvl3pPr>
              <a:defRPr sz="900"/>
            </a:lvl3pPr>
            <a:lvl4pPr>
              <a:defRPr sz="900"/>
            </a:lvl4pPr>
            <a:lvl5pPr>
              <a:defRPr sz="900"/>
            </a:lvl5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here to enter up to 3 lines of text. Click here to enter up to 3 lines of text. Click here to enter up to 3 lines of text. </a:t>
            </a:r>
          </a:p>
        </p:txBody>
      </p:sp>
      <p:sp>
        <p:nvSpPr>
          <p:cNvPr id="24" name="Text Placeholder 26">
            <a:extLst>
              <a:ext uri="{FF2B5EF4-FFF2-40B4-BE49-F238E27FC236}">
                <a16:creationId xmlns:a16="http://schemas.microsoft.com/office/drawing/2014/main" id="{42D1013F-4702-4AA8-8614-7894739B4D05}"/>
              </a:ext>
            </a:extLst>
          </p:cNvPr>
          <p:cNvSpPr>
            <a:spLocks noGrp="1"/>
          </p:cNvSpPr>
          <p:nvPr>
            <p:ph type="body" sz="quarter" idx="27" hasCustomPrompt="1"/>
          </p:nvPr>
        </p:nvSpPr>
        <p:spPr>
          <a:xfrm>
            <a:off x="5753099" y="3312444"/>
            <a:ext cx="2979636" cy="613762"/>
          </a:xfrm>
          <a:prstGeom prst="rect">
            <a:avLst/>
          </a:prstGeom>
        </p:spPr>
        <p:txBody>
          <a:bodyPr>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050">
                <a:solidFill>
                  <a:schemeClr val="bg1"/>
                </a:solidFill>
              </a:defRPr>
            </a:lvl1pPr>
            <a:lvl2pPr>
              <a:defRPr sz="900"/>
            </a:lvl2pPr>
            <a:lvl3pPr>
              <a:defRPr sz="900"/>
            </a:lvl3pPr>
            <a:lvl4pPr>
              <a:defRPr sz="900"/>
            </a:lvl4pPr>
            <a:lvl5pPr>
              <a:defRPr sz="900"/>
            </a:lvl5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here to enter up to 3 lines of text. Click here to enter up to 3 lines of text. Click here to enter up to 3 lines of text. </a:t>
            </a:r>
          </a:p>
        </p:txBody>
      </p:sp>
      <p:sp>
        <p:nvSpPr>
          <p:cNvPr id="43" name="Picture Placeholder 3">
            <a:extLst>
              <a:ext uri="{FF2B5EF4-FFF2-40B4-BE49-F238E27FC236}">
                <a16:creationId xmlns:a16="http://schemas.microsoft.com/office/drawing/2014/main" id="{129806AA-54D7-4685-89E2-BF749995F0CB}"/>
              </a:ext>
            </a:extLst>
          </p:cNvPr>
          <p:cNvSpPr>
            <a:spLocks noGrp="1"/>
          </p:cNvSpPr>
          <p:nvPr>
            <p:ph type="pic" sz="quarter" idx="39" hasCustomPrompt="1"/>
          </p:nvPr>
        </p:nvSpPr>
        <p:spPr>
          <a:xfrm>
            <a:off x="4771628" y="1076326"/>
            <a:ext cx="838200" cy="613172"/>
          </a:xfrm>
          <a:prstGeom prst="rect">
            <a:avLst/>
          </a:prstGeom>
        </p:spPr>
        <p:txBody>
          <a:bodyPr/>
          <a:lstStyle>
            <a:lvl1pPr>
              <a:defRPr sz="900"/>
            </a:lvl1pPr>
          </a:lstStyle>
          <a:p>
            <a:r>
              <a:rPr lang="en-US"/>
              <a:t>Insert icon or image</a:t>
            </a:r>
          </a:p>
        </p:txBody>
      </p:sp>
      <p:sp>
        <p:nvSpPr>
          <p:cNvPr id="44" name="Picture Placeholder 3">
            <a:extLst>
              <a:ext uri="{FF2B5EF4-FFF2-40B4-BE49-F238E27FC236}">
                <a16:creationId xmlns:a16="http://schemas.microsoft.com/office/drawing/2014/main" id="{09CBEB83-77BD-4B79-8C73-226D6C48BD33}"/>
              </a:ext>
            </a:extLst>
          </p:cNvPr>
          <p:cNvSpPr>
            <a:spLocks noGrp="1"/>
          </p:cNvSpPr>
          <p:nvPr>
            <p:ph type="pic" sz="quarter" idx="40" hasCustomPrompt="1"/>
          </p:nvPr>
        </p:nvSpPr>
        <p:spPr>
          <a:xfrm>
            <a:off x="4771628" y="1819624"/>
            <a:ext cx="838200" cy="613172"/>
          </a:xfrm>
          <a:prstGeom prst="rect">
            <a:avLst/>
          </a:prstGeom>
        </p:spPr>
        <p:txBody>
          <a:bodyPr/>
          <a:lstStyle>
            <a:lvl1pPr>
              <a:defRPr sz="900"/>
            </a:lvl1pPr>
          </a:lstStyle>
          <a:p>
            <a:r>
              <a:rPr lang="en-US"/>
              <a:t>Insert icon or image</a:t>
            </a:r>
          </a:p>
        </p:txBody>
      </p:sp>
      <p:sp>
        <p:nvSpPr>
          <p:cNvPr id="45" name="Picture Placeholder 3">
            <a:extLst>
              <a:ext uri="{FF2B5EF4-FFF2-40B4-BE49-F238E27FC236}">
                <a16:creationId xmlns:a16="http://schemas.microsoft.com/office/drawing/2014/main" id="{D64F2E22-105D-45F7-A26B-B1201BACE5F1}"/>
              </a:ext>
            </a:extLst>
          </p:cNvPr>
          <p:cNvSpPr>
            <a:spLocks noGrp="1"/>
          </p:cNvSpPr>
          <p:nvPr>
            <p:ph type="pic" sz="quarter" idx="41" hasCustomPrompt="1"/>
          </p:nvPr>
        </p:nvSpPr>
        <p:spPr>
          <a:xfrm>
            <a:off x="4771628" y="2564683"/>
            <a:ext cx="838200" cy="613172"/>
          </a:xfrm>
          <a:prstGeom prst="rect">
            <a:avLst/>
          </a:prstGeom>
        </p:spPr>
        <p:txBody>
          <a:bodyPr/>
          <a:lstStyle>
            <a:lvl1pPr>
              <a:defRPr sz="900"/>
            </a:lvl1pPr>
          </a:lstStyle>
          <a:p>
            <a:r>
              <a:rPr lang="en-US"/>
              <a:t>Insert icon or image</a:t>
            </a:r>
          </a:p>
        </p:txBody>
      </p:sp>
      <p:sp>
        <p:nvSpPr>
          <p:cNvPr id="46" name="Picture Placeholder 3">
            <a:extLst>
              <a:ext uri="{FF2B5EF4-FFF2-40B4-BE49-F238E27FC236}">
                <a16:creationId xmlns:a16="http://schemas.microsoft.com/office/drawing/2014/main" id="{10F41CD0-59F6-4088-BF3B-7B258F2C1715}"/>
              </a:ext>
            </a:extLst>
          </p:cNvPr>
          <p:cNvSpPr>
            <a:spLocks noGrp="1"/>
          </p:cNvSpPr>
          <p:nvPr>
            <p:ph type="pic" sz="quarter" idx="42" hasCustomPrompt="1"/>
          </p:nvPr>
        </p:nvSpPr>
        <p:spPr>
          <a:xfrm>
            <a:off x="4766603" y="3309741"/>
            <a:ext cx="838200" cy="613172"/>
          </a:xfrm>
          <a:prstGeom prst="rect">
            <a:avLst/>
          </a:prstGeom>
        </p:spPr>
        <p:txBody>
          <a:bodyPr/>
          <a:lstStyle>
            <a:lvl1pPr>
              <a:defRPr sz="900"/>
            </a:lvl1pPr>
          </a:lstStyle>
          <a:p>
            <a:r>
              <a:rPr lang="en-US"/>
              <a:t>Insert icon or image</a:t>
            </a:r>
          </a:p>
        </p:txBody>
      </p:sp>
      <p:sp>
        <p:nvSpPr>
          <p:cNvPr id="47" name="Text Placeholder 26">
            <a:extLst>
              <a:ext uri="{FF2B5EF4-FFF2-40B4-BE49-F238E27FC236}">
                <a16:creationId xmlns:a16="http://schemas.microsoft.com/office/drawing/2014/main" id="{BA8E64CC-8F77-4368-9993-E4D27852B432}"/>
              </a:ext>
            </a:extLst>
          </p:cNvPr>
          <p:cNvSpPr>
            <a:spLocks noGrp="1"/>
          </p:cNvSpPr>
          <p:nvPr>
            <p:ph type="body" sz="quarter" idx="43" hasCustomPrompt="1"/>
          </p:nvPr>
        </p:nvSpPr>
        <p:spPr>
          <a:xfrm>
            <a:off x="1444760" y="1075738"/>
            <a:ext cx="2979636" cy="613762"/>
          </a:xfrm>
          <a:prstGeom prst="rect">
            <a:avLst/>
          </a:prstGeom>
        </p:spPr>
        <p:txBody>
          <a:bodyPr>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050">
                <a:solidFill>
                  <a:schemeClr val="bg1"/>
                </a:solidFill>
              </a:defRPr>
            </a:lvl1pPr>
            <a:lvl2pPr>
              <a:defRPr sz="900"/>
            </a:lvl2pPr>
            <a:lvl3pPr>
              <a:defRPr sz="900"/>
            </a:lvl3pPr>
            <a:lvl4pPr>
              <a:defRPr sz="900"/>
            </a:lvl4pPr>
            <a:lvl5pPr>
              <a:defRPr sz="900"/>
            </a:lvl5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here to enter up to 3 lines of text. Click here to enter up to 3 lines of text. Click here to enter up to 3 lines of text. </a:t>
            </a:r>
          </a:p>
        </p:txBody>
      </p:sp>
      <p:sp>
        <p:nvSpPr>
          <p:cNvPr id="48" name="Text Placeholder 26">
            <a:extLst>
              <a:ext uri="{FF2B5EF4-FFF2-40B4-BE49-F238E27FC236}">
                <a16:creationId xmlns:a16="http://schemas.microsoft.com/office/drawing/2014/main" id="{9F7C5EF2-FC2C-4D2B-A135-E9AE2D7370D4}"/>
              </a:ext>
            </a:extLst>
          </p:cNvPr>
          <p:cNvSpPr>
            <a:spLocks noGrp="1"/>
          </p:cNvSpPr>
          <p:nvPr>
            <p:ph type="body" sz="quarter" idx="44" hasCustomPrompt="1"/>
          </p:nvPr>
        </p:nvSpPr>
        <p:spPr>
          <a:xfrm>
            <a:off x="1444760" y="1822311"/>
            <a:ext cx="2979636" cy="613762"/>
          </a:xfrm>
          <a:prstGeom prst="rect">
            <a:avLst/>
          </a:prstGeom>
        </p:spPr>
        <p:txBody>
          <a:bodyPr>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050">
                <a:solidFill>
                  <a:schemeClr val="bg1"/>
                </a:solidFill>
              </a:defRPr>
            </a:lvl1pPr>
            <a:lvl2pPr>
              <a:defRPr sz="900"/>
            </a:lvl2pPr>
            <a:lvl3pPr>
              <a:defRPr sz="900"/>
            </a:lvl3pPr>
            <a:lvl4pPr>
              <a:defRPr sz="900"/>
            </a:lvl4pPr>
            <a:lvl5pPr>
              <a:defRPr sz="900"/>
            </a:lvl5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here to enter up to 3 lines of text. Click here to enter up to 3 lines of text. Click here to enter up to 3 lines of text. </a:t>
            </a:r>
          </a:p>
        </p:txBody>
      </p:sp>
      <p:sp>
        <p:nvSpPr>
          <p:cNvPr id="49" name="Text Placeholder 26">
            <a:extLst>
              <a:ext uri="{FF2B5EF4-FFF2-40B4-BE49-F238E27FC236}">
                <a16:creationId xmlns:a16="http://schemas.microsoft.com/office/drawing/2014/main" id="{B253ECF3-3B0C-47FF-9990-56BA7ECD4BA5}"/>
              </a:ext>
            </a:extLst>
          </p:cNvPr>
          <p:cNvSpPr>
            <a:spLocks noGrp="1"/>
          </p:cNvSpPr>
          <p:nvPr>
            <p:ph type="body" sz="quarter" idx="45" hasCustomPrompt="1"/>
          </p:nvPr>
        </p:nvSpPr>
        <p:spPr>
          <a:xfrm>
            <a:off x="1436601" y="2568884"/>
            <a:ext cx="2979636" cy="613762"/>
          </a:xfrm>
          <a:prstGeom prst="rect">
            <a:avLst/>
          </a:prstGeom>
        </p:spPr>
        <p:txBody>
          <a:bodyPr>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050">
                <a:solidFill>
                  <a:schemeClr val="bg1"/>
                </a:solidFill>
              </a:defRPr>
            </a:lvl1pPr>
            <a:lvl2pPr>
              <a:defRPr sz="900"/>
            </a:lvl2pPr>
            <a:lvl3pPr>
              <a:defRPr sz="900"/>
            </a:lvl3pPr>
            <a:lvl4pPr>
              <a:defRPr sz="900"/>
            </a:lvl4pPr>
            <a:lvl5pPr>
              <a:defRPr sz="900"/>
            </a:lvl5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here to enter up to 3 lines of text. Click here to enter up to 3 lines of text. Click here to enter up to 3 lines of text. </a:t>
            </a:r>
          </a:p>
        </p:txBody>
      </p:sp>
      <p:sp>
        <p:nvSpPr>
          <p:cNvPr id="50" name="Text Placeholder 26">
            <a:extLst>
              <a:ext uri="{FF2B5EF4-FFF2-40B4-BE49-F238E27FC236}">
                <a16:creationId xmlns:a16="http://schemas.microsoft.com/office/drawing/2014/main" id="{092A8DEA-5AA7-4010-9709-D79E33B7EA9C}"/>
              </a:ext>
            </a:extLst>
          </p:cNvPr>
          <p:cNvSpPr>
            <a:spLocks noGrp="1"/>
          </p:cNvSpPr>
          <p:nvPr>
            <p:ph type="body" sz="quarter" idx="46" hasCustomPrompt="1"/>
          </p:nvPr>
        </p:nvSpPr>
        <p:spPr>
          <a:xfrm>
            <a:off x="1449785" y="3312444"/>
            <a:ext cx="2979636" cy="613762"/>
          </a:xfrm>
          <a:prstGeom prst="rect">
            <a:avLst/>
          </a:prstGeom>
        </p:spPr>
        <p:txBody>
          <a:bodyPr>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050">
                <a:solidFill>
                  <a:schemeClr val="bg1"/>
                </a:solidFill>
              </a:defRPr>
            </a:lvl1pPr>
            <a:lvl2pPr>
              <a:defRPr sz="900"/>
            </a:lvl2pPr>
            <a:lvl3pPr>
              <a:defRPr sz="900"/>
            </a:lvl3pPr>
            <a:lvl4pPr>
              <a:defRPr sz="900"/>
            </a:lvl4pPr>
            <a:lvl5pPr>
              <a:defRPr sz="900"/>
            </a:lvl5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here to enter up to 3 lines of text. Click here to enter up to 3 lines of text. Click here to enter up to 3 lines of text. </a:t>
            </a:r>
          </a:p>
        </p:txBody>
      </p:sp>
      <p:sp>
        <p:nvSpPr>
          <p:cNvPr id="51" name="Picture Placeholder 3">
            <a:extLst>
              <a:ext uri="{FF2B5EF4-FFF2-40B4-BE49-F238E27FC236}">
                <a16:creationId xmlns:a16="http://schemas.microsoft.com/office/drawing/2014/main" id="{4C81FF01-25D9-469C-8CE8-78194AD308C6}"/>
              </a:ext>
            </a:extLst>
          </p:cNvPr>
          <p:cNvSpPr>
            <a:spLocks noGrp="1"/>
          </p:cNvSpPr>
          <p:nvPr>
            <p:ph type="pic" sz="quarter" idx="47" hasCustomPrompt="1"/>
          </p:nvPr>
        </p:nvSpPr>
        <p:spPr>
          <a:xfrm>
            <a:off x="468314" y="1076326"/>
            <a:ext cx="838200" cy="613172"/>
          </a:xfrm>
          <a:prstGeom prst="rect">
            <a:avLst/>
          </a:prstGeom>
        </p:spPr>
        <p:txBody>
          <a:bodyPr/>
          <a:lstStyle>
            <a:lvl1pPr>
              <a:defRPr sz="900"/>
            </a:lvl1pPr>
          </a:lstStyle>
          <a:p>
            <a:r>
              <a:rPr lang="en-US"/>
              <a:t>Insert icon or image</a:t>
            </a:r>
          </a:p>
        </p:txBody>
      </p:sp>
      <p:sp>
        <p:nvSpPr>
          <p:cNvPr id="52" name="Picture Placeholder 3">
            <a:extLst>
              <a:ext uri="{FF2B5EF4-FFF2-40B4-BE49-F238E27FC236}">
                <a16:creationId xmlns:a16="http://schemas.microsoft.com/office/drawing/2014/main" id="{2AD07EEB-5570-4F47-804A-228F91DD43DB}"/>
              </a:ext>
            </a:extLst>
          </p:cNvPr>
          <p:cNvSpPr>
            <a:spLocks noGrp="1"/>
          </p:cNvSpPr>
          <p:nvPr>
            <p:ph type="pic" sz="quarter" idx="48" hasCustomPrompt="1"/>
          </p:nvPr>
        </p:nvSpPr>
        <p:spPr>
          <a:xfrm>
            <a:off x="468314" y="1819624"/>
            <a:ext cx="838200" cy="613172"/>
          </a:xfrm>
          <a:prstGeom prst="rect">
            <a:avLst/>
          </a:prstGeom>
        </p:spPr>
        <p:txBody>
          <a:bodyPr/>
          <a:lstStyle>
            <a:lvl1pPr>
              <a:defRPr sz="900"/>
            </a:lvl1pPr>
          </a:lstStyle>
          <a:p>
            <a:r>
              <a:rPr lang="en-US"/>
              <a:t>Insert icon or image</a:t>
            </a:r>
          </a:p>
        </p:txBody>
      </p:sp>
      <p:sp>
        <p:nvSpPr>
          <p:cNvPr id="53" name="Picture Placeholder 3">
            <a:extLst>
              <a:ext uri="{FF2B5EF4-FFF2-40B4-BE49-F238E27FC236}">
                <a16:creationId xmlns:a16="http://schemas.microsoft.com/office/drawing/2014/main" id="{18D2FCE9-30A9-48A8-8583-DD34349F5162}"/>
              </a:ext>
            </a:extLst>
          </p:cNvPr>
          <p:cNvSpPr>
            <a:spLocks noGrp="1"/>
          </p:cNvSpPr>
          <p:nvPr>
            <p:ph type="pic" sz="quarter" idx="49" hasCustomPrompt="1"/>
          </p:nvPr>
        </p:nvSpPr>
        <p:spPr>
          <a:xfrm>
            <a:off x="468314" y="2564683"/>
            <a:ext cx="838200" cy="613172"/>
          </a:xfrm>
          <a:prstGeom prst="rect">
            <a:avLst/>
          </a:prstGeom>
        </p:spPr>
        <p:txBody>
          <a:bodyPr/>
          <a:lstStyle>
            <a:lvl1pPr>
              <a:defRPr sz="900"/>
            </a:lvl1pPr>
          </a:lstStyle>
          <a:p>
            <a:r>
              <a:rPr lang="en-US"/>
              <a:t>Insert icon or image</a:t>
            </a:r>
          </a:p>
        </p:txBody>
      </p:sp>
      <p:sp>
        <p:nvSpPr>
          <p:cNvPr id="54" name="Picture Placeholder 3">
            <a:extLst>
              <a:ext uri="{FF2B5EF4-FFF2-40B4-BE49-F238E27FC236}">
                <a16:creationId xmlns:a16="http://schemas.microsoft.com/office/drawing/2014/main" id="{B3E90AC5-F24F-48AD-88AF-B473C4742729}"/>
              </a:ext>
            </a:extLst>
          </p:cNvPr>
          <p:cNvSpPr>
            <a:spLocks noGrp="1"/>
          </p:cNvSpPr>
          <p:nvPr>
            <p:ph type="pic" sz="quarter" idx="50" hasCustomPrompt="1"/>
          </p:nvPr>
        </p:nvSpPr>
        <p:spPr>
          <a:xfrm>
            <a:off x="463289" y="3309741"/>
            <a:ext cx="838200" cy="613172"/>
          </a:xfrm>
          <a:prstGeom prst="rect">
            <a:avLst/>
          </a:prstGeom>
        </p:spPr>
        <p:txBody>
          <a:bodyPr/>
          <a:lstStyle>
            <a:lvl1pPr>
              <a:defRPr sz="900"/>
            </a:lvl1pPr>
          </a:lstStyle>
          <a:p>
            <a:r>
              <a:rPr lang="en-US"/>
              <a:t>Insert icon or image</a:t>
            </a:r>
          </a:p>
        </p:txBody>
      </p:sp>
      <p:sp>
        <p:nvSpPr>
          <p:cNvPr id="55" name="Date Placeholder 4">
            <a:extLst>
              <a:ext uri="{FF2B5EF4-FFF2-40B4-BE49-F238E27FC236}">
                <a16:creationId xmlns:a16="http://schemas.microsoft.com/office/drawing/2014/main" id="{1A46CA6D-D97B-4975-8E0B-76002C0A89CA}"/>
              </a:ext>
            </a:extLst>
          </p:cNvPr>
          <p:cNvSpPr>
            <a:spLocks noGrp="1"/>
          </p:cNvSpPr>
          <p:nvPr>
            <p:ph type="dt" sz="half" idx="2"/>
          </p:nvPr>
        </p:nvSpPr>
        <p:spPr>
          <a:xfrm>
            <a:off x="467800" y="4696464"/>
            <a:ext cx="1188448" cy="162607"/>
          </a:xfrm>
          <a:prstGeom prst="rect">
            <a:avLst/>
          </a:prstGeom>
        </p:spPr>
        <p:txBody>
          <a:bodyPr/>
          <a:lstStyle>
            <a:lvl1pPr>
              <a:defRPr sz="825">
                <a:solidFill>
                  <a:schemeClr val="bg1"/>
                </a:solidFill>
                <a:latin typeface="+mj-lt"/>
              </a:defRPr>
            </a:lvl1pPr>
          </a:lstStyle>
          <a:p>
            <a:r>
              <a:rPr lang="en-US"/>
              <a:t>April, 2021</a:t>
            </a:r>
          </a:p>
        </p:txBody>
      </p:sp>
      <p:sp>
        <p:nvSpPr>
          <p:cNvPr id="56" name="Slide Number Placeholder 6">
            <a:extLst>
              <a:ext uri="{FF2B5EF4-FFF2-40B4-BE49-F238E27FC236}">
                <a16:creationId xmlns:a16="http://schemas.microsoft.com/office/drawing/2014/main" id="{E6E841EC-98A5-439A-B5CB-46F3247AA5A0}"/>
              </a:ext>
            </a:extLst>
          </p:cNvPr>
          <p:cNvSpPr>
            <a:spLocks noGrp="1"/>
          </p:cNvSpPr>
          <p:nvPr>
            <p:ph type="sldNum" sz="quarter" idx="4"/>
          </p:nvPr>
        </p:nvSpPr>
        <p:spPr>
          <a:xfrm>
            <a:off x="1682624" y="4696464"/>
            <a:ext cx="400051" cy="162607"/>
          </a:xfrm>
          <a:prstGeom prst="rect">
            <a:avLst/>
          </a:prstGeom>
        </p:spPr>
        <p:txBody>
          <a:bodyPr/>
          <a:lstStyle>
            <a:lvl1pPr>
              <a:defRPr sz="825">
                <a:solidFill>
                  <a:schemeClr val="bg1"/>
                </a:solidFill>
                <a:latin typeface="+mj-lt"/>
              </a:defRPr>
            </a:lvl1pPr>
          </a:lstStyle>
          <a:p>
            <a:fld id="{546C87ED-0213-A843-B214-D212A8CFC8F3}" type="slidenum">
              <a:rPr lang="en-US" smtClean="0"/>
              <a:pPr/>
              <a:t>‹#›</a:t>
            </a:fld>
            <a:endParaRPr lang="en-US"/>
          </a:p>
        </p:txBody>
      </p:sp>
      <p:sp>
        <p:nvSpPr>
          <p:cNvPr id="27" name="Footer Placeholder 5">
            <a:extLst>
              <a:ext uri="{FF2B5EF4-FFF2-40B4-BE49-F238E27FC236}">
                <a16:creationId xmlns:a16="http://schemas.microsoft.com/office/drawing/2014/main" id="{4437D2CC-B836-4A22-82D7-84F5784924A7}"/>
              </a:ext>
            </a:extLst>
          </p:cNvPr>
          <p:cNvSpPr>
            <a:spLocks noGrp="1"/>
          </p:cNvSpPr>
          <p:nvPr>
            <p:ph type="ftr" sz="quarter" idx="3"/>
          </p:nvPr>
        </p:nvSpPr>
        <p:spPr>
          <a:xfrm>
            <a:off x="2817534" y="4696465"/>
            <a:ext cx="3909841" cy="254078"/>
          </a:xfrm>
          <a:prstGeom prst="rect">
            <a:avLst/>
          </a:prstGeom>
        </p:spPr>
        <p:txBody>
          <a:bodyPr/>
          <a:lstStyle>
            <a:lvl1pPr>
              <a:defRPr sz="825">
                <a:solidFill>
                  <a:schemeClr val="bg1"/>
                </a:solidFill>
                <a:latin typeface="+mj-lt"/>
                <a:cs typeface="Arial" panose="020B0604020202020204" pitchFamily="34" charset="0"/>
              </a:defRPr>
            </a:lvl1pPr>
          </a:lstStyle>
          <a:p>
            <a:r>
              <a:rPr lang="en-US"/>
              <a:t>Special Board of Directors Meeting</a:t>
            </a:r>
          </a:p>
        </p:txBody>
      </p:sp>
    </p:spTree>
    <p:extLst>
      <p:ext uri="{BB962C8B-B14F-4D97-AF65-F5344CB8AC3E}">
        <p14:creationId xmlns:p14="http://schemas.microsoft.com/office/powerpoint/2010/main" val="2196738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 Content 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9838E80-2F8E-4B2B-94D1-3E95A7334526}"/>
              </a:ext>
            </a:extLst>
          </p:cNvPr>
          <p:cNvSpPr>
            <a:spLocks noGrp="1"/>
          </p:cNvSpPr>
          <p:nvPr>
            <p:ph sz="quarter" idx="12"/>
          </p:nvPr>
        </p:nvSpPr>
        <p:spPr>
          <a:xfrm>
            <a:off x="468313" y="1037036"/>
            <a:ext cx="8259762" cy="3552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4B0ED44-2347-4B00-BF43-8B7F2F009918}"/>
              </a:ext>
            </a:extLst>
          </p:cNvPr>
          <p:cNvSpPr>
            <a:spLocks noGrp="1"/>
          </p:cNvSpPr>
          <p:nvPr>
            <p:ph type="title" hasCustomPrompt="1"/>
          </p:nvPr>
        </p:nvSpPr>
        <p:spPr>
          <a:xfrm>
            <a:off x="467795" y="224203"/>
            <a:ext cx="8259915" cy="722759"/>
          </a:xfrm>
          <a:prstGeom prst="rect">
            <a:avLst/>
          </a:prstGeom>
        </p:spPr>
        <p:txBody>
          <a:bodyPr/>
          <a:lstStyle>
            <a:lvl1pPr>
              <a:defRPr b="0">
                <a:solidFill>
                  <a:srgbClr val="F15C22"/>
                </a:solidFill>
                <a:latin typeface="Rockwell" panose="02060603020205020403" pitchFamily="18" charset="0"/>
              </a:defRPr>
            </a:lvl1pPr>
          </a:lstStyle>
          <a:p>
            <a:r>
              <a:rPr lang="en-US" dirty="0"/>
              <a:t>Headline</a:t>
            </a:r>
            <a:br>
              <a:rPr lang="en-US" dirty="0"/>
            </a:br>
            <a:r>
              <a:rPr lang="en-US" dirty="0"/>
              <a:t>2 lines if needed</a:t>
            </a:r>
          </a:p>
        </p:txBody>
      </p:sp>
      <p:sp>
        <p:nvSpPr>
          <p:cNvPr id="3" name="Slide Number Placeholder 2">
            <a:extLst>
              <a:ext uri="{FF2B5EF4-FFF2-40B4-BE49-F238E27FC236}">
                <a16:creationId xmlns:a16="http://schemas.microsoft.com/office/drawing/2014/main" id="{40B520EF-26FF-4C44-AD8D-7E084CB786A4}"/>
              </a:ext>
            </a:extLst>
          </p:cNvPr>
          <p:cNvSpPr>
            <a:spLocks noGrp="1"/>
          </p:cNvSpPr>
          <p:nvPr>
            <p:ph type="sldNum" sz="quarter" idx="11"/>
          </p:nvPr>
        </p:nvSpPr>
        <p:spPr/>
        <p:txBody>
          <a:bodyPr/>
          <a:lstStyle/>
          <a:p>
            <a:fld id="{4AB642A8-0893-4220-BD9F-2F764944D32A}" type="slidenum">
              <a:rPr lang="en-US" smtClean="0"/>
              <a:pPr/>
              <a:t>‹#›</a:t>
            </a:fld>
            <a:endParaRPr lang="en-US"/>
          </a:p>
        </p:txBody>
      </p:sp>
    </p:spTree>
    <p:extLst>
      <p:ext uri="{BB962C8B-B14F-4D97-AF65-F5344CB8AC3E}">
        <p14:creationId xmlns:p14="http://schemas.microsoft.com/office/powerpoint/2010/main" val="3343890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98152-E82C-413B-B333-0361BF578D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821A44-4401-4DDF-B65E-49E270368DAE}"/>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40F642-B492-4ED5-B473-4B21A6E3D4D9}"/>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F8257E-0E35-4FFE-8A98-C803839AFF1E}"/>
              </a:ext>
            </a:extLst>
          </p:cNvPr>
          <p:cNvSpPr>
            <a:spLocks noGrp="1"/>
          </p:cNvSpPr>
          <p:nvPr>
            <p:ph type="dt" sz="half" idx="10"/>
          </p:nvPr>
        </p:nvSpPr>
        <p:spPr/>
        <p:txBody>
          <a:bodyPr/>
          <a:lstStyle/>
          <a:p>
            <a:fld id="{9E5281E0-F54A-40FD-B286-AE41E3717FBE}" type="datetimeFigureOut">
              <a:rPr lang="en-US" smtClean="0"/>
              <a:t>11/2/23</a:t>
            </a:fld>
            <a:endParaRPr lang="en-US"/>
          </a:p>
        </p:txBody>
      </p:sp>
      <p:sp>
        <p:nvSpPr>
          <p:cNvPr id="6" name="Footer Placeholder 5">
            <a:extLst>
              <a:ext uri="{FF2B5EF4-FFF2-40B4-BE49-F238E27FC236}">
                <a16:creationId xmlns:a16="http://schemas.microsoft.com/office/drawing/2014/main" id="{0FBC894C-DDF0-46CF-9A8A-64017EEAE2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2C759D-EFAD-47A4-B19C-76705EC9A49F}"/>
              </a:ext>
            </a:extLst>
          </p:cNvPr>
          <p:cNvSpPr>
            <a:spLocks noGrp="1"/>
          </p:cNvSpPr>
          <p:nvPr>
            <p:ph type="sldNum" sz="quarter" idx="12"/>
          </p:nvPr>
        </p:nvSpPr>
        <p:spPr/>
        <p:txBody>
          <a:bodyPr/>
          <a:lstStyle/>
          <a:p>
            <a:fld id="{52299024-9366-4117-9338-D75B89C2B24F}" type="slidenum">
              <a:rPr lang="en-US" smtClean="0"/>
              <a:t>‹#›</a:t>
            </a:fld>
            <a:endParaRPr lang="en-US"/>
          </a:p>
        </p:txBody>
      </p:sp>
    </p:spTree>
    <p:extLst>
      <p:ext uri="{BB962C8B-B14F-4D97-AF65-F5344CB8AC3E}">
        <p14:creationId xmlns:p14="http://schemas.microsoft.com/office/powerpoint/2010/main" val="3120200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D4EA6-C264-4906-A66B-5E2E98D7DE7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89AF18-122E-4855-98F4-351204F11CF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80739CB-426F-4745-AB3F-B04D7538AE41}"/>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0E1D43-1C56-411F-98AD-B1F948C9496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6B446796-BDD4-48A8-A56F-4BF9964C8E54}"/>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393B6E-E234-431E-B4A3-296E3D8943A0}"/>
              </a:ext>
            </a:extLst>
          </p:cNvPr>
          <p:cNvSpPr>
            <a:spLocks noGrp="1"/>
          </p:cNvSpPr>
          <p:nvPr>
            <p:ph type="dt" sz="half" idx="10"/>
          </p:nvPr>
        </p:nvSpPr>
        <p:spPr/>
        <p:txBody>
          <a:bodyPr/>
          <a:lstStyle/>
          <a:p>
            <a:fld id="{9E5281E0-F54A-40FD-B286-AE41E3717FBE}" type="datetimeFigureOut">
              <a:rPr lang="en-US" smtClean="0"/>
              <a:t>11/2/23</a:t>
            </a:fld>
            <a:endParaRPr lang="en-US"/>
          </a:p>
        </p:txBody>
      </p:sp>
      <p:sp>
        <p:nvSpPr>
          <p:cNvPr id="8" name="Footer Placeholder 7">
            <a:extLst>
              <a:ext uri="{FF2B5EF4-FFF2-40B4-BE49-F238E27FC236}">
                <a16:creationId xmlns:a16="http://schemas.microsoft.com/office/drawing/2014/main" id="{6D03AD67-7279-49E8-89AF-2EAC059B03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C608A1-512F-437B-ACFA-04C61C5FFE5E}"/>
              </a:ext>
            </a:extLst>
          </p:cNvPr>
          <p:cNvSpPr>
            <a:spLocks noGrp="1"/>
          </p:cNvSpPr>
          <p:nvPr>
            <p:ph type="sldNum" sz="quarter" idx="12"/>
          </p:nvPr>
        </p:nvSpPr>
        <p:spPr/>
        <p:txBody>
          <a:bodyPr/>
          <a:lstStyle/>
          <a:p>
            <a:fld id="{52299024-9366-4117-9338-D75B89C2B24F}" type="slidenum">
              <a:rPr lang="en-US" smtClean="0"/>
              <a:t>‹#›</a:t>
            </a:fld>
            <a:endParaRPr lang="en-US"/>
          </a:p>
        </p:txBody>
      </p:sp>
    </p:spTree>
    <p:extLst>
      <p:ext uri="{BB962C8B-B14F-4D97-AF65-F5344CB8AC3E}">
        <p14:creationId xmlns:p14="http://schemas.microsoft.com/office/powerpoint/2010/main" val="293887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E0AE7-C517-4665-A43D-C684625E71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9F75EC-42F5-43DB-AE90-28700D3A38C1}"/>
              </a:ext>
            </a:extLst>
          </p:cNvPr>
          <p:cNvSpPr>
            <a:spLocks noGrp="1"/>
          </p:cNvSpPr>
          <p:nvPr>
            <p:ph type="dt" sz="half" idx="10"/>
          </p:nvPr>
        </p:nvSpPr>
        <p:spPr/>
        <p:txBody>
          <a:bodyPr/>
          <a:lstStyle/>
          <a:p>
            <a:fld id="{9E5281E0-F54A-40FD-B286-AE41E3717FBE}" type="datetimeFigureOut">
              <a:rPr lang="en-US" smtClean="0"/>
              <a:t>11/2/23</a:t>
            </a:fld>
            <a:endParaRPr lang="en-US"/>
          </a:p>
        </p:txBody>
      </p:sp>
      <p:sp>
        <p:nvSpPr>
          <p:cNvPr id="4" name="Footer Placeholder 3">
            <a:extLst>
              <a:ext uri="{FF2B5EF4-FFF2-40B4-BE49-F238E27FC236}">
                <a16:creationId xmlns:a16="http://schemas.microsoft.com/office/drawing/2014/main" id="{B66E7A46-AC4A-4CE7-8EAC-AACA96F696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7DCEA9-BA3D-44D6-BBAA-6750F9865E69}"/>
              </a:ext>
            </a:extLst>
          </p:cNvPr>
          <p:cNvSpPr>
            <a:spLocks noGrp="1"/>
          </p:cNvSpPr>
          <p:nvPr>
            <p:ph type="sldNum" sz="quarter" idx="12"/>
          </p:nvPr>
        </p:nvSpPr>
        <p:spPr/>
        <p:txBody>
          <a:bodyPr/>
          <a:lstStyle/>
          <a:p>
            <a:fld id="{52299024-9366-4117-9338-D75B89C2B24F}" type="slidenum">
              <a:rPr lang="en-US" smtClean="0"/>
              <a:t>‹#›</a:t>
            </a:fld>
            <a:endParaRPr lang="en-US"/>
          </a:p>
        </p:txBody>
      </p:sp>
    </p:spTree>
    <p:extLst>
      <p:ext uri="{BB962C8B-B14F-4D97-AF65-F5344CB8AC3E}">
        <p14:creationId xmlns:p14="http://schemas.microsoft.com/office/powerpoint/2010/main" val="962875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F6D12D-F889-4C50-BDD4-109E810746AC}"/>
              </a:ext>
            </a:extLst>
          </p:cNvPr>
          <p:cNvSpPr>
            <a:spLocks noGrp="1"/>
          </p:cNvSpPr>
          <p:nvPr>
            <p:ph type="dt" sz="half" idx="10"/>
          </p:nvPr>
        </p:nvSpPr>
        <p:spPr/>
        <p:txBody>
          <a:bodyPr/>
          <a:lstStyle/>
          <a:p>
            <a:fld id="{9E5281E0-F54A-40FD-B286-AE41E3717FBE}" type="datetimeFigureOut">
              <a:rPr lang="en-US" smtClean="0"/>
              <a:t>11/2/23</a:t>
            </a:fld>
            <a:endParaRPr lang="en-US"/>
          </a:p>
        </p:txBody>
      </p:sp>
      <p:sp>
        <p:nvSpPr>
          <p:cNvPr id="3" name="Footer Placeholder 2">
            <a:extLst>
              <a:ext uri="{FF2B5EF4-FFF2-40B4-BE49-F238E27FC236}">
                <a16:creationId xmlns:a16="http://schemas.microsoft.com/office/drawing/2014/main" id="{67CA092E-0575-4899-A5FD-385CB8B7A6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EFE0E2-40DB-4B12-A108-11886E2EA625}"/>
              </a:ext>
            </a:extLst>
          </p:cNvPr>
          <p:cNvSpPr>
            <a:spLocks noGrp="1"/>
          </p:cNvSpPr>
          <p:nvPr>
            <p:ph type="sldNum" sz="quarter" idx="12"/>
          </p:nvPr>
        </p:nvSpPr>
        <p:spPr/>
        <p:txBody>
          <a:bodyPr/>
          <a:lstStyle/>
          <a:p>
            <a:fld id="{52299024-9366-4117-9338-D75B89C2B24F}" type="slidenum">
              <a:rPr lang="en-US" smtClean="0"/>
              <a:t>‹#›</a:t>
            </a:fld>
            <a:endParaRPr lang="en-US"/>
          </a:p>
        </p:txBody>
      </p:sp>
    </p:spTree>
    <p:extLst>
      <p:ext uri="{BB962C8B-B14F-4D97-AF65-F5344CB8AC3E}">
        <p14:creationId xmlns:p14="http://schemas.microsoft.com/office/powerpoint/2010/main" val="4026966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96FDA-296A-4EB4-BDEB-EEE5FB3715B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3A2471C-426B-4C11-A438-FF0A03700AC1}"/>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305ED1-2F2E-42DB-922B-2BC2DC3AA8C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63FFE52-1E05-4EB9-BB4E-DDC53FCC8082}"/>
              </a:ext>
            </a:extLst>
          </p:cNvPr>
          <p:cNvSpPr>
            <a:spLocks noGrp="1"/>
          </p:cNvSpPr>
          <p:nvPr>
            <p:ph type="dt" sz="half" idx="10"/>
          </p:nvPr>
        </p:nvSpPr>
        <p:spPr/>
        <p:txBody>
          <a:bodyPr/>
          <a:lstStyle/>
          <a:p>
            <a:fld id="{9E5281E0-F54A-40FD-B286-AE41E3717FBE}" type="datetimeFigureOut">
              <a:rPr lang="en-US" smtClean="0"/>
              <a:t>11/2/23</a:t>
            </a:fld>
            <a:endParaRPr lang="en-US"/>
          </a:p>
        </p:txBody>
      </p:sp>
      <p:sp>
        <p:nvSpPr>
          <p:cNvPr id="6" name="Footer Placeholder 5">
            <a:extLst>
              <a:ext uri="{FF2B5EF4-FFF2-40B4-BE49-F238E27FC236}">
                <a16:creationId xmlns:a16="http://schemas.microsoft.com/office/drawing/2014/main" id="{8A63E181-F3D1-4D31-9F50-2CE0423CFA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E5EB12-B260-48ED-9F60-562396B88401}"/>
              </a:ext>
            </a:extLst>
          </p:cNvPr>
          <p:cNvSpPr>
            <a:spLocks noGrp="1"/>
          </p:cNvSpPr>
          <p:nvPr>
            <p:ph type="sldNum" sz="quarter" idx="12"/>
          </p:nvPr>
        </p:nvSpPr>
        <p:spPr/>
        <p:txBody>
          <a:bodyPr/>
          <a:lstStyle/>
          <a:p>
            <a:fld id="{52299024-9366-4117-9338-D75B89C2B24F}" type="slidenum">
              <a:rPr lang="en-US" smtClean="0"/>
              <a:t>‹#›</a:t>
            </a:fld>
            <a:endParaRPr lang="en-US"/>
          </a:p>
        </p:txBody>
      </p:sp>
    </p:spTree>
    <p:extLst>
      <p:ext uri="{BB962C8B-B14F-4D97-AF65-F5344CB8AC3E}">
        <p14:creationId xmlns:p14="http://schemas.microsoft.com/office/powerpoint/2010/main" val="1174429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35A37-FA55-404E-B35D-8B3BB084462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75A4AB1-5E80-4581-A380-3A715233423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46D0045-128A-4B76-B534-910BB3B175B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9956DCE-B647-4E06-9E06-A145AC511B0B}"/>
              </a:ext>
            </a:extLst>
          </p:cNvPr>
          <p:cNvSpPr>
            <a:spLocks noGrp="1"/>
          </p:cNvSpPr>
          <p:nvPr>
            <p:ph type="dt" sz="half" idx="10"/>
          </p:nvPr>
        </p:nvSpPr>
        <p:spPr/>
        <p:txBody>
          <a:bodyPr/>
          <a:lstStyle/>
          <a:p>
            <a:fld id="{9E5281E0-F54A-40FD-B286-AE41E3717FBE}" type="datetimeFigureOut">
              <a:rPr lang="en-US" smtClean="0"/>
              <a:t>11/2/23</a:t>
            </a:fld>
            <a:endParaRPr lang="en-US"/>
          </a:p>
        </p:txBody>
      </p:sp>
      <p:sp>
        <p:nvSpPr>
          <p:cNvPr id="6" name="Footer Placeholder 5">
            <a:extLst>
              <a:ext uri="{FF2B5EF4-FFF2-40B4-BE49-F238E27FC236}">
                <a16:creationId xmlns:a16="http://schemas.microsoft.com/office/drawing/2014/main" id="{909FFA82-7014-4708-9577-AC9D8097A3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572FA3-6175-4DB8-82EE-A86CE695E23E}"/>
              </a:ext>
            </a:extLst>
          </p:cNvPr>
          <p:cNvSpPr>
            <a:spLocks noGrp="1"/>
          </p:cNvSpPr>
          <p:nvPr>
            <p:ph type="sldNum" sz="quarter" idx="12"/>
          </p:nvPr>
        </p:nvSpPr>
        <p:spPr/>
        <p:txBody>
          <a:bodyPr/>
          <a:lstStyle/>
          <a:p>
            <a:fld id="{52299024-9366-4117-9338-D75B89C2B24F}" type="slidenum">
              <a:rPr lang="en-US" smtClean="0"/>
              <a:t>‹#›</a:t>
            </a:fld>
            <a:endParaRPr lang="en-US"/>
          </a:p>
        </p:txBody>
      </p:sp>
    </p:spTree>
    <p:extLst>
      <p:ext uri="{BB962C8B-B14F-4D97-AF65-F5344CB8AC3E}">
        <p14:creationId xmlns:p14="http://schemas.microsoft.com/office/powerpoint/2010/main" val="1284615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0.xml"/><Relationship Id="rId7"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987D40-6056-47B9-9D4E-3D3E61DA402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5A5E63-0764-4A2D-9D02-3B92CAC1D14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A61B9-8E3D-4845-8B49-FC53AA7476D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E5281E0-F54A-40FD-B286-AE41E3717FBE}" type="datetimeFigureOut">
              <a:rPr lang="en-US" smtClean="0"/>
              <a:t>11/2/23</a:t>
            </a:fld>
            <a:endParaRPr lang="en-US"/>
          </a:p>
        </p:txBody>
      </p:sp>
      <p:sp>
        <p:nvSpPr>
          <p:cNvPr id="5" name="Footer Placeholder 4">
            <a:extLst>
              <a:ext uri="{FF2B5EF4-FFF2-40B4-BE49-F238E27FC236}">
                <a16:creationId xmlns:a16="http://schemas.microsoft.com/office/drawing/2014/main" id="{E9CCFA9E-43EB-4AB8-940F-90D718EDEBC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694CE6-9E4B-40B1-AF10-3E652D289BA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2299024-9366-4117-9338-D75B89C2B24F}" type="slidenum">
              <a:rPr lang="en-US" smtClean="0"/>
              <a:t>‹#›</a:t>
            </a:fld>
            <a:endParaRPr lang="en-US"/>
          </a:p>
        </p:txBody>
      </p:sp>
    </p:spTree>
    <p:extLst>
      <p:ext uri="{BB962C8B-B14F-4D97-AF65-F5344CB8AC3E}">
        <p14:creationId xmlns:p14="http://schemas.microsoft.com/office/powerpoint/2010/main" val="209988032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C99352-7725-479F-A9B4-A7EE3871DA47}"/>
              </a:ext>
            </a:extLst>
          </p:cNvPr>
          <p:cNvSpPr>
            <a:spLocks noGrp="1"/>
          </p:cNvSpPr>
          <p:nvPr>
            <p:ph type="body" idx="1"/>
          </p:nvPr>
        </p:nvSpPr>
        <p:spPr>
          <a:xfrm>
            <a:off x="467798" y="1072341"/>
            <a:ext cx="8208409" cy="3506692"/>
          </a:xfrm>
          <a:prstGeom prst="rect">
            <a:avLst/>
          </a:prstGeom>
        </p:spPr>
        <p:txBody>
          <a:bodyPr vert="horz" lIns="91440" tIns="45720" rIns="91440" bIns="45720" rtlCol="0">
            <a:normAutofit/>
          </a:bodyPr>
          <a:lstStyle/>
          <a:p>
            <a:endParaRPr lang="en-US" sz="1200" b="0" i="0" u="none" strike="noStrike" baseline="0">
              <a:solidFill>
                <a:srgbClr val="63554F"/>
              </a:solidFill>
              <a:latin typeface="ArialMT"/>
            </a:endParaRPr>
          </a:p>
        </p:txBody>
      </p:sp>
      <p:sp>
        <p:nvSpPr>
          <p:cNvPr id="3" name="Slide Number Placeholder 2">
            <a:extLst>
              <a:ext uri="{FF2B5EF4-FFF2-40B4-BE49-F238E27FC236}">
                <a16:creationId xmlns:a16="http://schemas.microsoft.com/office/drawing/2014/main" id="{1354FE82-3962-4D1F-A0E1-2C835B04BE3A}"/>
              </a:ext>
            </a:extLst>
          </p:cNvPr>
          <p:cNvSpPr>
            <a:spLocks noGrp="1"/>
          </p:cNvSpPr>
          <p:nvPr>
            <p:ph type="sldNum" sz="quarter" idx="4"/>
          </p:nvPr>
        </p:nvSpPr>
        <p:spPr>
          <a:xfrm>
            <a:off x="486043" y="4719988"/>
            <a:ext cx="340434" cy="180213"/>
          </a:xfrm>
          <a:prstGeom prst="rect">
            <a:avLst/>
          </a:prstGeom>
        </p:spPr>
        <p:txBody>
          <a:bodyPr vert="horz" lIns="91440" tIns="45720" rIns="91440" bIns="45720" rtlCol="0" anchor="ctr"/>
          <a:lstStyle>
            <a:lvl1pPr algn="l">
              <a:defRPr sz="750">
                <a:solidFill>
                  <a:schemeClr val="tx1">
                    <a:tint val="75000"/>
                  </a:schemeClr>
                </a:solidFill>
                <a:latin typeface="Arial" panose="020B0604020202020204" pitchFamily="34" charset="0"/>
                <a:cs typeface="Arial" panose="020B0604020202020204" pitchFamily="34" charset="0"/>
              </a:defRPr>
            </a:lvl1pPr>
          </a:lstStyle>
          <a:p>
            <a:fld id="{4AB642A8-0893-4220-BD9F-2F764944D32A}" type="slidenum">
              <a:rPr lang="en-US" smtClean="0"/>
              <a:pPr/>
              <a:t>‹#›</a:t>
            </a:fld>
            <a:endParaRPr lang="en-US"/>
          </a:p>
        </p:txBody>
      </p:sp>
      <p:sp>
        <p:nvSpPr>
          <p:cNvPr id="4" name="Title Placeholder 3">
            <a:extLst>
              <a:ext uri="{FF2B5EF4-FFF2-40B4-BE49-F238E27FC236}">
                <a16:creationId xmlns:a16="http://schemas.microsoft.com/office/drawing/2014/main" id="{62DC5C61-9344-4BF4-93E2-D5DD0F8FC2A3}"/>
              </a:ext>
            </a:extLst>
          </p:cNvPr>
          <p:cNvSpPr>
            <a:spLocks noGrp="1"/>
          </p:cNvSpPr>
          <p:nvPr>
            <p:ph type="title"/>
          </p:nvPr>
        </p:nvSpPr>
        <p:spPr>
          <a:xfrm>
            <a:off x="467797" y="201264"/>
            <a:ext cx="8208410" cy="768137"/>
          </a:xfrm>
          <a:prstGeom prst="rect">
            <a:avLst/>
          </a:prstGeom>
        </p:spPr>
        <p:txBody>
          <a:bodyPr vert="horz" lIns="91440" tIns="45720" rIns="91440" bIns="45720" rtlCol="0" anchor="ctr">
            <a:normAutofit/>
          </a:bodyPr>
          <a:lstStyle/>
          <a:p>
            <a:r>
              <a:rPr lang="en-US"/>
              <a:t>Click to edit Master title style</a:t>
            </a:r>
            <a:br>
              <a:rPr lang="en-US"/>
            </a:br>
            <a:r>
              <a:rPr lang="en-US"/>
              <a:t>2 lines if needed</a:t>
            </a:r>
          </a:p>
        </p:txBody>
      </p:sp>
      <p:pic>
        <p:nvPicPr>
          <p:cNvPr id="10" name="Picture 9">
            <a:extLst>
              <a:ext uri="{FF2B5EF4-FFF2-40B4-BE49-F238E27FC236}">
                <a16:creationId xmlns:a16="http://schemas.microsoft.com/office/drawing/2014/main" id="{0B3C7DA4-7BA0-4D1E-BA52-72E853D064A4}"/>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7547059" y="4661773"/>
            <a:ext cx="1246226" cy="335119"/>
          </a:xfrm>
          <a:prstGeom prst="rect">
            <a:avLst/>
          </a:prstGeom>
        </p:spPr>
      </p:pic>
      <p:sp>
        <p:nvSpPr>
          <p:cNvPr id="6" name="Date Placeholder 4">
            <a:extLst>
              <a:ext uri="{FF2B5EF4-FFF2-40B4-BE49-F238E27FC236}">
                <a16:creationId xmlns:a16="http://schemas.microsoft.com/office/drawing/2014/main" id="{461DBDAF-F324-4205-A134-D36A16C37913}"/>
              </a:ext>
            </a:extLst>
          </p:cNvPr>
          <p:cNvSpPr>
            <a:spLocks noGrp="1"/>
          </p:cNvSpPr>
          <p:nvPr>
            <p:ph type="dt" sz="half" idx="2"/>
          </p:nvPr>
        </p:nvSpPr>
        <p:spPr>
          <a:xfrm>
            <a:off x="467800" y="4696464"/>
            <a:ext cx="1188448" cy="162607"/>
          </a:xfrm>
          <a:prstGeom prst="rect">
            <a:avLst/>
          </a:prstGeom>
        </p:spPr>
        <p:txBody>
          <a:bodyPr/>
          <a:lstStyle>
            <a:lvl1pPr>
              <a:defRPr sz="825">
                <a:solidFill>
                  <a:schemeClr val="bg1"/>
                </a:solidFill>
                <a:latin typeface="+mj-lt"/>
              </a:defRPr>
            </a:lvl1pPr>
          </a:lstStyle>
          <a:p>
            <a:r>
              <a:rPr lang="en-US"/>
              <a:t>March 9, 2021</a:t>
            </a:r>
          </a:p>
        </p:txBody>
      </p:sp>
      <p:sp>
        <p:nvSpPr>
          <p:cNvPr id="7" name="Footer Placeholder 5">
            <a:extLst>
              <a:ext uri="{FF2B5EF4-FFF2-40B4-BE49-F238E27FC236}">
                <a16:creationId xmlns:a16="http://schemas.microsoft.com/office/drawing/2014/main" id="{3DEDD267-F493-4140-AEAB-03BB3790ED14}"/>
              </a:ext>
            </a:extLst>
          </p:cNvPr>
          <p:cNvSpPr>
            <a:spLocks noGrp="1"/>
          </p:cNvSpPr>
          <p:nvPr>
            <p:ph type="ftr" sz="quarter" idx="3"/>
          </p:nvPr>
        </p:nvSpPr>
        <p:spPr>
          <a:xfrm>
            <a:off x="2686901" y="4696465"/>
            <a:ext cx="4367039" cy="254078"/>
          </a:xfrm>
          <a:prstGeom prst="rect">
            <a:avLst/>
          </a:prstGeom>
        </p:spPr>
        <p:txBody>
          <a:bodyPr/>
          <a:lstStyle>
            <a:lvl1pPr>
              <a:defRPr sz="825">
                <a:solidFill>
                  <a:schemeClr val="bg1"/>
                </a:solidFill>
                <a:latin typeface="+mj-lt"/>
                <a:cs typeface="Arial" panose="020B0604020202020204" pitchFamily="34" charset="0"/>
              </a:defRPr>
            </a:lvl1pPr>
          </a:lstStyle>
          <a:p>
            <a:r>
              <a:rPr lang="en-US"/>
              <a:t>Board Strategic Development Committee and Special SMUD Board of Directors Meeting</a:t>
            </a:r>
          </a:p>
        </p:txBody>
      </p:sp>
    </p:spTree>
    <p:extLst>
      <p:ext uri="{BB962C8B-B14F-4D97-AF65-F5344CB8AC3E}">
        <p14:creationId xmlns:p14="http://schemas.microsoft.com/office/powerpoint/2010/main" val="310684714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8" r:id="rId15"/>
    <p:sldLayoutId id="2147483750" r:id="rId16"/>
  </p:sldLayoutIdLst>
  <p:hf hdr="0" ftr="0" dt="0"/>
  <p:txStyles>
    <p:titleStyle>
      <a:lvl1pPr algn="l" defTabSz="685783" rtl="0" eaLnBrk="1" latinLnBrk="0" hangingPunct="1">
        <a:lnSpc>
          <a:spcPct val="90000"/>
        </a:lnSpc>
        <a:spcBef>
          <a:spcPct val="0"/>
        </a:spcBef>
        <a:buNone/>
        <a:defRPr sz="2700" b="0" kern="1200">
          <a:solidFill>
            <a:schemeClr val="accent2"/>
          </a:solidFill>
          <a:latin typeface="Rockwell" panose="02060603020205020403" pitchFamily="18" charset="0"/>
          <a:ea typeface="+mj-ea"/>
          <a:cs typeface="Arial" panose="020B0604020202020204" pitchFamily="34" charset="0"/>
        </a:defRPr>
      </a:lvl1pPr>
    </p:titleStyle>
    <p:bodyStyle>
      <a:lvl1pPr marL="0" indent="0" algn="l" defTabSz="685783" rtl="0" eaLnBrk="1" latinLnBrk="0" hangingPunct="1">
        <a:lnSpc>
          <a:spcPct val="90000"/>
        </a:lnSpc>
        <a:spcBef>
          <a:spcPts val="750"/>
        </a:spcBef>
        <a:buFont typeface="Arial" panose="020B0604020202020204" pitchFamily="34" charset="0"/>
        <a:buNone/>
        <a:defRPr sz="1200" kern="1200">
          <a:solidFill>
            <a:srgbClr val="635550"/>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Font typeface="Arial" panose="020B0604020202020204" pitchFamily="34" charset="0"/>
        <a:buChar char="•"/>
        <a:defRPr sz="1200" kern="1200">
          <a:solidFill>
            <a:srgbClr val="635550"/>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Font typeface="Arial" panose="020B0604020202020204" pitchFamily="34" charset="0"/>
        <a:buChar char="•"/>
        <a:defRPr sz="1200" kern="1200">
          <a:solidFill>
            <a:srgbClr val="635550"/>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200" kern="1200">
          <a:solidFill>
            <a:srgbClr val="635550"/>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200" kern="1200">
          <a:solidFill>
            <a:srgbClr val="635550"/>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574B47"/>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16C279B-83C7-4C2B-97AB-D7DEF344BF00}"/>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470997" y="4620009"/>
            <a:ext cx="1250098" cy="332363"/>
          </a:xfrm>
          <a:prstGeom prst="rect">
            <a:avLst/>
          </a:prstGeom>
        </p:spPr>
      </p:pic>
      <p:pic>
        <p:nvPicPr>
          <p:cNvPr id="18" name="Picture 17">
            <a:extLst>
              <a:ext uri="{FF2B5EF4-FFF2-40B4-BE49-F238E27FC236}">
                <a16:creationId xmlns:a16="http://schemas.microsoft.com/office/drawing/2014/main" id="{69502179-DE72-43DC-8947-03460D9A38DC}"/>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7469678" y="4618180"/>
            <a:ext cx="1250097" cy="332363"/>
          </a:xfrm>
          <a:prstGeom prst="rect">
            <a:avLst/>
          </a:prstGeom>
        </p:spPr>
      </p:pic>
      <p:sp>
        <p:nvSpPr>
          <p:cNvPr id="12" name="Date Placeholder 4">
            <a:extLst>
              <a:ext uri="{FF2B5EF4-FFF2-40B4-BE49-F238E27FC236}">
                <a16:creationId xmlns:a16="http://schemas.microsoft.com/office/drawing/2014/main" id="{FE5BE6FA-1BBF-4C52-AC71-7C0F863E62E7}"/>
              </a:ext>
            </a:extLst>
          </p:cNvPr>
          <p:cNvSpPr>
            <a:spLocks noGrp="1"/>
          </p:cNvSpPr>
          <p:nvPr>
            <p:ph type="dt" sz="half" idx="2"/>
          </p:nvPr>
        </p:nvSpPr>
        <p:spPr>
          <a:xfrm>
            <a:off x="467800" y="4696464"/>
            <a:ext cx="1188448" cy="162607"/>
          </a:xfrm>
          <a:prstGeom prst="rect">
            <a:avLst/>
          </a:prstGeom>
        </p:spPr>
        <p:txBody>
          <a:bodyPr/>
          <a:lstStyle>
            <a:lvl1pPr>
              <a:defRPr sz="825">
                <a:solidFill>
                  <a:schemeClr val="bg1"/>
                </a:solidFill>
                <a:latin typeface="+mj-lt"/>
              </a:defRPr>
            </a:lvl1pPr>
          </a:lstStyle>
          <a:p>
            <a:r>
              <a:rPr lang="en-US"/>
              <a:t>April, 2021</a:t>
            </a:r>
          </a:p>
        </p:txBody>
      </p:sp>
      <p:sp>
        <p:nvSpPr>
          <p:cNvPr id="13" name="Slide Number Placeholder 6">
            <a:extLst>
              <a:ext uri="{FF2B5EF4-FFF2-40B4-BE49-F238E27FC236}">
                <a16:creationId xmlns:a16="http://schemas.microsoft.com/office/drawing/2014/main" id="{D9B7BA00-A673-4CFD-BEDC-AEFF76C36AD8}"/>
              </a:ext>
            </a:extLst>
          </p:cNvPr>
          <p:cNvSpPr>
            <a:spLocks noGrp="1"/>
          </p:cNvSpPr>
          <p:nvPr>
            <p:ph type="sldNum" sz="quarter" idx="4"/>
          </p:nvPr>
        </p:nvSpPr>
        <p:spPr>
          <a:xfrm>
            <a:off x="1682624" y="4696464"/>
            <a:ext cx="400051" cy="162607"/>
          </a:xfrm>
          <a:prstGeom prst="rect">
            <a:avLst/>
          </a:prstGeom>
        </p:spPr>
        <p:txBody>
          <a:bodyPr/>
          <a:lstStyle>
            <a:lvl1pPr>
              <a:defRPr sz="825">
                <a:solidFill>
                  <a:schemeClr val="bg1"/>
                </a:solidFill>
                <a:latin typeface="+mj-lt"/>
              </a:defRPr>
            </a:lvl1pPr>
          </a:lstStyle>
          <a:p>
            <a:fld id="{546C87ED-0213-A843-B214-D212A8CFC8F3}" type="slidenum">
              <a:rPr lang="en-US" smtClean="0"/>
              <a:pPr/>
              <a:t>‹#›</a:t>
            </a:fld>
            <a:endParaRPr lang="en-US"/>
          </a:p>
        </p:txBody>
      </p:sp>
      <p:sp>
        <p:nvSpPr>
          <p:cNvPr id="15" name="Title Placeholder 14">
            <a:extLst>
              <a:ext uri="{FF2B5EF4-FFF2-40B4-BE49-F238E27FC236}">
                <a16:creationId xmlns:a16="http://schemas.microsoft.com/office/drawing/2014/main" id="{EB6EDB86-6796-4BE7-B0E9-70C314B6B918}"/>
              </a:ext>
            </a:extLst>
          </p:cNvPr>
          <p:cNvSpPr>
            <a:spLocks noGrp="1"/>
          </p:cNvSpPr>
          <p:nvPr>
            <p:ph type="title"/>
          </p:nvPr>
        </p:nvSpPr>
        <p:spPr>
          <a:xfrm>
            <a:off x="467800" y="273844"/>
            <a:ext cx="8208409" cy="680122"/>
          </a:xfrm>
          <a:prstGeom prst="rect">
            <a:avLst/>
          </a:prstGeom>
        </p:spPr>
        <p:txBody>
          <a:bodyPr vert="horz" lIns="91440" tIns="45720" rIns="91440" bIns="45720" rtlCol="0" anchor="ctr">
            <a:normAutofit/>
          </a:bodyPr>
          <a:lstStyle/>
          <a:p>
            <a:r>
              <a:rPr lang="en-US"/>
              <a:t>Click to edit Master title style</a:t>
            </a:r>
          </a:p>
        </p:txBody>
      </p:sp>
      <p:sp>
        <p:nvSpPr>
          <p:cNvPr id="9" name="Footer Placeholder 5">
            <a:extLst>
              <a:ext uri="{FF2B5EF4-FFF2-40B4-BE49-F238E27FC236}">
                <a16:creationId xmlns:a16="http://schemas.microsoft.com/office/drawing/2014/main" id="{BFFB405A-FE8E-4A39-8FB1-106113BF9C28}"/>
              </a:ext>
            </a:extLst>
          </p:cNvPr>
          <p:cNvSpPr>
            <a:spLocks noGrp="1"/>
          </p:cNvSpPr>
          <p:nvPr>
            <p:ph type="ftr" sz="quarter" idx="3"/>
          </p:nvPr>
        </p:nvSpPr>
        <p:spPr>
          <a:xfrm>
            <a:off x="2817534" y="4696465"/>
            <a:ext cx="3909841" cy="254078"/>
          </a:xfrm>
          <a:prstGeom prst="rect">
            <a:avLst/>
          </a:prstGeom>
        </p:spPr>
        <p:txBody>
          <a:bodyPr/>
          <a:lstStyle>
            <a:lvl1pPr>
              <a:defRPr sz="825">
                <a:solidFill>
                  <a:schemeClr val="bg1"/>
                </a:solidFill>
                <a:latin typeface="+mj-lt"/>
                <a:cs typeface="Arial" panose="020B0604020202020204" pitchFamily="34" charset="0"/>
              </a:defRPr>
            </a:lvl1pPr>
          </a:lstStyle>
          <a:p>
            <a:r>
              <a:rPr lang="en-US"/>
              <a:t>Special Board of Directors Meeting</a:t>
            </a:r>
          </a:p>
        </p:txBody>
      </p:sp>
    </p:spTree>
    <p:extLst>
      <p:ext uri="{BB962C8B-B14F-4D97-AF65-F5344CB8AC3E}">
        <p14:creationId xmlns:p14="http://schemas.microsoft.com/office/powerpoint/2010/main" val="249759954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60" r:id="rId6"/>
  </p:sldLayoutIdLst>
  <p:hf hdr="0"/>
  <p:txStyles>
    <p:titleStyle>
      <a:lvl1pPr algn="l" defTabSz="685800" rtl="0" eaLnBrk="1" latinLnBrk="0" hangingPunct="1">
        <a:lnSpc>
          <a:spcPct val="90000"/>
        </a:lnSpc>
        <a:spcBef>
          <a:spcPct val="0"/>
        </a:spcBef>
        <a:buNone/>
        <a:defRPr sz="3000" b="0" kern="1200">
          <a:solidFill>
            <a:schemeClr val="accent2"/>
          </a:solidFill>
          <a:latin typeface="Rockwell" panose="02060603020205020403" pitchFamily="18" charset="0"/>
          <a:ea typeface="+mj-ea"/>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200" kern="1200">
          <a:solidFill>
            <a:srgbClr val="635550"/>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635550"/>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635550"/>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635550"/>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6.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74.svg"/><Relationship Id="rId4" Type="http://schemas.openxmlformats.org/officeDocument/2006/relationships/image" Target="../media/image73.png"/></Relationships>
</file>

<file path=ppt/slides/_rels/slide1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14.svg"/></Relationships>
</file>

<file path=ppt/slides/_rels/slide1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36.sv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jpe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18.pn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2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14.svg"/><Relationship Id="rId7" Type="http://schemas.openxmlformats.org/officeDocument/2006/relationships/image" Target="../media/image86.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1.svg"/><Relationship Id="rId10" Type="http://schemas.openxmlformats.org/officeDocument/2006/relationships/image" Target="../media/image89.png"/><Relationship Id="rId4" Type="http://schemas.openxmlformats.org/officeDocument/2006/relationships/image" Target="../media/image80.png"/><Relationship Id="rId9" Type="http://schemas.openxmlformats.org/officeDocument/2006/relationships/image" Target="../media/image88.svg"/></Relationships>
</file>

<file path=ppt/slides/_rels/slide2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1.sv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14.svg"/></Relationships>
</file>

<file path=ppt/slides/_rels/slide2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74.sv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6.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74.sv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jpeg"/><Relationship Id="rId18" Type="http://schemas.openxmlformats.org/officeDocument/2006/relationships/image" Target="../media/image48.svg"/><Relationship Id="rId3" Type="http://schemas.openxmlformats.org/officeDocument/2006/relationships/image" Target="../media/image33.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jpeg"/><Relationship Id="rId17" Type="http://schemas.openxmlformats.org/officeDocument/2006/relationships/image" Target="../media/image47.png"/><Relationship Id="rId2" Type="http://schemas.openxmlformats.org/officeDocument/2006/relationships/notesSlide" Target="../notesSlides/notesSlide1.xml"/><Relationship Id="rId16" Type="http://schemas.openxmlformats.org/officeDocument/2006/relationships/image" Target="../media/image46.svg"/><Relationship Id="rId20" Type="http://schemas.openxmlformats.org/officeDocument/2006/relationships/image" Target="../media/image50.sv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jpe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jpeg"/><Relationship Id="rId19" Type="http://schemas.openxmlformats.org/officeDocument/2006/relationships/image" Target="../media/image49.png"/><Relationship Id="rId4" Type="http://schemas.openxmlformats.org/officeDocument/2006/relationships/image" Target="../media/image34.svg"/><Relationship Id="rId9" Type="http://schemas.openxmlformats.org/officeDocument/2006/relationships/image" Target="../media/image39.jpeg"/><Relationship Id="rId14" Type="http://schemas.openxmlformats.org/officeDocument/2006/relationships/image" Target="../media/image44.jpeg"/><Relationship Id="rId22" Type="http://schemas.openxmlformats.org/officeDocument/2006/relationships/image" Target="../media/image52.svg"/></Relationships>
</file>

<file path=ppt/slides/_rels/slide3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8.jpeg"/><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14.svg"/></Relationships>
</file>

<file path=ppt/slides/_rels/slide34.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image" Target="../media/image59.jpeg"/><Relationship Id="rId7" Type="http://schemas.openxmlformats.org/officeDocument/2006/relationships/image" Target="../media/image63.svg"/><Relationship Id="rId12"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svg"/><Relationship Id="rId15" Type="http://schemas.openxmlformats.org/officeDocument/2006/relationships/image" Target="../media/image71.sv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 Id="rId14"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birds in a lake&#10;&#10;Description automatically generated">
            <a:extLst>
              <a:ext uri="{FF2B5EF4-FFF2-40B4-BE49-F238E27FC236}">
                <a16:creationId xmlns:a16="http://schemas.microsoft.com/office/drawing/2014/main" id="{D49C4545-8759-8E8C-4DE5-86FD315FAB44}"/>
              </a:ext>
            </a:extLst>
          </p:cNvPr>
          <p:cNvPicPr>
            <a:picLocks noChangeAspect="1"/>
          </p:cNvPicPr>
          <p:nvPr/>
        </p:nvPicPr>
        <p:blipFill>
          <a:blip r:embed="rId2"/>
          <a:stretch>
            <a:fillRect/>
          </a:stretch>
        </p:blipFill>
        <p:spPr>
          <a:xfrm>
            <a:off x="771525" y="-885712"/>
            <a:ext cx="9788856" cy="6124352"/>
          </a:xfrm>
          <a:prstGeom prst="rect">
            <a:avLst/>
          </a:prstGeom>
        </p:spPr>
      </p:pic>
      <p:sp>
        <p:nvSpPr>
          <p:cNvPr id="2" name="Freeform 2"/>
          <p:cNvSpPr/>
          <p:nvPr/>
        </p:nvSpPr>
        <p:spPr>
          <a:xfrm>
            <a:off x="8192358" y="4504799"/>
            <a:ext cx="1903286" cy="1041616"/>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771525" y="-279109"/>
            <a:ext cx="1543050" cy="5649950"/>
            <a:chOff x="0" y="0"/>
            <a:chExt cx="812800" cy="2976105"/>
          </a:xfrm>
        </p:grpSpPr>
        <p:sp>
          <p:nvSpPr>
            <p:cNvPr id="5" name="Freeform 5"/>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0F325F"/>
            </a:solidFill>
          </p:spPr>
        </p:sp>
        <p:sp>
          <p:nvSpPr>
            <p:cNvPr id="6" name="TextBox 6"/>
            <p:cNvSpPr txBox="1"/>
            <p:nvPr/>
          </p:nvSpPr>
          <p:spPr>
            <a:xfrm>
              <a:off x="0" y="-9525"/>
              <a:ext cx="812800" cy="2985630"/>
            </a:xfrm>
            <a:prstGeom prst="rect">
              <a:avLst/>
            </a:prstGeom>
          </p:spPr>
          <p:txBody>
            <a:bodyPr lIns="25400" tIns="25400" rIns="25400" bIns="25400" rtlCol="0" anchor="ctr"/>
            <a:lstStyle/>
            <a:p>
              <a:pPr algn="ctr">
                <a:lnSpc>
                  <a:spcPts val="1430"/>
                </a:lnSpc>
              </a:pPr>
              <a:endParaRPr sz="900"/>
            </a:p>
          </p:txBody>
        </p:sp>
      </p:grpSp>
      <p:sp>
        <p:nvSpPr>
          <p:cNvPr id="9" name="Freeform 9"/>
          <p:cNvSpPr/>
          <p:nvPr/>
        </p:nvSpPr>
        <p:spPr>
          <a:xfrm>
            <a:off x="-1388936" y="-103536"/>
            <a:ext cx="1903286" cy="1041616"/>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12" name="Picture 11" descr="A purple and white sign&#10;&#10;Description automatically generated">
            <a:extLst>
              <a:ext uri="{FF2B5EF4-FFF2-40B4-BE49-F238E27FC236}">
                <a16:creationId xmlns:a16="http://schemas.microsoft.com/office/drawing/2014/main" id="{2C1C95CB-0DA8-6501-6CD0-4B70045BA0C0}"/>
              </a:ext>
            </a:extLst>
          </p:cNvPr>
          <p:cNvPicPr>
            <a:picLocks noChangeAspect="1"/>
          </p:cNvPicPr>
          <p:nvPr/>
        </p:nvPicPr>
        <p:blipFill rotWithShape="1">
          <a:blip r:embed="rId7"/>
          <a:srcRect t="5776"/>
          <a:stretch/>
        </p:blipFill>
        <p:spPr>
          <a:xfrm>
            <a:off x="771525" y="989680"/>
            <a:ext cx="8372475" cy="149648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9144000" cy="51435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grpSp>
        <p:nvGrpSpPr>
          <p:cNvPr id="3" name="Group 3"/>
          <p:cNvGrpSpPr/>
          <p:nvPr/>
        </p:nvGrpSpPr>
        <p:grpSpPr>
          <a:xfrm>
            <a:off x="-1333832" y="-122859"/>
            <a:ext cx="11450983" cy="1204150"/>
            <a:chOff x="0" y="0"/>
            <a:chExt cx="6031793" cy="634285"/>
          </a:xfrm>
        </p:grpSpPr>
        <p:sp>
          <p:nvSpPr>
            <p:cNvPr id="4" name="Freeform 4"/>
            <p:cNvSpPr/>
            <p:nvPr/>
          </p:nvSpPr>
          <p:spPr>
            <a:xfrm>
              <a:off x="0" y="0"/>
              <a:ext cx="6031793" cy="634285"/>
            </a:xfrm>
            <a:custGeom>
              <a:avLst/>
              <a:gdLst/>
              <a:ahLst/>
              <a:cxnLst/>
              <a:rect l="l" t="t" r="r" b="b"/>
              <a:pathLst>
                <a:path w="6031793" h="634285">
                  <a:moveTo>
                    <a:pt x="0" y="0"/>
                  </a:moveTo>
                  <a:lnTo>
                    <a:pt x="6031793" y="0"/>
                  </a:lnTo>
                  <a:lnTo>
                    <a:pt x="6031793" y="634285"/>
                  </a:lnTo>
                  <a:lnTo>
                    <a:pt x="0" y="634285"/>
                  </a:lnTo>
                  <a:close/>
                </a:path>
              </a:pathLst>
            </a:custGeom>
            <a:solidFill>
              <a:srgbClr val="0F325F"/>
            </a:solidFill>
          </p:spPr>
        </p:sp>
        <p:sp>
          <p:nvSpPr>
            <p:cNvPr id="5" name="TextBox 5"/>
            <p:cNvSpPr txBox="1"/>
            <p:nvPr/>
          </p:nvSpPr>
          <p:spPr>
            <a:xfrm>
              <a:off x="0" y="-9525"/>
              <a:ext cx="6031793" cy="643810"/>
            </a:xfrm>
            <a:prstGeom prst="rect">
              <a:avLst/>
            </a:prstGeom>
          </p:spPr>
          <p:txBody>
            <a:bodyPr lIns="25400" tIns="25400" rIns="25400" bIns="25400" rtlCol="0" anchor="ctr"/>
            <a:lstStyle/>
            <a:p>
              <a:pPr algn="ctr">
                <a:lnSpc>
                  <a:spcPts val="1430"/>
                </a:lnSpc>
              </a:pPr>
              <a:endParaRPr sz="900"/>
            </a:p>
            <a:p>
              <a:pPr algn="ctr">
                <a:lnSpc>
                  <a:spcPts val="1430"/>
                </a:lnSpc>
              </a:pPr>
              <a:endParaRPr sz="900"/>
            </a:p>
          </p:txBody>
        </p:sp>
      </p:grpSp>
      <p:sp>
        <p:nvSpPr>
          <p:cNvPr id="6" name="Freeform 6"/>
          <p:cNvSpPr/>
          <p:nvPr/>
        </p:nvSpPr>
        <p:spPr>
          <a:xfrm>
            <a:off x="0" y="-1872488"/>
            <a:ext cx="9678104" cy="2953779"/>
          </a:xfrm>
          <a:custGeom>
            <a:avLst/>
            <a:gdLst/>
            <a:ahLst/>
            <a:cxnLst/>
            <a:rect l="l" t="t" r="r" b="b"/>
            <a:pathLst>
              <a:path w="19356207" h="5907558">
                <a:moveTo>
                  <a:pt x="0" y="0"/>
                </a:moveTo>
                <a:lnTo>
                  <a:pt x="19356207" y="0"/>
                </a:lnTo>
                <a:lnTo>
                  <a:pt x="19356207" y="5907558"/>
                </a:lnTo>
                <a:lnTo>
                  <a:pt x="0" y="5907558"/>
                </a:lnTo>
                <a:lnTo>
                  <a:pt x="0" y="0"/>
                </a:lnTo>
                <a:close/>
              </a:path>
            </a:pathLst>
          </a:custGeom>
          <a:blipFill>
            <a:blip r:embed="rId3">
              <a:alphaModFix amt="43000"/>
            </a:blip>
            <a:stretch>
              <a:fillRect b="-118297"/>
            </a:stretch>
          </a:blipFill>
        </p:spPr>
      </p:sp>
      <p:sp>
        <p:nvSpPr>
          <p:cNvPr id="7" name="TextBox 7"/>
          <p:cNvSpPr txBox="1"/>
          <p:nvPr/>
        </p:nvSpPr>
        <p:spPr>
          <a:xfrm>
            <a:off x="4404247" y="1537303"/>
            <a:ext cx="3308759" cy="436017"/>
          </a:xfrm>
          <a:prstGeom prst="rect">
            <a:avLst/>
          </a:prstGeom>
        </p:spPr>
        <p:txBody>
          <a:bodyPr lIns="0" tIns="0" rIns="0" bIns="0" rtlCol="0" anchor="t">
            <a:spAutoFit/>
          </a:bodyPr>
          <a:lstStyle/>
          <a:p>
            <a:pPr marL="0" lvl="1" algn="ctr">
              <a:lnSpc>
                <a:spcPts val="1731"/>
              </a:lnSpc>
              <a:spcBef>
                <a:spcPct val="0"/>
              </a:spcBef>
            </a:pPr>
            <a:r>
              <a:rPr lang="en-US" sz="1254" spc="123">
                <a:solidFill>
                  <a:srgbClr val="FFFFFF"/>
                </a:solidFill>
                <a:latin typeface="Heebo"/>
              </a:rPr>
              <a:t>Introduce the company's main competitors.</a:t>
            </a:r>
          </a:p>
        </p:txBody>
      </p:sp>
      <p:sp>
        <p:nvSpPr>
          <p:cNvPr id="8" name="TextBox 8"/>
          <p:cNvSpPr txBox="1"/>
          <p:nvPr/>
        </p:nvSpPr>
        <p:spPr>
          <a:xfrm>
            <a:off x="502071" y="120182"/>
            <a:ext cx="8115300" cy="821379"/>
          </a:xfrm>
          <a:prstGeom prst="rect">
            <a:avLst/>
          </a:prstGeom>
        </p:spPr>
        <p:txBody>
          <a:bodyPr lIns="0" tIns="0" rIns="0" bIns="0" rtlCol="0" anchor="t">
            <a:spAutoFit/>
          </a:bodyPr>
          <a:lstStyle/>
          <a:p>
            <a:pPr>
              <a:lnSpc>
                <a:spcPts val="2079"/>
              </a:lnSpc>
            </a:pPr>
            <a:r>
              <a:rPr lang="en-US" sz="2100" b="1" dirty="0">
                <a:solidFill>
                  <a:srgbClr val="FFFFFF"/>
                </a:solidFill>
                <a:latin typeface="Avenir Black" panose="02000503020000020003" pitchFamily="2" charset="0"/>
              </a:rPr>
              <a:t>The Sacramento region offers a good place to grow up, pursue a career, and raise a family but is deemed less desirable when purchasing a home and retiring</a:t>
            </a:r>
          </a:p>
        </p:txBody>
      </p:sp>
      <p:grpSp>
        <p:nvGrpSpPr>
          <p:cNvPr id="9" name="Group 9"/>
          <p:cNvGrpSpPr/>
          <p:nvPr/>
        </p:nvGrpSpPr>
        <p:grpSpPr>
          <a:xfrm>
            <a:off x="2570004" y="1370324"/>
            <a:ext cx="6616565" cy="3973088"/>
            <a:chOff x="0" y="-47625"/>
            <a:chExt cx="17644174" cy="10594900"/>
          </a:xfrm>
        </p:grpSpPr>
        <p:sp>
          <p:nvSpPr>
            <p:cNvPr id="10" name="TextBox 10"/>
            <p:cNvSpPr txBox="1"/>
            <p:nvPr/>
          </p:nvSpPr>
          <p:spPr>
            <a:xfrm>
              <a:off x="4884014" y="-47625"/>
              <a:ext cx="2635192" cy="492443"/>
            </a:xfrm>
            <a:prstGeom prst="rect">
              <a:avLst/>
            </a:prstGeom>
          </p:spPr>
          <p:txBody>
            <a:bodyPr wrap="square" lIns="0" tIns="0" rIns="0" bIns="0" rtlCol="0" anchor="t">
              <a:spAutoFit/>
            </a:bodyPr>
            <a:lstStyle/>
            <a:p>
              <a:pPr>
                <a:lnSpc>
                  <a:spcPts val="1468"/>
                </a:lnSpc>
              </a:pPr>
              <a:r>
                <a:rPr lang="en-US" sz="1049" dirty="0">
                  <a:solidFill>
                    <a:srgbClr val="000000"/>
                  </a:solidFill>
                  <a:latin typeface="Heebo Medium"/>
                </a:rPr>
                <a:t>Excellent/Good</a:t>
              </a:r>
            </a:p>
          </p:txBody>
        </p:sp>
        <p:sp>
          <p:nvSpPr>
            <p:cNvPr id="11" name="TextBox 11"/>
            <p:cNvSpPr txBox="1"/>
            <p:nvPr/>
          </p:nvSpPr>
          <p:spPr>
            <a:xfrm>
              <a:off x="12078984" y="-47625"/>
              <a:ext cx="1919531" cy="492443"/>
            </a:xfrm>
            <a:prstGeom prst="rect">
              <a:avLst/>
            </a:prstGeom>
          </p:spPr>
          <p:txBody>
            <a:bodyPr wrap="square" lIns="0" tIns="0" rIns="0" bIns="0" rtlCol="0" anchor="t">
              <a:spAutoFit/>
            </a:bodyPr>
            <a:lstStyle/>
            <a:p>
              <a:pPr>
                <a:lnSpc>
                  <a:spcPts val="1468"/>
                </a:lnSpc>
              </a:pPr>
              <a:r>
                <a:rPr lang="en-US" sz="1049" dirty="0">
                  <a:solidFill>
                    <a:srgbClr val="000000"/>
                  </a:solidFill>
                  <a:latin typeface="Heebo Medium"/>
                </a:rPr>
                <a:t>Fair/Poor</a:t>
              </a:r>
            </a:p>
          </p:txBody>
        </p:sp>
        <p:grpSp>
          <p:nvGrpSpPr>
            <p:cNvPr id="12" name="Group 12"/>
            <p:cNvGrpSpPr>
              <a:grpSpLocks noChangeAspect="1"/>
            </p:cNvGrpSpPr>
            <p:nvPr/>
          </p:nvGrpSpPr>
          <p:grpSpPr>
            <a:xfrm>
              <a:off x="4403717" y="147684"/>
              <a:ext cx="7419286" cy="129313"/>
              <a:chOff x="1550250" y="-631251"/>
              <a:chExt cx="8743890" cy="152400"/>
            </a:xfrm>
          </p:grpSpPr>
          <p:sp>
            <p:nvSpPr>
              <p:cNvPr id="13" name="Freeform 13"/>
              <p:cNvSpPr/>
              <p:nvPr/>
            </p:nvSpPr>
            <p:spPr>
              <a:xfrm>
                <a:off x="1550250" y="-631251"/>
                <a:ext cx="152399" cy="152400"/>
              </a:xfrm>
              <a:custGeom>
                <a:avLst/>
                <a:gdLst/>
                <a:ahLst/>
                <a:cxnLst/>
                <a:rect l="l" t="t" r="r" b="b"/>
                <a:pathLst>
                  <a:path w="152400" h="152400">
                    <a:moveTo>
                      <a:pt x="152400" y="139700"/>
                    </a:moveTo>
                    <a:lnTo>
                      <a:pt x="152400" y="12700"/>
                    </a:lnTo>
                    <a:cubicBezTo>
                      <a:pt x="152400" y="5686"/>
                      <a:pt x="146714" y="0"/>
                      <a:pt x="139700" y="0"/>
                    </a:cubicBezTo>
                    <a:lnTo>
                      <a:pt x="12700" y="0"/>
                    </a:lnTo>
                    <a:cubicBezTo>
                      <a:pt x="5686" y="0"/>
                      <a:pt x="0" y="5686"/>
                      <a:pt x="0" y="12700"/>
                    </a:cubicBezTo>
                    <a:lnTo>
                      <a:pt x="0" y="139700"/>
                    </a:lnTo>
                    <a:cubicBezTo>
                      <a:pt x="0" y="146714"/>
                      <a:pt x="5686" y="152400"/>
                      <a:pt x="12700" y="152400"/>
                    </a:cubicBezTo>
                    <a:lnTo>
                      <a:pt x="139700" y="152400"/>
                    </a:lnTo>
                    <a:cubicBezTo>
                      <a:pt x="146714" y="152400"/>
                      <a:pt x="152400" y="146714"/>
                      <a:pt x="152400" y="139700"/>
                    </a:cubicBezTo>
                    <a:close/>
                  </a:path>
                </a:pathLst>
              </a:custGeom>
              <a:solidFill>
                <a:srgbClr val="10315E"/>
              </a:solidFill>
            </p:spPr>
          </p:sp>
          <p:sp>
            <p:nvSpPr>
              <p:cNvPr id="14" name="Freeform 14"/>
              <p:cNvSpPr/>
              <p:nvPr/>
            </p:nvSpPr>
            <p:spPr>
              <a:xfrm>
                <a:off x="10141741" y="-631251"/>
                <a:ext cx="152399" cy="152400"/>
              </a:xfrm>
              <a:custGeom>
                <a:avLst/>
                <a:gdLst/>
                <a:ahLst/>
                <a:cxnLst/>
                <a:rect l="l" t="t" r="r" b="b"/>
                <a:pathLst>
                  <a:path w="152400" h="152400">
                    <a:moveTo>
                      <a:pt x="152400" y="139700"/>
                    </a:moveTo>
                    <a:lnTo>
                      <a:pt x="152400" y="12700"/>
                    </a:lnTo>
                    <a:cubicBezTo>
                      <a:pt x="152400" y="5686"/>
                      <a:pt x="146714" y="0"/>
                      <a:pt x="139700" y="0"/>
                    </a:cubicBezTo>
                    <a:lnTo>
                      <a:pt x="12700" y="0"/>
                    </a:lnTo>
                    <a:cubicBezTo>
                      <a:pt x="5686" y="0"/>
                      <a:pt x="0" y="5686"/>
                      <a:pt x="0" y="12700"/>
                    </a:cubicBezTo>
                    <a:lnTo>
                      <a:pt x="0" y="139700"/>
                    </a:lnTo>
                    <a:cubicBezTo>
                      <a:pt x="0" y="146714"/>
                      <a:pt x="5686" y="152400"/>
                      <a:pt x="12700" y="152400"/>
                    </a:cubicBezTo>
                    <a:lnTo>
                      <a:pt x="139700" y="152400"/>
                    </a:lnTo>
                    <a:cubicBezTo>
                      <a:pt x="146714" y="152400"/>
                      <a:pt x="152400" y="146714"/>
                      <a:pt x="152400" y="139700"/>
                    </a:cubicBezTo>
                    <a:close/>
                  </a:path>
                </a:pathLst>
              </a:custGeom>
              <a:solidFill>
                <a:srgbClr val="F26A23"/>
              </a:solidFill>
            </p:spPr>
          </p:sp>
        </p:grpSp>
        <p:grpSp>
          <p:nvGrpSpPr>
            <p:cNvPr id="15" name="Group 15"/>
            <p:cNvGrpSpPr>
              <a:grpSpLocks noChangeAspect="1"/>
            </p:cNvGrpSpPr>
            <p:nvPr/>
          </p:nvGrpSpPr>
          <p:grpSpPr>
            <a:xfrm>
              <a:off x="3088307" y="683308"/>
              <a:ext cx="14252587" cy="8728641"/>
              <a:chOff x="0" y="0"/>
              <a:chExt cx="16797158" cy="10287000"/>
            </a:xfrm>
          </p:grpSpPr>
          <p:sp>
            <p:nvSpPr>
              <p:cNvPr id="16" name="Freeform 16"/>
              <p:cNvSpPr/>
              <p:nvPr/>
            </p:nvSpPr>
            <p:spPr>
              <a:xfrm>
                <a:off x="-6350" y="0"/>
                <a:ext cx="16809858" cy="10287000"/>
              </a:xfrm>
              <a:custGeom>
                <a:avLst/>
                <a:gdLst/>
                <a:ahLst/>
                <a:cxnLst/>
                <a:rect l="l" t="t" r="r" b="b"/>
                <a:pathLst>
                  <a:path w="16809858" h="10287000">
                    <a:moveTo>
                      <a:pt x="0" y="0"/>
                    </a:moveTo>
                    <a:lnTo>
                      <a:pt x="12700" y="0"/>
                    </a:lnTo>
                    <a:lnTo>
                      <a:pt x="12700" y="10287000"/>
                    </a:lnTo>
                    <a:lnTo>
                      <a:pt x="0" y="10287000"/>
                    </a:lnTo>
                    <a:close/>
                    <a:moveTo>
                      <a:pt x="3359432" y="0"/>
                    </a:moveTo>
                    <a:lnTo>
                      <a:pt x="3372132" y="0"/>
                    </a:lnTo>
                    <a:lnTo>
                      <a:pt x="3372132" y="10287000"/>
                    </a:lnTo>
                    <a:lnTo>
                      <a:pt x="3359432" y="10287000"/>
                    </a:lnTo>
                    <a:close/>
                    <a:moveTo>
                      <a:pt x="6718864" y="0"/>
                    </a:moveTo>
                    <a:lnTo>
                      <a:pt x="6731564" y="0"/>
                    </a:lnTo>
                    <a:lnTo>
                      <a:pt x="6731564" y="10287000"/>
                    </a:lnTo>
                    <a:lnTo>
                      <a:pt x="6718864" y="10287000"/>
                    </a:lnTo>
                    <a:close/>
                    <a:moveTo>
                      <a:pt x="10078295" y="0"/>
                    </a:moveTo>
                    <a:lnTo>
                      <a:pt x="10090995" y="0"/>
                    </a:lnTo>
                    <a:lnTo>
                      <a:pt x="10090995" y="10287000"/>
                    </a:lnTo>
                    <a:lnTo>
                      <a:pt x="10078295" y="10287000"/>
                    </a:lnTo>
                    <a:close/>
                    <a:moveTo>
                      <a:pt x="13437727" y="0"/>
                    </a:moveTo>
                    <a:lnTo>
                      <a:pt x="13450427" y="0"/>
                    </a:lnTo>
                    <a:lnTo>
                      <a:pt x="13450427" y="10287000"/>
                    </a:lnTo>
                    <a:lnTo>
                      <a:pt x="13437727" y="10287000"/>
                    </a:lnTo>
                    <a:close/>
                    <a:moveTo>
                      <a:pt x="16797158" y="0"/>
                    </a:moveTo>
                    <a:lnTo>
                      <a:pt x="16809858" y="0"/>
                    </a:lnTo>
                    <a:lnTo>
                      <a:pt x="16809858" y="10287000"/>
                    </a:lnTo>
                    <a:lnTo>
                      <a:pt x="16797158" y="10287000"/>
                    </a:lnTo>
                    <a:close/>
                  </a:path>
                </a:pathLst>
              </a:custGeom>
              <a:solidFill>
                <a:srgbClr val="000000">
                  <a:alpha val="24706"/>
                </a:srgbClr>
              </a:solidFill>
            </p:spPr>
          </p:sp>
        </p:grpSp>
        <p:sp>
          <p:nvSpPr>
            <p:cNvPr id="17" name="TextBox 17"/>
            <p:cNvSpPr txBox="1"/>
            <p:nvPr/>
          </p:nvSpPr>
          <p:spPr>
            <a:xfrm>
              <a:off x="2987213" y="9541872"/>
              <a:ext cx="202187" cy="492443"/>
            </a:xfrm>
            <a:prstGeom prst="rect">
              <a:avLst/>
            </a:prstGeom>
          </p:spPr>
          <p:txBody>
            <a:bodyPr lIns="0" tIns="0" rIns="0" bIns="0" rtlCol="0" anchor="t">
              <a:spAutoFit/>
            </a:bodyPr>
            <a:lstStyle/>
            <a:p>
              <a:pPr algn="ctr">
                <a:lnSpc>
                  <a:spcPts val="1468"/>
                </a:lnSpc>
              </a:pPr>
              <a:r>
                <a:rPr lang="en-US" sz="1049">
                  <a:solidFill>
                    <a:srgbClr val="000000"/>
                  </a:solidFill>
                  <a:latin typeface="Heebo Medium"/>
                </a:rPr>
                <a:t>0</a:t>
              </a:r>
            </a:p>
          </p:txBody>
        </p:sp>
        <p:sp>
          <p:nvSpPr>
            <p:cNvPr id="18" name="TextBox 18"/>
            <p:cNvSpPr txBox="1"/>
            <p:nvPr/>
          </p:nvSpPr>
          <p:spPr>
            <a:xfrm>
              <a:off x="5736638" y="9541872"/>
              <a:ext cx="404373" cy="1005403"/>
            </a:xfrm>
            <a:prstGeom prst="rect">
              <a:avLst/>
            </a:prstGeom>
          </p:spPr>
          <p:txBody>
            <a:bodyPr lIns="0" tIns="0" rIns="0" bIns="0" rtlCol="0" anchor="t">
              <a:spAutoFit/>
            </a:bodyPr>
            <a:lstStyle/>
            <a:p>
              <a:pPr algn="ctr">
                <a:lnSpc>
                  <a:spcPts val="1468"/>
                </a:lnSpc>
              </a:pPr>
              <a:r>
                <a:rPr lang="en-US" sz="1049">
                  <a:solidFill>
                    <a:srgbClr val="000000"/>
                  </a:solidFill>
                  <a:latin typeface="Heebo Medium"/>
                </a:rPr>
                <a:t>25</a:t>
              </a:r>
            </a:p>
          </p:txBody>
        </p:sp>
        <p:sp>
          <p:nvSpPr>
            <p:cNvPr id="19" name="TextBox 19"/>
            <p:cNvSpPr txBox="1"/>
            <p:nvPr/>
          </p:nvSpPr>
          <p:spPr>
            <a:xfrm>
              <a:off x="8587155" y="9541872"/>
              <a:ext cx="404373" cy="1005403"/>
            </a:xfrm>
            <a:prstGeom prst="rect">
              <a:avLst/>
            </a:prstGeom>
          </p:spPr>
          <p:txBody>
            <a:bodyPr lIns="0" tIns="0" rIns="0" bIns="0" rtlCol="0" anchor="t">
              <a:spAutoFit/>
            </a:bodyPr>
            <a:lstStyle/>
            <a:p>
              <a:pPr algn="ctr">
                <a:lnSpc>
                  <a:spcPts val="1468"/>
                </a:lnSpc>
              </a:pPr>
              <a:r>
                <a:rPr lang="en-US" sz="1049">
                  <a:solidFill>
                    <a:srgbClr val="000000"/>
                  </a:solidFill>
                  <a:latin typeface="Heebo Medium"/>
                </a:rPr>
                <a:t>50</a:t>
              </a:r>
            </a:p>
          </p:txBody>
        </p:sp>
        <p:sp>
          <p:nvSpPr>
            <p:cNvPr id="20" name="TextBox 20"/>
            <p:cNvSpPr txBox="1"/>
            <p:nvPr/>
          </p:nvSpPr>
          <p:spPr>
            <a:xfrm>
              <a:off x="11437672" y="9541872"/>
              <a:ext cx="404373" cy="1005403"/>
            </a:xfrm>
            <a:prstGeom prst="rect">
              <a:avLst/>
            </a:prstGeom>
          </p:spPr>
          <p:txBody>
            <a:bodyPr lIns="0" tIns="0" rIns="0" bIns="0" rtlCol="0" anchor="t">
              <a:spAutoFit/>
            </a:bodyPr>
            <a:lstStyle/>
            <a:p>
              <a:pPr algn="ctr">
                <a:lnSpc>
                  <a:spcPts val="1468"/>
                </a:lnSpc>
              </a:pPr>
              <a:r>
                <a:rPr lang="en-US" sz="1049">
                  <a:solidFill>
                    <a:srgbClr val="000000"/>
                  </a:solidFill>
                  <a:latin typeface="Heebo Medium"/>
                </a:rPr>
                <a:t>75</a:t>
              </a:r>
            </a:p>
          </p:txBody>
        </p:sp>
        <p:sp>
          <p:nvSpPr>
            <p:cNvPr id="21" name="TextBox 21"/>
            <p:cNvSpPr txBox="1"/>
            <p:nvPr/>
          </p:nvSpPr>
          <p:spPr>
            <a:xfrm>
              <a:off x="14187097" y="9541872"/>
              <a:ext cx="606560" cy="1005403"/>
            </a:xfrm>
            <a:prstGeom prst="rect">
              <a:avLst/>
            </a:prstGeom>
          </p:spPr>
          <p:txBody>
            <a:bodyPr lIns="0" tIns="0" rIns="0" bIns="0" rtlCol="0" anchor="t">
              <a:spAutoFit/>
            </a:bodyPr>
            <a:lstStyle/>
            <a:p>
              <a:pPr algn="ctr">
                <a:lnSpc>
                  <a:spcPts val="1468"/>
                </a:lnSpc>
              </a:pPr>
              <a:r>
                <a:rPr lang="en-US" sz="1049">
                  <a:solidFill>
                    <a:srgbClr val="000000"/>
                  </a:solidFill>
                  <a:latin typeface="Heebo Medium"/>
                </a:rPr>
                <a:t>100</a:t>
              </a:r>
            </a:p>
          </p:txBody>
        </p:sp>
        <p:sp>
          <p:nvSpPr>
            <p:cNvPr id="22" name="TextBox 22"/>
            <p:cNvSpPr txBox="1"/>
            <p:nvPr/>
          </p:nvSpPr>
          <p:spPr>
            <a:xfrm>
              <a:off x="17037614" y="9541872"/>
              <a:ext cx="606560" cy="1005403"/>
            </a:xfrm>
            <a:prstGeom prst="rect">
              <a:avLst/>
            </a:prstGeom>
          </p:spPr>
          <p:txBody>
            <a:bodyPr lIns="0" tIns="0" rIns="0" bIns="0" rtlCol="0" anchor="t">
              <a:spAutoFit/>
            </a:bodyPr>
            <a:lstStyle/>
            <a:p>
              <a:pPr algn="ctr">
                <a:lnSpc>
                  <a:spcPts val="1468"/>
                </a:lnSpc>
              </a:pPr>
              <a:r>
                <a:rPr lang="en-US" sz="1049">
                  <a:solidFill>
                    <a:srgbClr val="000000"/>
                  </a:solidFill>
                  <a:latin typeface="Heebo Medium"/>
                </a:rPr>
                <a:t>125</a:t>
              </a:r>
            </a:p>
          </p:txBody>
        </p:sp>
        <p:sp>
          <p:nvSpPr>
            <p:cNvPr id="23" name="TextBox 23"/>
            <p:cNvSpPr txBox="1"/>
            <p:nvPr/>
          </p:nvSpPr>
          <p:spPr>
            <a:xfrm>
              <a:off x="1469051" y="1034348"/>
              <a:ext cx="1441707" cy="492443"/>
            </a:xfrm>
            <a:prstGeom prst="rect">
              <a:avLst/>
            </a:prstGeom>
          </p:spPr>
          <p:txBody>
            <a:bodyPr lIns="0" tIns="0" rIns="0" bIns="0" rtlCol="0" anchor="t">
              <a:spAutoFit/>
            </a:bodyPr>
            <a:lstStyle/>
            <a:p>
              <a:pPr algn="r">
                <a:lnSpc>
                  <a:spcPts val="1468"/>
                </a:lnSpc>
              </a:pPr>
              <a:r>
                <a:rPr lang="en-US" sz="1049">
                  <a:solidFill>
                    <a:srgbClr val="000000"/>
                  </a:solidFill>
                  <a:latin typeface="Heebo Medium"/>
                </a:rPr>
                <a:t>Grow Up </a:t>
              </a:r>
            </a:p>
          </p:txBody>
        </p:sp>
        <p:sp>
          <p:nvSpPr>
            <p:cNvPr id="24" name="TextBox 24"/>
            <p:cNvSpPr txBox="1"/>
            <p:nvPr/>
          </p:nvSpPr>
          <p:spPr>
            <a:xfrm>
              <a:off x="522101" y="2911004"/>
              <a:ext cx="2388656" cy="492443"/>
            </a:xfrm>
            <a:prstGeom prst="rect">
              <a:avLst/>
            </a:prstGeom>
          </p:spPr>
          <p:txBody>
            <a:bodyPr lIns="0" tIns="0" rIns="0" bIns="0" rtlCol="0" anchor="t">
              <a:spAutoFit/>
            </a:bodyPr>
            <a:lstStyle/>
            <a:p>
              <a:pPr algn="r">
                <a:lnSpc>
                  <a:spcPts val="1468"/>
                </a:lnSpc>
              </a:pPr>
              <a:r>
                <a:rPr lang="en-US" sz="1049">
                  <a:solidFill>
                    <a:srgbClr val="000000"/>
                  </a:solidFill>
                  <a:latin typeface="Heebo Medium"/>
                </a:rPr>
                <a:t>Raise a Family </a:t>
              </a:r>
            </a:p>
          </p:txBody>
        </p:sp>
        <p:sp>
          <p:nvSpPr>
            <p:cNvPr id="25" name="TextBox 25"/>
            <p:cNvSpPr txBox="1"/>
            <p:nvPr/>
          </p:nvSpPr>
          <p:spPr>
            <a:xfrm>
              <a:off x="275195" y="4787662"/>
              <a:ext cx="2635565" cy="492443"/>
            </a:xfrm>
            <a:prstGeom prst="rect">
              <a:avLst/>
            </a:prstGeom>
          </p:spPr>
          <p:txBody>
            <a:bodyPr lIns="0" tIns="0" rIns="0" bIns="0" rtlCol="0" anchor="t">
              <a:spAutoFit/>
            </a:bodyPr>
            <a:lstStyle/>
            <a:p>
              <a:pPr algn="r">
                <a:lnSpc>
                  <a:spcPts val="1468"/>
                </a:lnSpc>
              </a:pPr>
              <a:r>
                <a:rPr lang="en-US" sz="1049">
                  <a:solidFill>
                    <a:srgbClr val="000000"/>
                  </a:solidFill>
                  <a:latin typeface="Heebo Medium"/>
                </a:rPr>
                <a:t>Pursue a Career </a:t>
              </a:r>
            </a:p>
          </p:txBody>
        </p:sp>
        <p:sp>
          <p:nvSpPr>
            <p:cNvPr id="26" name="TextBox 26"/>
            <p:cNvSpPr txBox="1"/>
            <p:nvPr/>
          </p:nvSpPr>
          <p:spPr>
            <a:xfrm>
              <a:off x="1883123" y="6664321"/>
              <a:ext cx="1027635" cy="492443"/>
            </a:xfrm>
            <a:prstGeom prst="rect">
              <a:avLst/>
            </a:prstGeom>
          </p:spPr>
          <p:txBody>
            <a:bodyPr lIns="0" tIns="0" rIns="0" bIns="0" rtlCol="0" anchor="t">
              <a:spAutoFit/>
            </a:bodyPr>
            <a:lstStyle/>
            <a:p>
              <a:pPr algn="r">
                <a:lnSpc>
                  <a:spcPts val="1468"/>
                </a:lnSpc>
              </a:pPr>
              <a:r>
                <a:rPr lang="en-US" sz="1049">
                  <a:solidFill>
                    <a:srgbClr val="000000"/>
                  </a:solidFill>
                  <a:latin typeface="Heebo Medium"/>
                </a:rPr>
                <a:t>Retire </a:t>
              </a:r>
            </a:p>
          </p:txBody>
        </p:sp>
        <p:sp>
          <p:nvSpPr>
            <p:cNvPr id="27" name="TextBox 27"/>
            <p:cNvSpPr txBox="1"/>
            <p:nvPr/>
          </p:nvSpPr>
          <p:spPr>
            <a:xfrm>
              <a:off x="0" y="8540979"/>
              <a:ext cx="2910760" cy="492443"/>
            </a:xfrm>
            <a:prstGeom prst="rect">
              <a:avLst/>
            </a:prstGeom>
          </p:spPr>
          <p:txBody>
            <a:bodyPr lIns="0" tIns="0" rIns="0" bIns="0" rtlCol="0" anchor="t">
              <a:spAutoFit/>
            </a:bodyPr>
            <a:lstStyle/>
            <a:p>
              <a:pPr algn="r">
                <a:lnSpc>
                  <a:spcPts val="1468"/>
                </a:lnSpc>
              </a:pPr>
              <a:r>
                <a:rPr lang="en-US" sz="1049">
                  <a:solidFill>
                    <a:srgbClr val="000000"/>
                  </a:solidFill>
                  <a:latin typeface="Heebo Medium"/>
                </a:rPr>
                <a:t>Purchase a Home </a:t>
              </a:r>
            </a:p>
          </p:txBody>
        </p:sp>
        <p:grpSp>
          <p:nvGrpSpPr>
            <p:cNvPr id="28" name="Group 28"/>
            <p:cNvGrpSpPr>
              <a:grpSpLocks noChangeAspect="1"/>
            </p:cNvGrpSpPr>
            <p:nvPr/>
          </p:nvGrpSpPr>
          <p:grpSpPr>
            <a:xfrm>
              <a:off x="3088307" y="683308"/>
              <a:ext cx="11521478" cy="8728641"/>
              <a:chOff x="0" y="0"/>
              <a:chExt cx="13578454" cy="10287000"/>
            </a:xfrm>
          </p:grpSpPr>
          <p:sp>
            <p:nvSpPr>
              <p:cNvPr id="29" name="Freeform 29"/>
              <p:cNvSpPr/>
              <p:nvPr/>
            </p:nvSpPr>
            <p:spPr>
              <a:xfrm>
                <a:off x="0" y="0"/>
                <a:ext cx="13444077" cy="1440180"/>
              </a:xfrm>
              <a:custGeom>
                <a:avLst/>
                <a:gdLst/>
                <a:ahLst/>
                <a:cxnLst/>
                <a:rect l="l" t="t" r="r" b="b"/>
                <a:pathLst>
                  <a:path w="13444077" h="1440180">
                    <a:moveTo>
                      <a:pt x="0" y="0"/>
                    </a:moveTo>
                    <a:lnTo>
                      <a:pt x="13386470" y="0"/>
                    </a:lnTo>
                    <a:lnTo>
                      <a:pt x="13386470" y="0"/>
                    </a:lnTo>
                    <a:cubicBezTo>
                      <a:pt x="13401748" y="0"/>
                      <a:pt x="13416401" y="6069"/>
                      <a:pt x="13427204" y="16873"/>
                    </a:cubicBezTo>
                    <a:cubicBezTo>
                      <a:pt x="13438008" y="27676"/>
                      <a:pt x="13444077" y="42329"/>
                      <a:pt x="13444077" y="57607"/>
                    </a:cubicBezTo>
                    <a:lnTo>
                      <a:pt x="13444077" y="1382573"/>
                    </a:lnTo>
                    <a:cubicBezTo>
                      <a:pt x="13444077" y="1397851"/>
                      <a:pt x="13438008" y="1412504"/>
                      <a:pt x="13427204" y="1423307"/>
                    </a:cubicBezTo>
                    <a:cubicBezTo>
                      <a:pt x="13416401" y="1434111"/>
                      <a:pt x="13401748" y="1440180"/>
                      <a:pt x="13386470" y="1440180"/>
                    </a:cubicBezTo>
                    <a:lnTo>
                      <a:pt x="0" y="1440180"/>
                    </a:lnTo>
                    <a:close/>
                  </a:path>
                </a:pathLst>
              </a:custGeom>
              <a:solidFill>
                <a:srgbClr val="F26A23"/>
              </a:solidFill>
            </p:spPr>
          </p:sp>
          <p:sp>
            <p:nvSpPr>
              <p:cNvPr id="30" name="Freeform 30"/>
              <p:cNvSpPr/>
              <p:nvPr/>
            </p:nvSpPr>
            <p:spPr>
              <a:xfrm>
                <a:off x="0" y="2211705"/>
                <a:ext cx="13444077" cy="1440180"/>
              </a:xfrm>
              <a:custGeom>
                <a:avLst/>
                <a:gdLst/>
                <a:ahLst/>
                <a:cxnLst/>
                <a:rect l="l" t="t" r="r" b="b"/>
                <a:pathLst>
                  <a:path w="13444077" h="1440180">
                    <a:moveTo>
                      <a:pt x="0" y="0"/>
                    </a:moveTo>
                    <a:lnTo>
                      <a:pt x="13386470" y="0"/>
                    </a:lnTo>
                    <a:cubicBezTo>
                      <a:pt x="13401748" y="0"/>
                      <a:pt x="13416401" y="6069"/>
                      <a:pt x="13427204" y="16873"/>
                    </a:cubicBezTo>
                    <a:cubicBezTo>
                      <a:pt x="13438008" y="27676"/>
                      <a:pt x="13444077" y="42329"/>
                      <a:pt x="13444077" y="57607"/>
                    </a:cubicBezTo>
                    <a:lnTo>
                      <a:pt x="13444077" y="1382573"/>
                    </a:lnTo>
                    <a:cubicBezTo>
                      <a:pt x="13444077" y="1414388"/>
                      <a:pt x="13418285" y="1440180"/>
                      <a:pt x="13386470" y="1440180"/>
                    </a:cubicBezTo>
                    <a:lnTo>
                      <a:pt x="0" y="1440180"/>
                    </a:lnTo>
                    <a:close/>
                  </a:path>
                </a:pathLst>
              </a:custGeom>
              <a:solidFill>
                <a:srgbClr val="F26A23"/>
              </a:solidFill>
            </p:spPr>
          </p:sp>
          <p:sp>
            <p:nvSpPr>
              <p:cNvPr id="31" name="Freeform 31"/>
              <p:cNvSpPr/>
              <p:nvPr/>
            </p:nvSpPr>
            <p:spPr>
              <a:xfrm>
                <a:off x="0" y="4423410"/>
                <a:ext cx="13444077" cy="1440180"/>
              </a:xfrm>
              <a:custGeom>
                <a:avLst/>
                <a:gdLst/>
                <a:ahLst/>
                <a:cxnLst/>
                <a:rect l="l" t="t" r="r" b="b"/>
                <a:pathLst>
                  <a:path w="13444077" h="1440180">
                    <a:moveTo>
                      <a:pt x="0" y="0"/>
                    </a:moveTo>
                    <a:lnTo>
                      <a:pt x="13386470" y="0"/>
                    </a:lnTo>
                    <a:cubicBezTo>
                      <a:pt x="13401748" y="0"/>
                      <a:pt x="13416401" y="6069"/>
                      <a:pt x="13427204" y="16872"/>
                    </a:cubicBezTo>
                    <a:cubicBezTo>
                      <a:pt x="13438008" y="27676"/>
                      <a:pt x="13444077" y="42329"/>
                      <a:pt x="13444077" y="57607"/>
                    </a:cubicBezTo>
                    <a:lnTo>
                      <a:pt x="13444077" y="1382573"/>
                    </a:lnTo>
                    <a:cubicBezTo>
                      <a:pt x="13444077" y="1397851"/>
                      <a:pt x="13438008" y="1412504"/>
                      <a:pt x="13427204" y="1423308"/>
                    </a:cubicBezTo>
                    <a:cubicBezTo>
                      <a:pt x="13416401" y="1434111"/>
                      <a:pt x="13401748" y="1440180"/>
                      <a:pt x="13386470" y="1440180"/>
                    </a:cubicBezTo>
                    <a:lnTo>
                      <a:pt x="0" y="1440180"/>
                    </a:lnTo>
                    <a:close/>
                  </a:path>
                </a:pathLst>
              </a:custGeom>
              <a:solidFill>
                <a:srgbClr val="F26A23"/>
              </a:solidFill>
            </p:spPr>
          </p:sp>
          <p:sp>
            <p:nvSpPr>
              <p:cNvPr id="32" name="Freeform 32"/>
              <p:cNvSpPr/>
              <p:nvPr/>
            </p:nvSpPr>
            <p:spPr>
              <a:xfrm>
                <a:off x="0" y="6635115"/>
                <a:ext cx="13578453" cy="1440180"/>
              </a:xfrm>
              <a:custGeom>
                <a:avLst/>
                <a:gdLst/>
                <a:ahLst/>
                <a:cxnLst/>
                <a:rect l="l" t="t" r="r" b="b"/>
                <a:pathLst>
                  <a:path w="13578453" h="1440180">
                    <a:moveTo>
                      <a:pt x="0" y="0"/>
                    </a:moveTo>
                    <a:lnTo>
                      <a:pt x="13520846" y="0"/>
                    </a:lnTo>
                    <a:cubicBezTo>
                      <a:pt x="13536124" y="0"/>
                      <a:pt x="13550778" y="6070"/>
                      <a:pt x="13561580" y="16873"/>
                    </a:cubicBezTo>
                    <a:cubicBezTo>
                      <a:pt x="13572384" y="27677"/>
                      <a:pt x="13578453" y="42329"/>
                      <a:pt x="13578453" y="57607"/>
                    </a:cubicBezTo>
                    <a:lnTo>
                      <a:pt x="13578453" y="1382573"/>
                    </a:lnTo>
                    <a:cubicBezTo>
                      <a:pt x="13578453" y="1414388"/>
                      <a:pt x="13552661" y="1440180"/>
                      <a:pt x="13520846" y="1440180"/>
                    </a:cubicBezTo>
                    <a:lnTo>
                      <a:pt x="0" y="1440180"/>
                    </a:lnTo>
                    <a:close/>
                  </a:path>
                </a:pathLst>
              </a:custGeom>
              <a:solidFill>
                <a:srgbClr val="F26A23"/>
              </a:solidFill>
            </p:spPr>
          </p:sp>
          <p:sp>
            <p:nvSpPr>
              <p:cNvPr id="33" name="Freeform 33"/>
              <p:cNvSpPr/>
              <p:nvPr/>
            </p:nvSpPr>
            <p:spPr>
              <a:xfrm>
                <a:off x="0" y="8846820"/>
                <a:ext cx="13444077" cy="1440180"/>
              </a:xfrm>
              <a:custGeom>
                <a:avLst/>
                <a:gdLst/>
                <a:ahLst/>
                <a:cxnLst/>
                <a:rect l="l" t="t" r="r" b="b"/>
                <a:pathLst>
                  <a:path w="13444077" h="1440180">
                    <a:moveTo>
                      <a:pt x="0" y="0"/>
                    </a:moveTo>
                    <a:lnTo>
                      <a:pt x="13386470" y="0"/>
                    </a:lnTo>
                    <a:cubicBezTo>
                      <a:pt x="13401748" y="0"/>
                      <a:pt x="13416401" y="6069"/>
                      <a:pt x="13427204" y="16872"/>
                    </a:cubicBezTo>
                    <a:cubicBezTo>
                      <a:pt x="13438008" y="27676"/>
                      <a:pt x="13444077" y="42329"/>
                      <a:pt x="13444077" y="57607"/>
                    </a:cubicBezTo>
                    <a:lnTo>
                      <a:pt x="13444077" y="1382573"/>
                    </a:lnTo>
                    <a:cubicBezTo>
                      <a:pt x="13444077" y="1397851"/>
                      <a:pt x="13438008" y="1412503"/>
                      <a:pt x="13427204" y="1423307"/>
                    </a:cubicBezTo>
                    <a:cubicBezTo>
                      <a:pt x="13416401" y="1434111"/>
                      <a:pt x="13401748" y="1440180"/>
                      <a:pt x="13386470" y="1440180"/>
                    </a:cubicBezTo>
                    <a:lnTo>
                      <a:pt x="0" y="1440180"/>
                    </a:lnTo>
                    <a:close/>
                  </a:path>
                </a:pathLst>
              </a:custGeom>
              <a:solidFill>
                <a:srgbClr val="F26A23"/>
              </a:solidFill>
            </p:spPr>
          </p:sp>
          <p:sp>
            <p:nvSpPr>
              <p:cNvPr id="34" name="Freeform 34"/>
              <p:cNvSpPr/>
              <p:nvPr/>
            </p:nvSpPr>
            <p:spPr>
              <a:xfrm>
                <a:off x="0" y="0"/>
                <a:ext cx="10351939" cy="1440180"/>
              </a:xfrm>
              <a:custGeom>
                <a:avLst/>
                <a:gdLst/>
                <a:ahLst/>
                <a:cxnLst/>
                <a:rect l="l" t="t" r="r" b="b"/>
                <a:pathLst>
                  <a:path w="10351939" h="1440180">
                    <a:moveTo>
                      <a:pt x="0" y="0"/>
                    </a:moveTo>
                    <a:lnTo>
                      <a:pt x="10351939" y="0"/>
                    </a:lnTo>
                    <a:lnTo>
                      <a:pt x="10351939" y="1440180"/>
                    </a:lnTo>
                    <a:lnTo>
                      <a:pt x="0" y="1440180"/>
                    </a:lnTo>
                    <a:close/>
                  </a:path>
                </a:pathLst>
              </a:custGeom>
              <a:solidFill>
                <a:srgbClr val="10315E"/>
              </a:solidFill>
            </p:spPr>
          </p:sp>
          <p:sp>
            <p:nvSpPr>
              <p:cNvPr id="35" name="Freeform 35"/>
              <p:cNvSpPr/>
              <p:nvPr/>
            </p:nvSpPr>
            <p:spPr>
              <a:xfrm>
                <a:off x="0" y="2211705"/>
                <a:ext cx="10217498" cy="1440180"/>
              </a:xfrm>
              <a:custGeom>
                <a:avLst/>
                <a:gdLst/>
                <a:ahLst/>
                <a:cxnLst/>
                <a:rect l="l" t="t" r="r" b="b"/>
                <a:pathLst>
                  <a:path w="10217498" h="1440180">
                    <a:moveTo>
                      <a:pt x="0" y="0"/>
                    </a:moveTo>
                    <a:lnTo>
                      <a:pt x="10217498" y="0"/>
                    </a:lnTo>
                    <a:lnTo>
                      <a:pt x="10217498" y="1440180"/>
                    </a:lnTo>
                    <a:lnTo>
                      <a:pt x="0" y="1440180"/>
                    </a:lnTo>
                    <a:close/>
                  </a:path>
                </a:pathLst>
              </a:custGeom>
              <a:solidFill>
                <a:srgbClr val="10315E"/>
              </a:solidFill>
            </p:spPr>
          </p:sp>
          <p:sp>
            <p:nvSpPr>
              <p:cNvPr id="36" name="Freeform 36"/>
              <p:cNvSpPr/>
              <p:nvPr/>
            </p:nvSpPr>
            <p:spPr>
              <a:xfrm>
                <a:off x="0" y="4423410"/>
                <a:ext cx="9814175" cy="1440180"/>
              </a:xfrm>
              <a:custGeom>
                <a:avLst/>
                <a:gdLst/>
                <a:ahLst/>
                <a:cxnLst/>
                <a:rect l="l" t="t" r="r" b="b"/>
                <a:pathLst>
                  <a:path w="9814175" h="1440180">
                    <a:moveTo>
                      <a:pt x="0" y="0"/>
                    </a:moveTo>
                    <a:lnTo>
                      <a:pt x="9814175" y="0"/>
                    </a:lnTo>
                    <a:lnTo>
                      <a:pt x="9814175" y="1440180"/>
                    </a:lnTo>
                    <a:lnTo>
                      <a:pt x="0" y="1440180"/>
                    </a:lnTo>
                    <a:close/>
                  </a:path>
                </a:pathLst>
              </a:custGeom>
              <a:solidFill>
                <a:srgbClr val="10315E"/>
              </a:solidFill>
            </p:spPr>
          </p:sp>
          <p:sp>
            <p:nvSpPr>
              <p:cNvPr id="37" name="Freeform 37"/>
              <p:cNvSpPr/>
              <p:nvPr/>
            </p:nvSpPr>
            <p:spPr>
              <a:xfrm>
                <a:off x="0" y="6635115"/>
                <a:ext cx="6587567" cy="1440180"/>
              </a:xfrm>
              <a:custGeom>
                <a:avLst/>
                <a:gdLst/>
                <a:ahLst/>
                <a:cxnLst/>
                <a:rect l="l" t="t" r="r" b="b"/>
                <a:pathLst>
                  <a:path w="6587567" h="1440180">
                    <a:moveTo>
                      <a:pt x="0" y="0"/>
                    </a:moveTo>
                    <a:lnTo>
                      <a:pt x="6587567" y="0"/>
                    </a:lnTo>
                    <a:lnTo>
                      <a:pt x="6587567" y="1440180"/>
                    </a:lnTo>
                    <a:lnTo>
                      <a:pt x="0" y="1440180"/>
                    </a:lnTo>
                    <a:close/>
                  </a:path>
                </a:pathLst>
              </a:custGeom>
              <a:solidFill>
                <a:srgbClr val="10315E"/>
              </a:solidFill>
            </p:spPr>
          </p:sp>
          <p:sp>
            <p:nvSpPr>
              <p:cNvPr id="38" name="Freeform 38"/>
              <p:cNvSpPr/>
              <p:nvPr/>
            </p:nvSpPr>
            <p:spPr>
              <a:xfrm>
                <a:off x="0" y="8846820"/>
                <a:ext cx="5512071" cy="1440180"/>
              </a:xfrm>
              <a:custGeom>
                <a:avLst/>
                <a:gdLst/>
                <a:ahLst/>
                <a:cxnLst/>
                <a:rect l="l" t="t" r="r" b="b"/>
                <a:pathLst>
                  <a:path w="5512071" h="1440180">
                    <a:moveTo>
                      <a:pt x="0" y="0"/>
                    </a:moveTo>
                    <a:lnTo>
                      <a:pt x="5512071" y="0"/>
                    </a:lnTo>
                    <a:lnTo>
                      <a:pt x="5512071" y="1440180"/>
                    </a:lnTo>
                    <a:lnTo>
                      <a:pt x="0" y="1440180"/>
                    </a:lnTo>
                    <a:close/>
                  </a:path>
                </a:pathLst>
              </a:custGeom>
              <a:solidFill>
                <a:srgbClr val="10315E"/>
              </a:solidFill>
            </p:spPr>
          </p:sp>
        </p:grpSp>
      </p:grpSp>
      <p:sp>
        <p:nvSpPr>
          <p:cNvPr id="39" name="TextBox 39"/>
          <p:cNvSpPr txBox="1"/>
          <p:nvPr/>
        </p:nvSpPr>
        <p:spPr>
          <a:xfrm>
            <a:off x="258752" y="2260402"/>
            <a:ext cx="2319449" cy="1846659"/>
          </a:xfrm>
          <a:prstGeom prst="rect">
            <a:avLst/>
          </a:prstGeom>
        </p:spPr>
        <p:txBody>
          <a:bodyPr wrap="square" lIns="0" tIns="0" rIns="0" bIns="0" rtlCol="0" anchor="t">
            <a:spAutoFit/>
          </a:bodyPr>
          <a:lstStyle/>
          <a:p>
            <a:pPr algn="ctr">
              <a:spcBef>
                <a:spcPct val="0"/>
              </a:spcBef>
            </a:pPr>
            <a:r>
              <a:rPr lang="en-US" sz="2400" b="1" dirty="0">
                <a:solidFill>
                  <a:srgbClr val="000000"/>
                </a:solidFill>
                <a:latin typeface="Avenir Black" panose="02000503020000020003" pitchFamily="2" charset="0"/>
              </a:rPr>
              <a:t>The Sacramento Region Ranks as a Good or Excellent Place to...</a:t>
            </a:r>
          </a:p>
        </p:txBody>
      </p:sp>
      <p:sp>
        <p:nvSpPr>
          <p:cNvPr id="40" name="TextBox 40"/>
          <p:cNvSpPr txBox="1"/>
          <p:nvPr/>
        </p:nvSpPr>
        <p:spPr>
          <a:xfrm>
            <a:off x="5246621" y="1785072"/>
            <a:ext cx="251757" cy="179793"/>
          </a:xfrm>
          <a:prstGeom prst="rect">
            <a:avLst/>
          </a:prstGeom>
        </p:spPr>
        <p:txBody>
          <a:bodyPr lIns="0" tIns="0" rIns="0" bIns="0" rtlCol="0" anchor="t">
            <a:spAutoFit/>
          </a:bodyPr>
          <a:lstStyle/>
          <a:p>
            <a:pPr algn="ctr">
              <a:lnSpc>
                <a:spcPts val="1468"/>
              </a:lnSpc>
            </a:pPr>
            <a:r>
              <a:rPr lang="en-US" sz="1049" dirty="0">
                <a:solidFill>
                  <a:srgbClr val="FFFFFF"/>
                </a:solidFill>
                <a:latin typeface="Heebo Bold"/>
              </a:rPr>
              <a:t>77%</a:t>
            </a:r>
          </a:p>
        </p:txBody>
      </p:sp>
      <p:sp>
        <p:nvSpPr>
          <p:cNvPr id="41" name="TextBox 41"/>
          <p:cNvSpPr txBox="1"/>
          <p:nvPr/>
        </p:nvSpPr>
        <p:spPr>
          <a:xfrm>
            <a:off x="7391936" y="1785072"/>
            <a:ext cx="251757" cy="179793"/>
          </a:xfrm>
          <a:prstGeom prst="rect">
            <a:avLst/>
          </a:prstGeom>
        </p:spPr>
        <p:txBody>
          <a:bodyPr lIns="0" tIns="0" rIns="0" bIns="0" rtlCol="0" anchor="t">
            <a:spAutoFit/>
          </a:bodyPr>
          <a:lstStyle/>
          <a:p>
            <a:pPr algn="ctr">
              <a:lnSpc>
                <a:spcPts val="1468"/>
              </a:lnSpc>
            </a:pPr>
            <a:r>
              <a:rPr lang="en-US" sz="1049">
                <a:solidFill>
                  <a:srgbClr val="FFFFFF"/>
                </a:solidFill>
                <a:latin typeface="Heebo Bold"/>
              </a:rPr>
              <a:t>23%</a:t>
            </a:r>
          </a:p>
        </p:txBody>
      </p:sp>
      <p:sp>
        <p:nvSpPr>
          <p:cNvPr id="42" name="TextBox 42"/>
          <p:cNvSpPr txBox="1"/>
          <p:nvPr/>
        </p:nvSpPr>
        <p:spPr>
          <a:xfrm>
            <a:off x="7440533" y="2482829"/>
            <a:ext cx="251757" cy="179793"/>
          </a:xfrm>
          <a:prstGeom prst="rect">
            <a:avLst/>
          </a:prstGeom>
        </p:spPr>
        <p:txBody>
          <a:bodyPr lIns="0" tIns="0" rIns="0" bIns="0" rtlCol="0" anchor="t">
            <a:spAutoFit/>
          </a:bodyPr>
          <a:lstStyle/>
          <a:p>
            <a:pPr algn="ctr">
              <a:lnSpc>
                <a:spcPts val="1468"/>
              </a:lnSpc>
            </a:pPr>
            <a:r>
              <a:rPr lang="en-US" sz="1049">
                <a:solidFill>
                  <a:srgbClr val="FFFFFF"/>
                </a:solidFill>
                <a:latin typeface="Heebo Bold"/>
              </a:rPr>
              <a:t>74%</a:t>
            </a:r>
          </a:p>
        </p:txBody>
      </p:sp>
      <p:sp>
        <p:nvSpPr>
          <p:cNvPr id="43" name="TextBox 43"/>
          <p:cNvSpPr txBox="1"/>
          <p:nvPr/>
        </p:nvSpPr>
        <p:spPr>
          <a:xfrm>
            <a:off x="7319555" y="3180586"/>
            <a:ext cx="251757" cy="179793"/>
          </a:xfrm>
          <a:prstGeom prst="rect">
            <a:avLst/>
          </a:prstGeom>
        </p:spPr>
        <p:txBody>
          <a:bodyPr lIns="0" tIns="0" rIns="0" bIns="0" rtlCol="0" anchor="t">
            <a:spAutoFit/>
          </a:bodyPr>
          <a:lstStyle/>
          <a:p>
            <a:pPr algn="ctr">
              <a:lnSpc>
                <a:spcPts val="1468"/>
              </a:lnSpc>
            </a:pPr>
            <a:r>
              <a:rPr lang="en-US" sz="1049">
                <a:solidFill>
                  <a:srgbClr val="FFFFFF"/>
                </a:solidFill>
                <a:latin typeface="Heebo Bold"/>
              </a:rPr>
              <a:t>27%</a:t>
            </a:r>
          </a:p>
        </p:txBody>
      </p:sp>
      <p:sp>
        <p:nvSpPr>
          <p:cNvPr id="44" name="TextBox 44"/>
          <p:cNvSpPr txBox="1"/>
          <p:nvPr/>
        </p:nvSpPr>
        <p:spPr>
          <a:xfrm>
            <a:off x="6817086" y="3878343"/>
            <a:ext cx="251757" cy="179793"/>
          </a:xfrm>
          <a:prstGeom prst="rect">
            <a:avLst/>
          </a:prstGeom>
        </p:spPr>
        <p:txBody>
          <a:bodyPr lIns="0" tIns="0" rIns="0" bIns="0" rtlCol="0" anchor="t">
            <a:spAutoFit/>
          </a:bodyPr>
          <a:lstStyle/>
          <a:p>
            <a:pPr algn="ctr">
              <a:lnSpc>
                <a:spcPts val="1468"/>
              </a:lnSpc>
            </a:pPr>
            <a:r>
              <a:rPr lang="en-US" sz="1049">
                <a:solidFill>
                  <a:srgbClr val="FFFFFF"/>
                </a:solidFill>
                <a:latin typeface="Heebo Bold"/>
              </a:rPr>
              <a:t>52%</a:t>
            </a:r>
          </a:p>
        </p:txBody>
      </p:sp>
      <p:sp>
        <p:nvSpPr>
          <p:cNvPr id="45" name="TextBox 45"/>
          <p:cNvSpPr txBox="1"/>
          <p:nvPr/>
        </p:nvSpPr>
        <p:spPr>
          <a:xfrm>
            <a:off x="6938064" y="4568001"/>
            <a:ext cx="251757" cy="179793"/>
          </a:xfrm>
          <a:prstGeom prst="rect">
            <a:avLst/>
          </a:prstGeom>
        </p:spPr>
        <p:txBody>
          <a:bodyPr lIns="0" tIns="0" rIns="0" bIns="0" rtlCol="0" anchor="t">
            <a:spAutoFit/>
          </a:bodyPr>
          <a:lstStyle/>
          <a:p>
            <a:pPr algn="ctr">
              <a:lnSpc>
                <a:spcPts val="1468"/>
              </a:lnSpc>
            </a:pPr>
            <a:r>
              <a:rPr lang="en-US" sz="1049">
                <a:solidFill>
                  <a:srgbClr val="FFFFFF"/>
                </a:solidFill>
                <a:latin typeface="Heebo Bold"/>
              </a:rPr>
              <a:t>59%</a:t>
            </a:r>
          </a:p>
        </p:txBody>
      </p:sp>
      <p:sp>
        <p:nvSpPr>
          <p:cNvPr id="46" name="TextBox 46"/>
          <p:cNvSpPr txBox="1"/>
          <p:nvPr/>
        </p:nvSpPr>
        <p:spPr>
          <a:xfrm>
            <a:off x="4444780" y="4568001"/>
            <a:ext cx="251757" cy="179793"/>
          </a:xfrm>
          <a:prstGeom prst="rect">
            <a:avLst/>
          </a:prstGeom>
        </p:spPr>
        <p:txBody>
          <a:bodyPr lIns="0" tIns="0" rIns="0" bIns="0" rtlCol="0" anchor="t">
            <a:spAutoFit/>
          </a:bodyPr>
          <a:lstStyle/>
          <a:p>
            <a:pPr algn="ctr">
              <a:lnSpc>
                <a:spcPts val="1468"/>
              </a:lnSpc>
            </a:pPr>
            <a:r>
              <a:rPr lang="en-US" sz="1049">
                <a:solidFill>
                  <a:srgbClr val="FFFFFF"/>
                </a:solidFill>
                <a:latin typeface="Heebo Bold"/>
              </a:rPr>
              <a:t>41%</a:t>
            </a:r>
          </a:p>
        </p:txBody>
      </p:sp>
      <p:sp>
        <p:nvSpPr>
          <p:cNvPr id="47" name="TextBox 47"/>
          <p:cNvSpPr txBox="1"/>
          <p:nvPr/>
        </p:nvSpPr>
        <p:spPr>
          <a:xfrm>
            <a:off x="4686735" y="3878343"/>
            <a:ext cx="251757" cy="179793"/>
          </a:xfrm>
          <a:prstGeom prst="rect">
            <a:avLst/>
          </a:prstGeom>
        </p:spPr>
        <p:txBody>
          <a:bodyPr lIns="0" tIns="0" rIns="0" bIns="0" rtlCol="0" anchor="t">
            <a:spAutoFit/>
          </a:bodyPr>
          <a:lstStyle/>
          <a:p>
            <a:pPr algn="ctr">
              <a:lnSpc>
                <a:spcPts val="1468"/>
              </a:lnSpc>
            </a:pPr>
            <a:r>
              <a:rPr lang="en-US" sz="1049">
                <a:solidFill>
                  <a:srgbClr val="FFFFFF"/>
                </a:solidFill>
                <a:latin typeface="Heebo Bold"/>
              </a:rPr>
              <a:t>49%</a:t>
            </a:r>
          </a:p>
        </p:txBody>
      </p:sp>
      <p:sp>
        <p:nvSpPr>
          <p:cNvPr id="48" name="TextBox 48"/>
          <p:cNvSpPr txBox="1"/>
          <p:nvPr/>
        </p:nvSpPr>
        <p:spPr>
          <a:xfrm>
            <a:off x="5246621" y="3148188"/>
            <a:ext cx="251757" cy="179793"/>
          </a:xfrm>
          <a:prstGeom prst="rect">
            <a:avLst/>
          </a:prstGeom>
        </p:spPr>
        <p:txBody>
          <a:bodyPr lIns="0" tIns="0" rIns="0" bIns="0" rtlCol="0" anchor="t">
            <a:spAutoFit/>
          </a:bodyPr>
          <a:lstStyle/>
          <a:p>
            <a:pPr algn="ctr">
              <a:lnSpc>
                <a:spcPts val="1468"/>
              </a:lnSpc>
            </a:pPr>
            <a:r>
              <a:rPr lang="en-US" sz="1049">
                <a:solidFill>
                  <a:srgbClr val="FFFFFF"/>
                </a:solidFill>
                <a:latin typeface="Heebo Bold"/>
              </a:rPr>
              <a:t>73%</a:t>
            </a:r>
          </a:p>
        </p:txBody>
      </p:sp>
      <p:sp>
        <p:nvSpPr>
          <p:cNvPr id="49" name="TextBox 49"/>
          <p:cNvSpPr txBox="1"/>
          <p:nvPr/>
        </p:nvSpPr>
        <p:spPr>
          <a:xfrm>
            <a:off x="5367599" y="2482829"/>
            <a:ext cx="251757" cy="179793"/>
          </a:xfrm>
          <a:prstGeom prst="rect">
            <a:avLst/>
          </a:prstGeom>
        </p:spPr>
        <p:txBody>
          <a:bodyPr lIns="0" tIns="0" rIns="0" bIns="0" rtlCol="0" anchor="t">
            <a:spAutoFit/>
          </a:bodyPr>
          <a:lstStyle/>
          <a:p>
            <a:pPr algn="ctr">
              <a:lnSpc>
                <a:spcPts val="1468"/>
              </a:lnSpc>
            </a:pPr>
            <a:r>
              <a:rPr lang="en-US" sz="1049">
                <a:solidFill>
                  <a:srgbClr val="FFFFFF"/>
                </a:solidFill>
                <a:latin typeface="Heebo Bold"/>
              </a:rPr>
              <a:t>76%</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9144000" cy="51435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sp>
      <p:grpSp>
        <p:nvGrpSpPr>
          <p:cNvPr id="3" name="Group 3"/>
          <p:cNvGrpSpPr/>
          <p:nvPr/>
        </p:nvGrpSpPr>
        <p:grpSpPr>
          <a:xfrm>
            <a:off x="0" y="0"/>
            <a:ext cx="9144000" cy="1095403"/>
            <a:chOff x="0" y="0"/>
            <a:chExt cx="4816593" cy="577002"/>
          </a:xfrm>
        </p:grpSpPr>
        <p:sp>
          <p:nvSpPr>
            <p:cNvPr id="4" name="Freeform 4"/>
            <p:cNvSpPr/>
            <p:nvPr/>
          </p:nvSpPr>
          <p:spPr>
            <a:xfrm>
              <a:off x="0" y="0"/>
              <a:ext cx="4816592" cy="577002"/>
            </a:xfrm>
            <a:custGeom>
              <a:avLst/>
              <a:gdLst/>
              <a:ahLst/>
              <a:cxnLst/>
              <a:rect l="l" t="t" r="r" b="b"/>
              <a:pathLst>
                <a:path w="4816592" h="577002">
                  <a:moveTo>
                    <a:pt x="0" y="0"/>
                  </a:moveTo>
                  <a:lnTo>
                    <a:pt x="4816592" y="0"/>
                  </a:lnTo>
                  <a:lnTo>
                    <a:pt x="4816592" y="577002"/>
                  </a:lnTo>
                  <a:lnTo>
                    <a:pt x="0" y="577002"/>
                  </a:lnTo>
                  <a:close/>
                </a:path>
              </a:pathLst>
            </a:custGeom>
            <a:solidFill>
              <a:srgbClr val="0F325F"/>
            </a:solidFill>
          </p:spPr>
        </p:sp>
        <p:sp>
          <p:nvSpPr>
            <p:cNvPr id="5" name="TextBox 5"/>
            <p:cNvSpPr txBox="1"/>
            <p:nvPr/>
          </p:nvSpPr>
          <p:spPr>
            <a:xfrm>
              <a:off x="0" y="-9525"/>
              <a:ext cx="4816593" cy="586527"/>
            </a:xfrm>
            <a:prstGeom prst="rect">
              <a:avLst/>
            </a:prstGeom>
          </p:spPr>
          <p:txBody>
            <a:bodyPr lIns="25400" tIns="25400" rIns="25400" bIns="25400" rtlCol="0" anchor="ctr"/>
            <a:lstStyle/>
            <a:p>
              <a:pPr algn="ctr">
                <a:lnSpc>
                  <a:spcPts val="1430"/>
                </a:lnSpc>
              </a:pPr>
              <a:endParaRPr sz="900"/>
            </a:p>
          </p:txBody>
        </p:sp>
      </p:grpSp>
      <p:sp>
        <p:nvSpPr>
          <p:cNvPr id="6" name="Freeform 6"/>
          <p:cNvSpPr/>
          <p:nvPr/>
        </p:nvSpPr>
        <p:spPr>
          <a:xfrm>
            <a:off x="-793034" y="-904338"/>
            <a:ext cx="1586069" cy="2057400"/>
          </a:xfrm>
          <a:custGeom>
            <a:avLst/>
            <a:gdLst/>
            <a:ahLst/>
            <a:cxnLst/>
            <a:rect l="l" t="t" r="r" b="b"/>
            <a:pathLst>
              <a:path w="3172137" h="4114800">
                <a:moveTo>
                  <a:pt x="0" y="0"/>
                </a:moveTo>
                <a:lnTo>
                  <a:pt x="3172136" y="0"/>
                </a:lnTo>
                <a:lnTo>
                  <a:pt x="317213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8192358" y="-206793"/>
            <a:ext cx="1903286" cy="1041616"/>
          </a:xfrm>
          <a:custGeom>
            <a:avLst/>
            <a:gdLst/>
            <a:ahLst/>
            <a:cxnLst/>
            <a:rect l="l" t="t" r="r" b="b"/>
            <a:pathLst>
              <a:path w="3806571" h="2083232">
                <a:moveTo>
                  <a:pt x="0" y="0"/>
                </a:moveTo>
                <a:lnTo>
                  <a:pt x="3806570" y="0"/>
                </a:lnTo>
                <a:lnTo>
                  <a:pt x="3806570" y="2083233"/>
                </a:lnTo>
                <a:lnTo>
                  <a:pt x="0" y="20832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1062923" y="250430"/>
            <a:ext cx="6840951" cy="657231"/>
          </a:xfrm>
          <a:prstGeom prst="rect">
            <a:avLst/>
          </a:prstGeom>
        </p:spPr>
        <p:txBody>
          <a:bodyPr lIns="0" tIns="0" rIns="0" bIns="0" rtlCol="0" anchor="t">
            <a:spAutoFit/>
          </a:bodyPr>
          <a:lstStyle/>
          <a:p>
            <a:pPr>
              <a:lnSpc>
                <a:spcPts val="2475"/>
              </a:lnSpc>
            </a:pPr>
            <a:r>
              <a:rPr lang="en-US" sz="2500" b="1" dirty="0">
                <a:solidFill>
                  <a:srgbClr val="FFFFFF"/>
                </a:solidFill>
                <a:latin typeface="Avenir Black" panose="02000503020000020003" pitchFamily="2" charset="0"/>
              </a:rPr>
              <a:t>Job, housing, and health conditions remain steady for most </a:t>
            </a:r>
          </a:p>
        </p:txBody>
      </p:sp>
      <p:grpSp>
        <p:nvGrpSpPr>
          <p:cNvPr id="9" name="Group 9"/>
          <p:cNvGrpSpPr/>
          <p:nvPr/>
        </p:nvGrpSpPr>
        <p:grpSpPr>
          <a:xfrm>
            <a:off x="1643597" y="1266738"/>
            <a:ext cx="6629631" cy="3837263"/>
            <a:chOff x="0" y="-38100"/>
            <a:chExt cx="17679015" cy="10232702"/>
          </a:xfrm>
        </p:grpSpPr>
        <p:sp>
          <p:nvSpPr>
            <p:cNvPr id="10" name="TextBox 10"/>
            <p:cNvSpPr txBox="1"/>
            <p:nvPr/>
          </p:nvSpPr>
          <p:spPr>
            <a:xfrm>
              <a:off x="7717354" y="-38100"/>
              <a:ext cx="1112629" cy="478763"/>
            </a:xfrm>
            <a:prstGeom prst="rect">
              <a:avLst/>
            </a:prstGeom>
          </p:spPr>
          <p:txBody>
            <a:bodyPr wrap="square" lIns="0" tIns="0" rIns="0" bIns="0" rtlCol="0" anchor="t">
              <a:spAutoFit/>
            </a:bodyPr>
            <a:lstStyle/>
            <a:p>
              <a:pPr>
                <a:lnSpc>
                  <a:spcPts val="1443"/>
                </a:lnSpc>
              </a:pPr>
              <a:r>
                <a:rPr lang="en-US" sz="1031" dirty="0">
                  <a:solidFill>
                    <a:srgbClr val="000000"/>
                  </a:solidFill>
                  <a:latin typeface="Heebo Medium"/>
                </a:rPr>
                <a:t>Better</a:t>
              </a:r>
            </a:p>
          </p:txBody>
        </p:sp>
        <p:sp>
          <p:nvSpPr>
            <p:cNvPr id="11" name="TextBox 11"/>
            <p:cNvSpPr txBox="1"/>
            <p:nvPr/>
          </p:nvSpPr>
          <p:spPr>
            <a:xfrm>
              <a:off x="9701575" y="-38100"/>
              <a:ext cx="1790997" cy="478763"/>
            </a:xfrm>
            <a:prstGeom prst="rect">
              <a:avLst/>
            </a:prstGeom>
          </p:spPr>
          <p:txBody>
            <a:bodyPr wrap="square" lIns="0" tIns="0" rIns="0" bIns="0" rtlCol="0" anchor="t">
              <a:spAutoFit/>
            </a:bodyPr>
            <a:lstStyle/>
            <a:p>
              <a:pPr>
                <a:lnSpc>
                  <a:spcPts val="1443"/>
                </a:lnSpc>
              </a:pPr>
              <a:r>
                <a:rPr lang="en-US" sz="1031" dirty="0">
                  <a:solidFill>
                    <a:srgbClr val="000000"/>
                  </a:solidFill>
                  <a:latin typeface="Heebo Medium"/>
                </a:rPr>
                <a:t>The Same</a:t>
              </a:r>
            </a:p>
          </p:txBody>
        </p:sp>
        <p:sp>
          <p:nvSpPr>
            <p:cNvPr id="12" name="TextBox 12"/>
            <p:cNvSpPr txBox="1"/>
            <p:nvPr/>
          </p:nvSpPr>
          <p:spPr>
            <a:xfrm>
              <a:off x="12306141" y="-38100"/>
              <a:ext cx="1299653" cy="478763"/>
            </a:xfrm>
            <a:prstGeom prst="rect">
              <a:avLst/>
            </a:prstGeom>
          </p:spPr>
          <p:txBody>
            <a:bodyPr wrap="square" lIns="0" tIns="0" rIns="0" bIns="0" rtlCol="0" anchor="t">
              <a:spAutoFit/>
            </a:bodyPr>
            <a:lstStyle/>
            <a:p>
              <a:pPr>
                <a:lnSpc>
                  <a:spcPts val="1443"/>
                </a:lnSpc>
              </a:pPr>
              <a:r>
                <a:rPr lang="en-US" sz="1031" dirty="0">
                  <a:solidFill>
                    <a:srgbClr val="000000"/>
                  </a:solidFill>
                  <a:latin typeface="Heebo Medium"/>
                </a:rPr>
                <a:t>Worse</a:t>
              </a:r>
            </a:p>
          </p:txBody>
        </p:sp>
        <p:grpSp>
          <p:nvGrpSpPr>
            <p:cNvPr id="13" name="Group 13"/>
            <p:cNvGrpSpPr>
              <a:grpSpLocks noChangeAspect="1"/>
            </p:cNvGrpSpPr>
            <p:nvPr/>
          </p:nvGrpSpPr>
          <p:grpSpPr>
            <a:xfrm>
              <a:off x="7304513" y="102697"/>
              <a:ext cx="4795206" cy="206421"/>
              <a:chOff x="2458730" y="-533021"/>
              <a:chExt cx="3540284" cy="152400"/>
            </a:xfrm>
          </p:grpSpPr>
          <p:sp>
            <p:nvSpPr>
              <p:cNvPr id="14" name="Freeform 14"/>
              <p:cNvSpPr/>
              <p:nvPr/>
            </p:nvSpPr>
            <p:spPr>
              <a:xfrm>
                <a:off x="2458730" y="-533021"/>
                <a:ext cx="152400" cy="152400"/>
              </a:xfrm>
              <a:custGeom>
                <a:avLst/>
                <a:gdLst/>
                <a:ahLst/>
                <a:cxnLst/>
                <a:rect l="l" t="t" r="r" b="b"/>
                <a:pathLst>
                  <a:path w="152400" h="152400">
                    <a:moveTo>
                      <a:pt x="152400" y="139700"/>
                    </a:moveTo>
                    <a:lnTo>
                      <a:pt x="152400" y="12700"/>
                    </a:lnTo>
                    <a:cubicBezTo>
                      <a:pt x="152400" y="5686"/>
                      <a:pt x="146714" y="0"/>
                      <a:pt x="139700" y="0"/>
                    </a:cubicBezTo>
                    <a:lnTo>
                      <a:pt x="12700" y="0"/>
                    </a:lnTo>
                    <a:cubicBezTo>
                      <a:pt x="5686" y="0"/>
                      <a:pt x="0" y="5686"/>
                      <a:pt x="0" y="12700"/>
                    </a:cubicBezTo>
                    <a:lnTo>
                      <a:pt x="0" y="139700"/>
                    </a:lnTo>
                    <a:cubicBezTo>
                      <a:pt x="0" y="146714"/>
                      <a:pt x="5686" y="152400"/>
                      <a:pt x="12700" y="152400"/>
                    </a:cubicBezTo>
                    <a:lnTo>
                      <a:pt x="139700" y="152400"/>
                    </a:lnTo>
                    <a:cubicBezTo>
                      <a:pt x="146714" y="152400"/>
                      <a:pt x="152400" y="146714"/>
                      <a:pt x="152400" y="139700"/>
                    </a:cubicBezTo>
                    <a:close/>
                  </a:path>
                </a:pathLst>
              </a:custGeom>
              <a:solidFill>
                <a:srgbClr val="00AB7C"/>
              </a:solidFill>
            </p:spPr>
          </p:sp>
          <p:sp>
            <p:nvSpPr>
              <p:cNvPr id="15" name="Freeform 15"/>
              <p:cNvSpPr/>
              <p:nvPr/>
            </p:nvSpPr>
            <p:spPr>
              <a:xfrm>
                <a:off x="3923675" y="-533021"/>
                <a:ext cx="152400" cy="152400"/>
              </a:xfrm>
              <a:custGeom>
                <a:avLst/>
                <a:gdLst/>
                <a:ahLst/>
                <a:cxnLst/>
                <a:rect l="l" t="t" r="r" b="b"/>
                <a:pathLst>
                  <a:path w="152400" h="152400">
                    <a:moveTo>
                      <a:pt x="152400" y="139700"/>
                    </a:moveTo>
                    <a:lnTo>
                      <a:pt x="152400" y="12700"/>
                    </a:lnTo>
                    <a:cubicBezTo>
                      <a:pt x="152400" y="5686"/>
                      <a:pt x="146714" y="0"/>
                      <a:pt x="139700" y="0"/>
                    </a:cubicBezTo>
                    <a:lnTo>
                      <a:pt x="12700" y="0"/>
                    </a:lnTo>
                    <a:cubicBezTo>
                      <a:pt x="5686" y="0"/>
                      <a:pt x="0" y="5686"/>
                      <a:pt x="0" y="12700"/>
                    </a:cubicBezTo>
                    <a:lnTo>
                      <a:pt x="0" y="139700"/>
                    </a:lnTo>
                    <a:cubicBezTo>
                      <a:pt x="0" y="146714"/>
                      <a:pt x="5686" y="152400"/>
                      <a:pt x="12700" y="152400"/>
                    </a:cubicBezTo>
                    <a:lnTo>
                      <a:pt x="139700" y="152400"/>
                    </a:lnTo>
                    <a:cubicBezTo>
                      <a:pt x="146714" y="152400"/>
                      <a:pt x="152400" y="146714"/>
                      <a:pt x="152400" y="139700"/>
                    </a:cubicBezTo>
                    <a:close/>
                  </a:path>
                </a:pathLst>
              </a:custGeom>
              <a:solidFill>
                <a:srgbClr val="0F325F"/>
              </a:solidFill>
            </p:spPr>
          </p:sp>
          <p:sp>
            <p:nvSpPr>
              <p:cNvPr id="16" name="Freeform 16"/>
              <p:cNvSpPr/>
              <p:nvPr/>
            </p:nvSpPr>
            <p:spPr>
              <a:xfrm>
                <a:off x="5846614" y="-533021"/>
                <a:ext cx="152400" cy="152400"/>
              </a:xfrm>
              <a:custGeom>
                <a:avLst/>
                <a:gdLst/>
                <a:ahLst/>
                <a:cxnLst/>
                <a:rect l="l" t="t" r="r" b="b"/>
                <a:pathLst>
                  <a:path w="152400" h="152400">
                    <a:moveTo>
                      <a:pt x="152400" y="139700"/>
                    </a:moveTo>
                    <a:lnTo>
                      <a:pt x="152400" y="12700"/>
                    </a:lnTo>
                    <a:cubicBezTo>
                      <a:pt x="152400" y="5686"/>
                      <a:pt x="146714" y="0"/>
                      <a:pt x="139700" y="0"/>
                    </a:cubicBezTo>
                    <a:lnTo>
                      <a:pt x="12700" y="0"/>
                    </a:lnTo>
                    <a:cubicBezTo>
                      <a:pt x="5686" y="0"/>
                      <a:pt x="0" y="5686"/>
                      <a:pt x="0" y="12700"/>
                    </a:cubicBezTo>
                    <a:lnTo>
                      <a:pt x="0" y="139700"/>
                    </a:lnTo>
                    <a:cubicBezTo>
                      <a:pt x="0" y="146714"/>
                      <a:pt x="5686" y="152400"/>
                      <a:pt x="12700" y="152400"/>
                    </a:cubicBezTo>
                    <a:lnTo>
                      <a:pt x="139700" y="152400"/>
                    </a:lnTo>
                    <a:cubicBezTo>
                      <a:pt x="146714" y="152400"/>
                      <a:pt x="152400" y="146714"/>
                      <a:pt x="152400" y="139700"/>
                    </a:cubicBezTo>
                    <a:close/>
                  </a:path>
                </a:pathLst>
              </a:custGeom>
              <a:solidFill>
                <a:srgbClr val="F26A23"/>
              </a:solidFill>
            </p:spPr>
          </p:sp>
        </p:grpSp>
        <p:grpSp>
          <p:nvGrpSpPr>
            <p:cNvPr id="17" name="Group 17"/>
            <p:cNvGrpSpPr>
              <a:grpSpLocks noChangeAspect="1"/>
            </p:cNvGrpSpPr>
            <p:nvPr/>
          </p:nvGrpSpPr>
          <p:grpSpPr>
            <a:xfrm>
              <a:off x="3974239" y="824658"/>
              <a:ext cx="13278280" cy="8754696"/>
              <a:chOff x="0" y="0"/>
              <a:chExt cx="9803309" cy="6463562"/>
            </a:xfrm>
          </p:grpSpPr>
          <p:sp>
            <p:nvSpPr>
              <p:cNvPr id="18" name="Freeform 18"/>
              <p:cNvSpPr/>
              <p:nvPr/>
            </p:nvSpPr>
            <p:spPr>
              <a:xfrm>
                <a:off x="-6350" y="0"/>
                <a:ext cx="9816009" cy="6463562"/>
              </a:xfrm>
              <a:custGeom>
                <a:avLst/>
                <a:gdLst/>
                <a:ahLst/>
                <a:cxnLst/>
                <a:rect l="l" t="t" r="r" b="b"/>
                <a:pathLst>
                  <a:path w="9816009" h="6463562">
                    <a:moveTo>
                      <a:pt x="0" y="0"/>
                    </a:moveTo>
                    <a:lnTo>
                      <a:pt x="12700" y="0"/>
                    </a:lnTo>
                    <a:lnTo>
                      <a:pt x="12700" y="6463562"/>
                    </a:lnTo>
                    <a:lnTo>
                      <a:pt x="0" y="6463562"/>
                    </a:lnTo>
                    <a:close/>
                    <a:moveTo>
                      <a:pt x="2450827" y="0"/>
                    </a:moveTo>
                    <a:lnTo>
                      <a:pt x="2463527" y="0"/>
                    </a:lnTo>
                    <a:lnTo>
                      <a:pt x="2463527" y="6463562"/>
                    </a:lnTo>
                    <a:lnTo>
                      <a:pt x="2450827" y="6463562"/>
                    </a:lnTo>
                    <a:close/>
                    <a:moveTo>
                      <a:pt x="4901654" y="0"/>
                    </a:moveTo>
                    <a:lnTo>
                      <a:pt x="4914354" y="0"/>
                    </a:lnTo>
                    <a:lnTo>
                      <a:pt x="4914354" y="6463562"/>
                    </a:lnTo>
                    <a:lnTo>
                      <a:pt x="4901654" y="6463562"/>
                    </a:lnTo>
                    <a:close/>
                    <a:moveTo>
                      <a:pt x="7352481" y="0"/>
                    </a:moveTo>
                    <a:lnTo>
                      <a:pt x="7365181" y="0"/>
                    </a:lnTo>
                    <a:lnTo>
                      <a:pt x="7365181" y="6463562"/>
                    </a:lnTo>
                    <a:lnTo>
                      <a:pt x="7352481" y="6463562"/>
                    </a:lnTo>
                    <a:close/>
                    <a:moveTo>
                      <a:pt x="9803309" y="0"/>
                    </a:moveTo>
                    <a:lnTo>
                      <a:pt x="9816009" y="0"/>
                    </a:lnTo>
                    <a:lnTo>
                      <a:pt x="9816009" y="6463562"/>
                    </a:lnTo>
                    <a:lnTo>
                      <a:pt x="9803309" y="6463562"/>
                    </a:lnTo>
                    <a:close/>
                  </a:path>
                </a:pathLst>
              </a:custGeom>
              <a:solidFill>
                <a:srgbClr val="000000">
                  <a:alpha val="24706"/>
                </a:srgbClr>
              </a:solidFill>
            </p:spPr>
          </p:sp>
        </p:grpSp>
        <p:sp>
          <p:nvSpPr>
            <p:cNvPr id="19" name="TextBox 19"/>
            <p:cNvSpPr txBox="1"/>
            <p:nvPr/>
          </p:nvSpPr>
          <p:spPr>
            <a:xfrm>
              <a:off x="3746530" y="9715839"/>
              <a:ext cx="1371179" cy="478763"/>
            </a:xfrm>
            <a:prstGeom prst="rect">
              <a:avLst/>
            </a:prstGeom>
          </p:spPr>
          <p:txBody>
            <a:bodyPr wrap="square" lIns="0" tIns="0" rIns="0" bIns="0" rtlCol="0" anchor="t">
              <a:spAutoFit/>
            </a:bodyPr>
            <a:lstStyle/>
            <a:p>
              <a:pPr algn="ctr">
                <a:lnSpc>
                  <a:spcPts val="1443"/>
                </a:lnSpc>
              </a:pPr>
              <a:r>
                <a:rPr lang="en-US" sz="1031" dirty="0">
                  <a:solidFill>
                    <a:srgbClr val="000000"/>
                  </a:solidFill>
                  <a:latin typeface="Heebo Medium"/>
                </a:rPr>
                <a:t>0%</a:t>
              </a:r>
            </a:p>
          </p:txBody>
        </p:sp>
        <p:sp>
          <p:nvSpPr>
            <p:cNvPr id="20" name="TextBox 20"/>
            <p:cNvSpPr txBox="1"/>
            <p:nvPr/>
          </p:nvSpPr>
          <p:spPr>
            <a:xfrm>
              <a:off x="6966653" y="9715839"/>
              <a:ext cx="1278688" cy="478763"/>
            </a:xfrm>
            <a:prstGeom prst="rect">
              <a:avLst/>
            </a:prstGeom>
          </p:spPr>
          <p:txBody>
            <a:bodyPr wrap="square" lIns="0" tIns="0" rIns="0" bIns="0" rtlCol="0" anchor="t">
              <a:spAutoFit/>
            </a:bodyPr>
            <a:lstStyle/>
            <a:p>
              <a:pPr algn="ctr">
                <a:lnSpc>
                  <a:spcPts val="1443"/>
                </a:lnSpc>
              </a:pPr>
              <a:r>
                <a:rPr lang="en-US" sz="1031" dirty="0">
                  <a:solidFill>
                    <a:srgbClr val="000000"/>
                  </a:solidFill>
                  <a:latin typeface="Heebo Medium"/>
                </a:rPr>
                <a:t>25%</a:t>
              </a:r>
            </a:p>
          </p:txBody>
        </p:sp>
        <p:sp>
          <p:nvSpPr>
            <p:cNvPr id="21" name="TextBox 21"/>
            <p:cNvSpPr txBox="1"/>
            <p:nvPr/>
          </p:nvSpPr>
          <p:spPr>
            <a:xfrm>
              <a:off x="10286223" y="9715839"/>
              <a:ext cx="984659" cy="478763"/>
            </a:xfrm>
            <a:prstGeom prst="rect">
              <a:avLst/>
            </a:prstGeom>
          </p:spPr>
          <p:txBody>
            <a:bodyPr wrap="square" lIns="0" tIns="0" rIns="0" bIns="0" rtlCol="0" anchor="t">
              <a:spAutoFit/>
            </a:bodyPr>
            <a:lstStyle/>
            <a:p>
              <a:pPr algn="ctr">
                <a:lnSpc>
                  <a:spcPts val="1443"/>
                </a:lnSpc>
              </a:pPr>
              <a:r>
                <a:rPr lang="en-US" sz="1031" dirty="0">
                  <a:solidFill>
                    <a:srgbClr val="000000"/>
                  </a:solidFill>
                  <a:latin typeface="Heebo Medium"/>
                </a:rPr>
                <a:t>50%</a:t>
              </a:r>
            </a:p>
          </p:txBody>
        </p:sp>
        <p:sp>
          <p:nvSpPr>
            <p:cNvPr id="22" name="TextBox 22"/>
            <p:cNvSpPr txBox="1"/>
            <p:nvPr/>
          </p:nvSpPr>
          <p:spPr>
            <a:xfrm>
              <a:off x="13605794" y="9715839"/>
              <a:ext cx="852992" cy="478763"/>
            </a:xfrm>
            <a:prstGeom prst="rect">
              <a:avLst/>
            </a:prstGeom>
          </p:spPr>
          <p:txBody>
            <a:bodyPr wrap="square" lIns="0" tIns="0" rIns="0" bIns="0" rtlCol="0" anchor="t">
              <a:spAutoFit/>
            </a:bodyPr>
            <a:lstStyle/>
            <a:p>
              <a:pPr algn="ctr">
                <a:lnSpc>
                  <a:spcPts val="1443"/>
                </a:lnSpc>
              </a:pPr>
              <a:r>
                <a:rPr lang="en-US" sz="1031" dirty="0">
                  <a:solidFill>
                    <a:srgbClr val="000000"/>
                  </a:solidFill>
                  <a:latin typeface="Heebo Medium"/>
                </a:rPr>
                <a:t>75%</a:t>
              </a:r>
            </a:p>
          </p:txBody>
        </p:sp>
        <p:sp>
          <p:nvSpPr>
            <p:cNvPr id="23" name="TextBox 23"/>
            <p:cNvSpPr txBox="1"/>
            <p:nvPr/>
          </p:nvSpPr>
          <p:spPr>
            <a:xfrm>
              <a:off x="16400327" y="9715839"/>
              <a:ext cx="1278688" cy="478763"/>
            </a:xfrm>
            <a:prstGeom prst="rect">
              <a:avLst/>
            </a:prstGeom>
          </p:spPr>
          <p:txBody>
            <a:bodyPr wrap="square" lIns="0" tIns="0" rIns="0" bIns="0" rtlCol="0" anchor="t">
              <a:spAutoFit/>
            </a:bodyPr>
            <a:lstStyle/>
            <a:p>
              <a:pPr algn="ctr">
                <a:lnSpc>
                  <a:spcPts val="1443"/>
                </a:lnSpc>
              </a:pPr>
              <a:r>
                <a:rPr lang="en-US" sz="1031" dirty="0">
                  <a:solidFill>
                    <a:srgbClr val="000000"/>
                  </a:solidFill>
                  <a:latin typeface="Heebo Medium"/>
                </a:rPr>
                <a:t>100%</a:t>
              </a:r>
            </a:p>
          </p:txBody>
        </p:sp>
        <p:sp>
          <p:nvSpPr>
            <p:cNvPr id="24" name="TextBox 24"/>
            <p:cNvSpPr txBox="1"/>
            <p:nvPr/>
          </p:nvSpPr>
          <p:spPr>
            <a:xfrm>
              <a:off x="0" y="1346687"/>
              <a:ext cx="3799653" cy="478763"/>
            </a:xfrm>
            <a:prstGeom prst="rect">
              <a:avLst/>
            </a:prstGeom>
          </p:spPr>
          <p:txBody>
            <a:bodyPr lIns="0" tIns="0" rIns="0" bIns="0" rtlCol="0" anchor="t">
              <a:spAutoFit/>
            </a:bodyPr>
            <a:lstStyle/>
            <a:p>
              <a:pPr algn="r">
                <a:lnSpc>
                  <a:spcPts val="1443"/>
                </a:lnSpc>
              </a:pPr>
              <a:r>
                <a:rPr lang="en-US" sz="1031">
                  <a:solidFill>
                    <a:srgbClr val="000000"/>
                  </a:solidFill>
                  <a:latin typeface="Heebo Medium"/>
                </a:rPr>
                <a:t>Your Financial Situation </a:t>
              </a:r>
            </a:p>
          </p:txBody>
        </p:sp>
        <p:sp>
          <p:nvSpPr>
            <p:cNvPr id="25" name="TextBox 25"/>
            <p:cNvSpPr txBox="1"/>
            <p:nvPr/>
          </p:nvSpPr>
          <p:spPr>
            <a:xfrm>
              <a:off x="95469" y="3754228"/>
              <a:ext cx="3704184" cy="478763"/>
            </a:xfrm>
            <a:prstGeom prst="rect">
              <a:avLst/>
            </a:prstGeom>
          </p:spPr>
          <p:txBody>
            <a:bodyPr lIns="0" tIns="0" rIns="0" bIns="0" rtlCol="0" anchor="t">
              <a:spAutoFit/>
            </a:bodyPr>
            <a:lstStyle/>
            <a:p>
              <a:pPr algn="r">
                <a:lnSpc>
                  <a:spcPts val="1443"/>
                </a:lnSpc>
              </a:pPr>
              <a:r>
                <a:rPr lang="en-US" sz="1031">
                  <a:solidFill>
                    <a:srgbClr val="000000"/>
                  </a:solidFill>
                  <a:latin typeface="Heebo Medium"/>
                </a:rPr>
                <a:t>Your Job Opportunities </a:t>
              </a:r>
            </a:p>
          </p:txBody>
        </p:sp>
        <p:sp>
          <p:nvSpPr>
            <p:cNvPr id="26" name="TextBox 26"/>
            <p:cNvSpPr txBox="1"/>
            <p:nvPr/>
          </p:nvSpPr>
          <p:spPr>
            <a:xfrm>
              <a:off x="106651" y="6161770"/>
              <a:ext cx="3693002" cy="478763"/>
            </a:xfrm>
            <a:prstGeom prst="rect">
              <a:avLst/>
            </a:prstGeom>
          </p:spPr>
          <p:txBody>
            <a:bodyPr lIns="0" tIns="0" rIns="0" bIns="0" rtlCol="0" anchor="t">
              <a:spAutoFit/>
            </a:bodyPr>
            <a:lstStyle/>
            <a:p>
              <a:pPr algn="r">
                <a:lnSpc>
                  <a:spcPts val="1443"/>
                </a:lnSpc>
              </a:pPr>
              <a:r>
                <a:rPr lang="en-US" sz="1031">
                  <a:solidFill>
                    <a:srgbClr val="000000"/>
                  </a:solidFill>
                  <a:latin typeface="Heebo Medium"/>
                </a:rPr>
                <a:t>Your Housing Situation </a:t>
              </a:r>
            </a:p>
          </p:txBody>
        </p:sp>
        <p:sp>
          <p:nvSpPr>
            <p:cNvPr id="27" name="TextBox 27"/>
            <p:cNvSpPr txBox="1"/>
            <p:nvPr/>
          </p:nvSpPr>
          <p:spPr>
            <a:xfrm>
              <a:off x="702261" y="8569311"/>
              <a:ext cx="3097392" cy="478763"/>
            </a:xfrm>
            <a:prstGeom prst="rect">
              <a:avLst/>
            </a:prstGeom>
          </p:spPr>
          <p:txBody>
            <a:bodyPr lIns="0" tIns="0" rIns="0" bIns="0" rtlCol="0" anchor="t">
              <a:spAutoFit/>
            </a:bodyPr>
            <a:lstStyle/>
            <a:p>
              <a:pPr algn="r">
                <a:lnSpc>
                  <a:spcPts val="1443"/>
                </a:lnSpc>
              </a:pPr>
              <a:r>
                <a:rPr lang="en-US" sz="1031">
                  <a:solidFill>
                    <a:srgbClr val="000000"/>
                  </a:solidFill>
                  <a:latin typeface="Heebo Medium"/>
                </a:rPr>
                <a:t>Your Mental Health </a:t>
              </a:r>
            </a:p>
          </p:txBody>
        </p:sp>
        <p:grpSp>
          <p:nvGrpSpPr>
            <p:cNvPr id="28" name="Group 28"/>
            <p:cNvGrpSpPr>
              <a:grpSpLocks noChangeAspect="1"/>
            </p:cNvGrpSpPr>
            <p:nvPr/>
          </p:nvGrpSpPr>
          <p:grpSpPr>
            <a:xfrm>
              <a:off x="3974239" y="824658"/>
              <a:ext cx="13286881" cy="8754696"/>
              <a:chOff x="0" y="0"/>
              <a:chExt cx="9809659" cy="6463562"/>
            </a:xfrm>
          </p:grpSpPr>
          <p:sp>
            <p:nvSpPr>
              <p:cNvPr id="29" name="Freeform 29"/>
              <p:cNvSpPr/>
              <p:nvPr/>
            </p:nvSpPr>
            <p:spPr>
              <a:xfrm>
                <a:off x="0" y="0"/>
                <a:ext cx="9809659" cy="1131124"/>
              </a:xfrm>
              <a:custGeom>
                <a:avLst/>
                <a:gdLst/>
                <a:ahLst/>
                <a:cxnLst/>
                <a:rect l="l" t="t" r="r" b="b"/>
                <a:pathLst>
                  <a:path w="9809659" h="1131124">
                    <a:moveTo>
                      <a:pt x="0" y="0"/>
                    </a:moveTo>
                    <a:lnTo>
                      <a:pt x="9764413" y="0"/>
                    </a:lnTo>
                    <a:cubicBezTo>
                      <a:pt x="9776413" y="0"/>
                      <a:pt x="9787921" y="4767"/>
                      <a:pt x="9796407" y="13252"/>
                    </a:cubicBezTo>
                    <a:cubicBezTo>
                      <a:pt x="9804891" y="21737"/>
                      <a:pt x="9809659" y="33245"/>
                      <a:pt x="9809659" y="45245"/>
                    </a:cubicBezTo>
                    <a:lnTo>
                      <a:pt x="9809659" y="1085878"/>
                    </a:lnTo>
                    <a:cubicBezTo>
                      <a:pt x="9809659" y="1097878"/>
                      <a:pt x="9804891" y="1109387"/>
                      <a:pt x="9796407" y="1117872"/>
                    </a:cubicBezTo>
                    <a:cubicBezTo>
                      <a:pt x="9787921" y="1126357"/>
                      <a:pt x="9776413" y="1131123"/>
                      <a:pt x="9764413" y="1131123"/>
                    </a:cubicBezTo>
                    <a:lnTo>
                      <a:pt x="0" y="1131123"/>
                    </a:lnTo>
                    <a:close/>
                  </a:path>
                </a:pathLst>
              </a:custGeom>
              <a:solidFill>
                <a:srgbClr val="F26A23"/>
              </a:solidFill>
            </p:spPr>
          </p:sp>
          <p:sp>
            <p:nvSpPr>
              <p:cNvPr id="30" name="Freeform 30"/>
              <p:cNvSpPr/>
              <p:nvPr/>
            </p:nvSpPr>
            <p:spPr>
              <a:xfrm>
                <a:off x="0" y="1777480"/>
                <a:ext cx="9809659" cy="1131123"/>
              </a:xfrm>
              <a:custGeom>
                <a:avLst/>
                <a:gdLst/>
                <a:ahLst/>
                <a:cxnLst/>
                <a:rect l="l" t="t" r="r" b="b"/>
                <a:pathLst>
                  <a:path w="9809659" h="1131123">
                    <a:moveTo>
                      <a:pt x="0" y="0"/>
                    </a:moveTo>
                    <a:lnTo>
                      <a:pt x="9764413" y="0"/>
                    </a:lnTo>
                    <a:cubicBezTo>
                      <a:pt x="9776413" y="0"/>
                      <a:pt x="9787921" y="4766"/>
                      <a:pt x="9796407" y="13251"/>
                    </a:cubicBezTo>
                    <a:cubicBezTo>
                      <a:pt x="9804891" y="21737"/>
                      <a:pt x="9809659" y="33245"/>
                      <a:pt x="9809659" y="45245"/>
                    </a:cubicBezTo>
                    <a:lnTo>
                      <a:pt x="9809659" y="1085878"/>
                    </a:lnTo>
                    <a:cubicBezTo>
                      <a:pt x="9809659" y="1097878"/>
                      <a:pt x="9804891" y="1109386"/>
                      <a:pt x="9796407" y="1117871"/>
                    </a:cubicBezTo>
                    <a:cubicBezTo>
                      <a:pt x="9787921" y="1126356"/>
                      <a:pt x="9776413" y="1131123"/>
                      <a:pt x="9764413" y="1131123"/>
                    </a:cubicBezTo>
                    <a:lnTo>
                      <a:pt x="0" y="1131123"/>
                    </a:lnTo>
                    <a:close/>
                  </a:path>
                </a:pathLst>
              </a:custGeom>
              <a:solidFill>
                <a:srgbClr val="F26A23"/>
              </a:solidFill>
            </p:spPr>
          </p:sp>
          <p:sp>
            <p:nvSpPr>
              <p:cNvPr id="31" name="Freeform 31"/>
              <p:cNvSpPr/>
              <p:nvPr/>
            </p:nvSpPr>
            <p:spPr>
              <a:xfrm>
                <a:off x="0" y="3554959"/>
                <a:ext cx="9809659" cy="1131123"/>
              </a:xfrm>
              <a:custGeom>
                <a:avLst/>
                <a:gdLst/>
                <a:ahLst/>
                <a:cxnLst/>
                <a:rect l="l" t="t" r="r" b="b"/>
                <a:pathLst>
                  <a:path w="9809659" h="1131123">
                    <a:moveTo>
                      <a:pt x="0" y="0"/>
                    </a:moveTo>
                    <a:lnTo>
                      <a:pt x="9764413" y="0"/>
                    </a:lnTo>
                    <a:cubicBezTo>
                      <a:pt x="9776413" y="0"/>
                      <a:pt x="9787921" y="4767"/>
                      <a:pt x="9796407" y="13252"/>
                    </a:cubicBezTo>
                    <a:cubicBezTo>
                      <a:pt x="9804891" y="21737"/>
                      <a:pt x="9809659" y="33246"/>
                      <a:pt x="9809659" y="45245"/>
                    </a:cubicBezTo>
                    <a:lnTo>
                      <a:pt x="9809659" y="1085879"/>
                    </a:lnTo>
                    <a:cubicBezTo>
                      <a:pt x="9809659" y="1097878"/>
                      <a:pt x="9804891" y="1109387"/>
                      <a:pt x="9796407" y="1117872"/>
                    </a:cubicBezTo>
                    <a:cubicBezTo>
                      <a:pt x="9787921" y="1126357"/>
                      <a:pt x="9776413" y="1131124"/>
                      <a:pt x="9764413" y="1131124"/>
                    </a:cubicBezTo>
                    <a:lnTo>
                      <a:pt x="0" y="1131124"/>
                    </a:lnTo>
                    <a:close/>
                  </a:path>
                </a:pathLst>
              </a:custGeom>
              <a:solidFill>
                <a:srgbClr val="F26A23"/>
              </a:solidFill>
            </p:spPr>
          </p:sp>
          <p:sp>
            <p:nvSpPr>
              <p:cNvPr id="32" name="Freeform 32"/>
              <p:cNvSpPr/>
              <p:nvPr/>
            </p:nvSpPr>
            <p:spPr>
              <a:xfrm>
                <a:off x="0" y="5332439"/>
                <a:ext cx="9809659" cy="1131123"/>
              </a:xfrm>
              <a:custGeom>
                <a:avLst/>
                <a:gdLst/>
                <a:ahLst/>
                <a:cxnLst/>
                <a:rect l="l" t="t" r="r" b="b"/>
                <a:pathLst>
                  <a:path w="9809659" h="1131123">
                    <a:moveTo>
                      <a:pt x="0" y="0"/>
                    </a:moveTo>
                    <a:lnTo>
                      <a:pt x="9764413" y="0"/>
                    </a:lnTo>
                    <a:cubicBezTo>
                      <a:pt x="9776413" y="0"/>
                      <a:pt x="9787921" y="4767"/>
                      <a:pt x="9796407" y="13252"/>
                    </a:cubicBezTo>
                    <a:cubicBezTo>
                      <a:pt x="9804891" y="21737"/>
                      <a:pt x="9809659" y="33245"/>
                      <a:pt x="9809659" y="45245"/>
                    </a:cubicBezTo>
                    <a:lnTo>
                      <a:pt x="9809659" y="1085878"/>
                    </a:lnTo>
                    <a:cubicBezTo>
                      <a:pt x="9809659" y="1097878"/>
                      <a:pt x="9804891" y="1109386"/>
                      <a:pt x="9796407" y="1117871"/>
                    </a:cubicBezTo>
                    <a:cubicBezTo>
                      <a:pt x="9787921" y="1126356"/>
                      <a:pt x="9776413" y="1131123"/>
                      <a:pt x="9764413" y="1131123"/>
                    </a:cubicBezTo>
                    <a:lnTo>
                      <a:pt x="0" y="1131123"/>
                    </a:lnTo>
                    <a:close/>
                  </a:path>
                </a:pathLst>
              </a:custGeom>
              <a:solidFill>
                <a:srgbClr val="F26A23"/>
              </a:solidFill>
            </p:spPr>
          </p:sp>
          <p:sp>
            <p:nvSpPr>
              <p:cNvPr id="33" name="Freeform 33"/>
              <p:cNvSpPr/>
              <p:nvPr/>
            </p:nvSpPr>
            <p:spPr>
              <a:xfrm>
                <a:off x="0" y="0"/>
                <a:ext cx="6180085" cy="1131123"/>
              </a:xfrm>
              <a:custGeom>
                <a:avLst/>
                <a:gdLst/>
                <a:ahLst/>
                <a:cxnLst/>
                <a:rect l="l" t="t" r="r" b="b"/>
                <a:pathLst>
                  <a:path w="6180085" h="1131123">
                    <a:moveTo>
                      <a:pt x="0" y="0"/>
                    </a:moveTo>
                    <a:lnTo>
                      <a:pt x="6180085" y="0"/>
                    </a:lnTo>
                    <a:lnTo>
                      <a:pt x="6180085" y="1131123"/>
                    </a:lnTo>
                    <a:lnTo>
                      <a:pt x="0" y="1131123"/>
                    </a:lnTo>
                    <a:close/>
                  </a:path>
                </a:pathLst>
              </a:custGeom>
              <a:solidFill>
                <a:srgbClr val="0F325F"/>
              </a:solidFill>
            </p:spPr>
          </p:sp>
          <p:sp>
            <p:nvSpPr>
              <p:cNvPr id="34" name="Freeform 34"/>
              <p:cNvSpPr/>
              <p:nvPr/>
            </p:nvSpPr>
            <p:spPr>
              <a:xfrm>
                <a:off x="0" y="1777480"/>
                <a:ext cx="8534403" cy="1131123"/>
              </a:xfrm>
              <a:custGeom>
                <a:avLst/>
                <a:gdLst/>
                <a:ahLst/>
                <a:cxnLst/>
                <a:rect l="l" t="t" r="r" b="b"/>
                <a:pathLst>
                  <a:path w="8534403" h="1131123">
                    <a:moveTo>
                      <a:pt x="0" y="0"/>
                    </a:moveTo>
                    <a:lnTo>
                      <a:pt x="8534403" y="0"/>
                    </a:lnTo>
                    <a:lnTo>
                      <a:pt x="8534403" y="1131123"/>
                    </a:lnTo>
                    <a:lnTo>
                      <a:pt x="0" y="1131123"/>
                    </a:lnTo>
                    <a:close/>
                  </a:path>
                </a:pathLst>
              </a:custGeom>
              <a:solidFill>
                <a:srgbClr val="0F325F"/>
              </a:solidFill>
            </p:spPr>
          </p:sp>
          <p:sp>
            <p:nvSpPr>
              <p:cNvPr id="35" name="Freeform 35"/>
              <p:cNvSpPr/>
              <p:nvPr/>
            </p:nvSpPr>
            <p:spPr>
              <a:xfrm>
                <a:off x="0" y="3554959"/>
                <a:ext cx="8043920" cy="1131123"/>
              </a:xfrm>
              <a:custGeom>
                <a:avLst/>
                <a:gdLst/>
                <a:ahLst/>
                <a:cxnLst/>
                <a:rect l="l" t="t" r="r" b="b"/>
                <a:pathLst>
                  <a:path w="8043920" h="1131123">
                    <a:moveTo>
                      <a:pt x="0" y="0"/>
                    </a:moveTo>
                    <a:lnTo>
                      <a:pt x="8043920" y="0"/>
                    </a:lnTo>
                    <a:lnTo>
                      <a:pt x="8043920" y="1131124"/>
                    </a:lnTo>
                    <a:lnTo>
                      <a:pt x="0" y="1131124"/>
                    </a:lnTo>
                    <a:close/>
                  </a:path>
                </a:pathLst>
              </a:custGeom>
              <a:solidFill>
                <a:srgbClr val="0F325F"/>
              </a:solidFill>
            </p:spPr>
          </p:sp>
          <p:sp>
            <p:nvSpPr>
              <p:cNvPr id="36" name="Freeform 36"/>
              <p:cNvSpPr/>
              <p:nvPr/>
            </p:nvSpPr>
            <p:spPr>
              <a:xfrm>
                <a:off x="0" y="5332439"/>
                <a:ext cx="7259148" cy="1131123"/>
              </a:xfrm>
              <a:custGeom>
                <a:avLst/>
                <a:gdLst/>
                <a:ahLst/>
                <a:cxnLst/>
                <a:rect l="l" t="t" r="r" b="b"/>
                <a:pathLst>
                  <a:path w="7259148" h="1131123">
                    <a:moveTo>
                      <a:pt x="0" y="0"/>
                    </a:moveTo>
                    <a:lnTo>
                      <a:pt x="7259148" y="0"/>
                    </a:lnTo>
                    <a:lnTo>
                      <a:pt x="7259148" y="1131123"/>
                    </a:lnTo>
                    <a:lnTo>
                      <a:pt x="0" y="1131123"/>
                    </a:lnTo>
                    <a:close/>
                  </a:path>
                </a:pathLst>
              </a:custGeom>
              <a:solidFill>
                <a:srgbClr val="0F325F"/>
              </a:solidFill>
            </p:spPr>
          </p:sp>
          <p:sp>
            <p:nvSpPr>
              <p:cNvPr id="37" name="Freeform 37"/>
              <p:cNvSpPr/>
              <p:nvPr/>
            </p:nvSpPr>
            <p:spPr>
              <a:xfrm>
                <a:off x="0" y="0"/>
                <a:ext cx="3825767" cy="1131123"/>
              </a:xfrm>
              <a:custGeom>
                <a:avLst/>
                <a:gdLst/>
                <a:ahLst/>
                <a:cxnLst/>
                <a:rect l="l" t="t" r="r" b="b"/>
                <a:pathLst>
                  <a:path w="3825767" h="1131123">
                    <a:moveTo>
                      <a:pt x="0" y="0"/>
                    </a:moveTo>
                    <a:lnTo>
                      <a:pt x="3825767" y="0"/>
                    </a:lnTo>
                    <a:lnTo>
                      <a:pt x="3825767" y="1131123"/>
                    </a:lnTo>
                    <a:lnTo>
                      <a:pt x="0" y="1131123"/>
                    </a:lnTo>
                    <a:close/>
                  </a:path>
                </a:pathLst>
              </a:custGeom>
              <a:solidFill>
                <a:srgbClr val="00AB7C"/>
              </a:solidFill>
            </p:spPr>
          </p:sp>
          <p:sp>
            <p:nvSpPr>
              <p:cNvPr id="38" name="Freeform 38"/>
              <p:cNvSpPr/>
              <p:nvPr/>
            </p:nvSpPr>
            <p:spPr>
              <a:xfrm>
                <a:off x="0" y="1777480"/>
                <a:ext cx="2354318" cy="1131123"/>
              </a:xfrm>
              <a:custGeom>
                <a:avLst/>
                <a:gdLst/>
                <a:ahLst/>
                <a:cxnLst/>
                <a:rect l="l" t="t" r="r" b="b"/>
                <a:pathLst>
                  <a:path w="2354318" h="1131123">
                    <a:moveTo>
                      <a:pt x="0" y="0"/>
                    </a:moveTo>
                    <a:lnTo>
                      <a:pt x="2354318" y="0"/>
                    </a:lnTo>
                    <a:lnTo>
                      <a:pt x="2354318" y="1131123"/>
                    </a:lnTo>
                    <a:lnTo>
                      <a:pt x="0" y="1131123"/>
                    </a:lnTo>
                    <a:close/>
                  </a:path>
                </a:pathLst>
              </a:custGeom>
              <a:solidFill>
                <a:srgbClr val="00AB7C"/>
              </a:solidFill>
            </p:spPr>
          </p:sp>
          <p:sp>
            <p:nvSpPr>
              <p:cNvPr id="39" name="Freeform 39"/>
              <p:cNvSpPr/>
              <p:nvPr/>
            </p:nvSpPr>
            <p:spPr>
              <a:xfrm>
                <a:off x="0" y="3554959"/>
                <a:ext cx="2354318" cy="1131123"/>
              </a:xfrm>
              <a:custGeom>
                <a:avLst/>
                <a:gdLst/>
                <a:ahLst/>
                <a:cxnLst/>
                <a:rect l="l" t="t" r="r" b="b"/>
                <a:pathLst>
                  <a:path w="2354318" h="1131123">
                    <a:moveTo>
                      <a:pt x="0" y="0"/>
                    </a:moveTo>
                    <a:lnTo>
                      <a:pt x="2354318" y="0"/>
                    </a:lnTo>
                    <a:lnTo>
                      <a:pt x="2354318" y="1131124"/>
                    </a:lnTo>
                    <a:lnTo>
                      <a:pt x="0" y="1131124"/>
                    </a:lnTo>
                    <a:close/>
                  </a:path>
                </a:pathLst>
              </a:custGeom>
              <a:solidFill>
                <a:srgbClr val="00AB7C"/>
              </a:solidFill>
            </p:spPr>
          </p:sp>
          <p:sp>
            <p:nvSpPr>
              <p:cNvPr id="40" name="Freeform 40"/>
              <p:cNvSpPr/>
              <p:nvPr/>
            </p:nvSpPr>
            <p:spPr>
              <a:xfrm>
                <a:off x="0" y="5332439"/>
                <a:ext cx="2256221" cy="1131123"/>
              </a:xfrm>
              <a:custGeom>
                <a:avLst/>
                <a:gdLst/>
                <a:ahLst/>
                <a:cxnLst/>
                <a:rect l="l" t="t" r="r" b="b"/>
                <a:pathLst>
                  <a:path w="2256221" h="1131123">
                    <a:moveTo>
                      <a:pt x="0" y="0"/>
                    </a:moveTo>
                    <a:lnTo>
                      <a:pt x="2256221" y="0"/>
                    </a:lnTo>
                    <a:lnTo>
                      <a:pt x="2256221" y="1131123"/>
                    </a:lnTo>
                    <a:lnTo>
                      <a:pt x="0" y="1131123"/>
                    </a:lnTo>
                    <a:close/>
                  </a:path>
                </a:pathLst>
              </a:custGeom>
              <a:solidFill>
                <a:srgbClr val="00AB7C"/>
              </a:solidFill>
            </p:spPr>
          </p:sp>
        </p:grpSp>
      </p:grpSp>
      <p:sp>
        <p:nvSpPr>
          <p:cNvPr id="41" name="TextBox 41"/>
          <p:cNvSpPr txBox="1"/>
          <p:nvPr/>
        </p:nvSpPr>
        <p:spPr>
          <a:xfrm>
            <a:off x="196476" y="2395467"/>
            <a:ext cx="1319760" cy="1231106"/>
          </a:xfrm>
          <a:prstGeom prst="rect">
            <a:avLst/>
          </a:prstGeom>
        </p:spPr>
        <p:txBody>
          <a:bodyPr wrap="square" lIns="0" tIns="0" rIns="0" bIns="0" rtlCol="0" anchor="t">
            <a:spAutoFit/>
          </a:bodyPr>
          <a:lstStyle/>
          <a:p>
            <a:pPr algn="ctr">
              <a:spcBef>
                <a:spcPct val="0"/>
              </a:spcBef>
            </a:pPr>
            <a:r>
              <a:rPr lang="en-US" sz="2000" b="1" dirty="0">
                <a:solidFill>
                  <a:srgbClr val="000000"/>
                </a:solidFill>
                <a:latin typeface="Avenir Black" panose="02000503020000020003" pitchFamily="2" charset="0"/>
              </a:rPr>
              <a:t>Changing Conditions in the Last 5 Years</a:t>
            </a:r>
          </a:p>
        </p:txBody>
      </p:sp>
      <p:sp>
        <p:nvSpPr>
          <p:cNvPr id="42" name="TextBox 42"/>
          <p:cNvSpPr txBox="1"/>
          <p:nvPr/>
        </p:nvSpPr>
        <p:spPr>
          <a:xfrm>
            <a:off x="5583849" y="1776000"/>
            <a:ext cx="286329" cy="169598"/>
          </a:xfrm>
          <a:prstGeom prst="rect">
            <a:avLst/>
          </a:prstGeom>
        </p:spPr>
        <p:txBody>
          <a:bodyPr wrap="square" lIns="0" tIns="0" rIns="0" bIns="0" rtlCol="0" anchor="t">
            <a:spAutoFit/>
          </a:bodyPr>
          <a:lstStyle/>
          <a:p>
            <a:pPr algn="ctr">
              <a:lnSpc>
                <a:spcPts val="1443"/>
              </a:lnSpc>
            </a:pPr>
            <a:r>
              <a:rPr lang="en-US" sz="1031" dirty="0">
                <a:solidFill>
                  <a:srgbClr val="FFFFFF"/>
                </a:solidFill>
                <a:latin typeface="Heebo Bold"/>
              </a:rPr>
              <a:t>24%</a:t>
            </a:r>
          </a:p>
        </p:txBody>
      </p:sp>
      <p:sp>
        <p:nvSpPr>
          <p:cNvPr id="43" name="TextBox 43"/>
          <p:cNvSpPr txBox="1"/>
          <p:nvPr/>
        </p:nvSpPr>
        <p:spPr>
          <a:xfrm>
            <a:off x="5705756" y="2679093"/>
            <a:ext cx="326909" cy="169598"/>
          </a:xfrm>
          <a:prstGeom prst="rect">
            <a:avLst/>
          </a:prstGeom>
        </p:spPr>
        <p:txBody>
          <a:bodyPr wrap="square" lIns="0" tIns="0" rIns="0" bIns="0" rtlCol="0" anchor="t">
            <a:spAutoFit/>
          </a:bodyPr>
          <a:lstStyle/>
          <a:p>
            <a:pPr algn="ctr">
              <a:lnSpc>
                <a:spcPts val="1443"/>
              </a:lnSpc>
            </a:pPr>
            <a:r>
              <a:rPr lang="en-US" sz="1031" dirty="0">
                <a:solidFill>
                  <a:srgbClr val="FFFFFF"/>
                </a:solidFill>
                <a:latin typeface="Heebo Bold"/>
              </a:rPr>
              <a:t>63%</a:t>
            </a:r>
          </a:p>
        </p:txBody>
      </p:sp>
      <p:sp>
        <p:nvSpPr>
          <p:cNvPr id="44" name="TextBox 44"/>
          <p:cNvSpPr txBox="1"/>
          <p:nvPr/>
        </p:nvSpPr>
        <p:spPr>
          <a:xfrm>
            <a:off x="5583849" y="3582185"/>
            <a:ext cx="322927" cy="169598"/>
          </a:xfrm>
          <a:prstGeom prst="rect">
            <a:avLst/>
          </a:prstGeom>
        </p:spPr>
        <p:txBody>
          <a:bodyPr wrap="square" lIns="0" tIns="0" rIns="0" bIns="0" rtlCol="0" anchor="t">
            <a:spAutoFit/>
          </a:bodyPr>
          <a:lstStyle/>
          <a:p>
            <a:pPr algn="ctr">
              <a:lnSpc>
                <a:spcPts val="1443"/>
              </a:lnSpc>
            </a:pPr>
            <a:r>
              <a:rPr lang="en-US" sz="1031" dirty="0">
                <a:solidFill>
                  <a:srgbClr val="FFFFFF"/>
                </a:solidFill>
                <a:latin typeface="Heebo Bold"/>
              </a:rPr>
              <a:t>58%</a:t>
            </a:r>
          </a:p>
        </p:txBody>
      </p:sp>
      <p:sp>
        <p:nvSpPr>
          <p:cNvPr id="45" name="TextBox 45"/>
          <p:cNvSpPr txBox="1"/>
          <p:nvPr/>
        </p:nvSpPr>
        <p:spPr>
          <a:xfrm>
            <a:off x="5485307" y="4485278"/>
            <a:ext cx="258246" cy="169598"/>
          </a:xfrm>
          <a:prstGeom prst="rect">
            <a:avLst/>
          </a:prstGeom>
        </p:spPr>
        <p:txBody>
          <a:bodyPr wrap="square" lIns="0" tIns="0" rIns="0" bIns="0" rtlCol="0" anchor="t">
            <a:spAutoFit/>
          </a:bodyPr>
          <a:lstStyle/>
          <a:p>
            <a:pPr algn="ctr">
              <a:lnSpc>
                <a:spcPts val="1443"/>
              </a:lnSpc>
            </a:pPr>
            <a:r>
              <a:rPr lang="en-US" sz="1031" dirty="0">
                <a:solidFill>
                  <a:srgbClr val="FFFFFF"/>
                </a:solidFill>
                <a:latin typeface="Heebo Bold"/>
              </a:rPr>
              <a:t>51%</a:t>
            </a:r>
          </a:p>
        </p:txBody>
      </p:sp>
      <p:sp>
        <p:nvSpPr>
          <p:cNvPr id="46" name="TextBox 46"/>
          <p:cNvSpPr txBox="1"/>
          <p:nvPr/>
        </p:nvSpPr>
        <p:spPr>
          <a:xfrm>
            <a:off x="3564321" y="4485278"/>
            <a:ext cx="297181" cy="169598"/>
          </a:xfrm>
          <a:prstGeom prst="rect">
            <a:avLst/>
          </a:prstGeom>
        </p:spPr>
        <p:txBody>
          <a:bodyPr wrap="square" lIns="0" tIns="0" rIns="0" bIns="0" rtlCol="0" anchor="t">
            <a:spAutoFit/>
          </a:bodyPr>
          <a:lstStyle/>
          <a:p>
            <a:pPr algn="ctr">
              <a:lnSpc>
                <a:spcPts val="1443"/>
              </a:lnSpc>
            </a:pPr>
            <a:r>
              <a:rPr lang="en-US" sz="1031" dirty="0">
                <a:solidFill>
                  <a:srgbClr val="FFFFFF"/>
                </a:solidFill>
                <a:latin typeface="Heebo Bold"/>
              </a:rPr>
              <a:t>23%</a:t>
            </a:r>
          </a:p>
        </p:txBody>
      </p:sp>
      <p:sp>
        <p:nvSpPr>
          <p:cNvPr id="47" name="TextBox 47"/>
          <p:cNvSpPr txBox="1"/>
          <p:nvPr/>
        </p:nvSpPr>
        <p:spPr>
          <a:xfrm>
            <a:off x="3562738" y="3575735"/>
            <a:ext cx="374427" cy="169598"/>
          </a:xfrm>
          <a:prstGeom prst="rect">
            <a:avLst/>
          </a:prstGeom>
        </p:spPr>
        <p:txBody>
          <a:bodyPr wrap="square" lIns="0" tIns="0" rIns="0" bIns="0" rtlCol="0" anchor="t">
            <a:spAutoFit/>
          </a:bodyPr>
          <a:lstStyle/>
          <a:p>
            <a:pPr algn="ctr">
              <a:lnSpc>
                <a:spcPts val="1443"/>
              </a:lnSpc>
            </a:pPr>
            <a:r>
              <a:rPr lang="en-US" sz="1031" dirty="0">
                <a:solidFill>
                  <a:srgbClr val="FFFFFF"/>
                </a:solidFill>
                <a:latin typeface="Heebo Bold"/>
              </a:rPr>
              <a:t>24%</a:t>
            </a:r>
          </a:p>
        </p:txBody>
      </p:sp>
      <p:sp>
        <p:nvSpPr>
          <p:cNvPr id="48" name="TextBox 48"/>
          <p:cNvSpPr txBox="1"/>
          <p:nvPr/>
        </p:nvSpPr>
        <p:spPr>
          <a:xfrm>
            <a:off x="3616705" y="2699890"/>
            <a:ext cx="320461" cy="169598"/>
          </a:xfrm>
          <a:prstGeom prst="rect">
            <a:avLst/>
          </a:prstGeom>
        </p:spPr>
        <p:txBody>
          <a:bodyPr wrap="square" lIns="0" tIns="0" rIns="0" bIns="0" rtlCol="0" anchor="t">
            <a:spAutoFit/>
          </a:bodyPr>
          <a:lstStyle/>
          <a:p>
            <a:pPr algn="ctr">
              <a:lnSpc>
                <a:spcPts val="1443"/>
              </a:lnSpc>
            </a:pPr>
            <a:r>
              <a:rPr lang="en-US" sz="1031" dirty="0">
                <a:solidFill>
                  <a:srgbClr val="FFFFFF"/>
                </a:solidFill>
                <a:latin typeface="Heebo Bold"/>
              </a:rPr>
              <a:t>24%</a:t>
            </a:r>
          </a:p>
        </p:txBody>
      </p:sp>
      <p:sp>
        <p:nvSpPr>
          <p:cNvPr id="49" name="TextBox 49"/>
          <p:cNvSpPr txBox="1"/>
          <p:nvPr/>
        </p:nvSpPr>
        <p:spPr>
          <a:xfrm>
            <a:off x="4039463" y="1773987"/>
            <a:ext cx="343328" cy="169598"/>
          </a:xfrm>
          <a:prstGeom prst="rect">
            <a:avLst/>
          </a:prstGeom>
        </p:spPr>
        <p:txBody>
          <a:bodyPr wrap="square" lIns="0" tIns="0" rIns="0" bIns="0" rtlCol="0" anchor="t">
            <a:spAutoFit/>
          </a:bodyPr>
          <a:lstStyle/>
          <a:p>
            <a:pPr algn="ctr">
              <a:lnSpc>
                <a:spcPts val="1443"/>
              </a:lnSpc>
            </a:pPr>
            <a:r>
              <a:rPr lang="en-US" sz="1031" dirty="0">
                <a:solidFill>
                  <a:srgbClr val="FFFFFF"/>
                </a:solidFill>
                <a:latin typeface="Heebo Bold"/>
              </a:rPr>
              <a:t>39%</a:t>
            </a:r>
          </a:p>
        </p:txBody>
      </p:sp>
      <p:sp>
        <p:nvSpPr>
          <p:cNvPr id="50" name="TextBox 50"/>
          <p:cNvSpPr txBox="1"/>
          <p:nvPr/>
        </p:nvSpPr>
        <p:spPr>
          <a:xfrm>
            <a:off x="7164062" y="1773987"/>
            <a:ext cx="304720" cy="169598"/>
          </a:xfrm>
          <a:prstGeom prst="rect">
            <a:avLst/>
          </a:prstGeom>
        </p:spPr>
        <p:txBody>
          <a:bodyPr wrap="square" lIns="0" tIns="0" rIns="0" bIns="0" rtlCol="0" anchor="t">
            <a:spAutoFit/>
          </a:bodyPr>
          <a:lstStyle/>
          <a:p>
            <a:pPr algn="ctr">
              <a:lnSpc>
                <a:spcPts val="1443"/>
              </a:lnSpc>
            </a:pPr>
            <a:r>
              <a:rPr lang="en-US" sz="1031" dirty="0">
                <a:solidFill>
                  <a:srgbClr val="FFFFFF"/>
                </a:solidFill>
                <a:latin typeface="Heebo Bold"/>
              </a:rPr>
              <a:t>37%</a:t>
            </a:r>
          </a:p>
        </p:txBody>
      </p:sp>
      <p:sp>
        <p:nvSpPr>
          <p:cNvPr id="51" name="TextBox 51"/>
          <p:cNvSpPr txBox="1"/>
          <p:nvPr/>
        </p:nvSpPr>
        <p:spPr>
          <a:xfrm>
            <a:off x="7730032" y="2679093"/>
            <a:ext cx="321934" cy="169598"/>
          </a:xfrm>
          <a:prstGeom prst="rect">
            <a:avLst/>
          </a:prstGeom>
        </p:spPr>
        <p:txBody>
          <a:bodyPr wrap="square" lIns="0" tIns="0" rIns="0" bIns="0" rtlCol="0" anchor="t">
            <a:spAutoFit/>
          </a:bodyPr>
          <a:lstStyle/>
          <a:p>
            <a:pPr algn="ctr">
              <a:lnSpc>
                <a:spcPts val="1443"/>
              </a:lnSpc>
            </a:pPr>
            <a:r>
              <a:rPr lang="en-US" sz="1031" dirty="0">
                <a:solidFill>
                  <a:srgbClr val="FFFFFF"/>
                </a:solidFill>
                <a:latin typeface="Heebo Bold"/>
              </a:rPr>
              <a:t>13%</a:t>
            </a:r>
          </a:p>
        </p:txBody>
      </p:sp>
      <p:sp>
        <p:nvSpPr>
          <p:cNvPr id="52" name="TextBox 52"/>
          <p:cNvSpPr txBox="1"/>
          <p:nvPr/>
        </p:nvSpPr>
        <p:spPr>
          <a:xfrm>
            <a:off x="7651691" y="3575735"/>
            <a:ext cx="301665" cy="169598"/>
          </a:xfrm>
          <a:prstGeom prst="rect">
            <a:avLst/>
          </a:prstGeom>
        </p:spPr>
        <p:txBody>
          <a:bodyPr wrap="square" lIns="0" tIns="0" rIns="0" bIns="0" rtlCol="0" anchor="t">
            <a:spAutoFit/>
          </a:bodyPr>
          <a:lstStyle/>
          <a:p>
            <a:pPr algn="ctr">
              <a:lnSpc>
                <a:spcPts val="1443"/>
              </a:lnSpc>
            </a:pPr>
            <a:r>
              <a:rPr lang="en-US" sz="1031" dirty="0">
                <a:solidFill>
                  <a:srgbClr val="FFFFFF"/>
                </a:solidFill>
                <a:latin typeface="Heebo Bold"/>
              </a:rPr>
              <a:t>18%</a:t>
            </a:r>
          </a:p>
        </p:txBody>
      </p:sp>
      <p:sp>
        <p:nvSpPr>
          <p:cNvPr id="53" name="TextBox 53"/>
          <p:cNvSpPr txBox="1"/>
          <p:nvPr/>
        </p:nvSpPr>
        <p:spPr>
          <a:xfrm>
            <a:off x="7407876" y="4485278"/>
            <a:ext cx="322156" cy="169598"/>
          </a:xfrm>
          <a:prstGeom prst="rect">
            <a:avLst/>
          </a:prstGeom>
        </p:spPr>
        <p:txBody>
          <a:bodyPr wrap="square" lIns="0" tIns="0" rIns="0" bIns="0" rtlCol="0" anchor="t">
            <a:spAutoFit/>
          </a:bodyPr>
          <a:lstStyle/>
          <a:p>
            <a:pPr algn="ctr">
              <a:lnSpc>
                <a:spcPts val="1443"/>
              </a:lnSpc>
            </a:pPr>
            <a:r>
              <a:rPr lang="en-US" sz="1031" dirty="0">
                <a:solidFill>
                  <a:srgbClr val="FFFFFF"/>
                </a:solidFill>
                <a:latin typeface="Heebo Bold"/>
              </a:rPr>
              <a:t>26%</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372234" y="-341479"/>
            <a:ext cx="4775860" cy="2686422"/>
            <a:chOff x="0" y="0"/>
            <a:chExt cx="6089457" cy="3425320"/>
          </a:xfrm>
        </p:grpSpPr>
        <p:sp>
          <p:nvSpPr>
            <p:cNvPr id="3" name="Freeform 3"/>
            <p:cNvSpPr/>
            <p:nvPr/>
          </p:nvSpPr>
          <p:spPr>
            <a:xfrm>
              <a:off x="0" y="0"/>
              <a:ext cx="6089457" cy="3425320"/>
            </a:xfrm>
            <a:custGeom>
              <a:avLst/>
              <a:gdLst/>
              <a:ahLst/>
              <a:cxnLst/>
              <a:rect l="l" t="t" r="r" b="b"/>
              <a:pathLst>
                <a:path w="6089457" h="3425320">
                  <a:moveTo>
                    <a:pt x="0" y="3425320"/>
                  </a:moveTo>
                  <a:lnTo>
                    <a:pt x="0" y="0"/>
                  </a:lnTo>
                  <a:lnTo>
                    <a:pt x="6089457" y="0"/>
                  </a:lnTo>
                  <a:cubicBezTo>
                    <a:pt x="4059638" y="1141773"/>
                    <a:pt x="2029819" y="2283546"/>
                    <a:pt x="0" y="3425320"/>
                  </a:cubicBezTo>
                  <a:close/>
                </a:path>
              </a:pathLst>
            </a:custGeom>
            <a:solidFill>
              <a:srgbClr val="F9D549"/>
            </a:solidFill>
          </p:spPr>
        </p:sp>
        <p:sp>
          <p:nvSpPr>
            <p:cNvPr id="4" name="Freeform 4"/>
            <p:cNvSpPr/>
            <p:nvPr/>
          </p:nvSpPr>
          <p:spPr>
            <a:xfrm flipH="1">
              <a:off x="0" y="0"/>
              <a:ext cx="6089457" cy="3425320"/>
            </a:xfrm>
            <a:custGeom>
              <a:avLst/>
              <a:gdLst/>
              <a:ahLst/>
              <a:cxnLst/>
              <a:rect l="l" t="t" r="r" b="b"/>
              <a:pathLst>
                <a:path w="6089457" h="3425320">
                  <a:moveTo>
                    <a:pt x="6089457" y="3425320"/>
                  </a:moveTo>
                  <a:lnTo>
                    <a:pt x="6089457" y="0"/>
                  </a:lnTo>
                  <a:lnTo>
                    <a:pt x="0" y="0"/>
                  </a:lnTo>
                  <a:cubicBezTo>
                    <a:pt x="2029819" y="1141773"/>
                    <a:pt x="4059638" y="2283546"/>
                    <a:pt x="6089457" y="3425320"/>
                  </a:cubicBezTo>
                  <a:close/>
                </a:path>
              </a:pathLst>
            </a:custGeom>
            <a:blipFill>
              <a:blip r:embed="rId2"/>
              <a:stretch>
                <a:fillRect l="-4410" t="-20768" r="-15387" b="-21391"/>
              </a:stretch>
            </a:blipFill>
          </p:spPr>
        </p:sp>
      </p:grpSp>
      <p:grpSp>
        <p:nvGrpSpPr>
          <p:cNvPr id="5" name="Group 5"/>
          <p:cNvGrpSpPr/>
          <p:nvPr/>
        </p:nvGrpSpPr>
        <p:grpSpPr>
          <a:xfrm rot="-1660488">
            <a:off x="-2506392" y="2243753"/>
            <a:ext cx="4141188" cy="202379"/>
            <a:chOff x="0" y="0"/>
            <a:chExt cx="2181367" cy="106603"/>
          </a:xfrm>
        </p:grpSpPr>
        <p:sp>
          <p:nvSpPr>
            <p:cNvPr id="6" name="Freeform 6"/>
            <p:cNvSpPr/>
            <p:nvPr/>
          </p:nvSpPr>
          <p:spPr>
            <a:xfrm>
              <a:off x="0" y="0"/>
              <a:ext cx="2181366" cy="106603"/>
            </a:xfrm>
            <a:custGeom>
              <a:avLst/>
              <a:gdLst/>
              <a:ahLst/>
              <a:cxnLst/>
              <a:rect l="l" t="t" r="r" b="b"/>
              <a:pathLst>
                <a:path w="2181366" h="106603">
                  <a:moveTo>
                    <a:pt x="0" y="0"/>
                  </a:moveTo>
                  <a:lnTo>
                    <a:pt x="2181366" y="0"/>
                  </a:lnTo>
                  <a:lnTo>
                    <a:pt x="2181366" y="106603"/>
                  </a:lnTo>
                  <a:lnTo>
                    <a:pt x="0" y="106603"/>
                  </a:lnTo>
                  <a:close/>
                </a:path>
              </a:pathLst>
            </a:custGeom>
            <a:solidFill>
              <a:srgbClr val="0F325F"/>
            </a:solidFill>
          </p:spPr>
        </p:sp>
        <p:sp>
          <p:nvSpPr>
            <p:cNvPr id="7" name="TextBox 7"/>
            <p:cNvSpPr txBox="1"/>
            <p:nvPr/>
          </p:nvSpPr>
          <p:spPr>
            <a:xfrm>
              <a:off x="0" y="-9525"/>
              <a:ext cx="2181367" cy="116128"/>
            </a:xfrm>
            <a:prstGeom prst="rect">
              <a:avLst/>
            </a:prstGeom>
          </p:spPr>
          <p:txBody>
            <a:bodyPr lIns="25400" tIns="25400" rIns="25400" bIns="25400" rtlCol="0" anchor="ctr"/>
            <a:lstStyle/>
            <a:p>
              <a:pPr algn="ctr">
                <a:lnSpc>
                  <a:spcPts val="1430"/>
                </a:lnSpc>
              </a:pPr>
              <a:endParaRPr sz="900"/>
            </a:p>
          </p:txBody>
        </p:sp>
      </p:grpSp>
      <p:grpSp>
        <p:nvGrpSpPr>
          <p:cNvPr id="8" name="Group 8"/>
          <p:cNvGrpSpPr/>
          <p:nvPr/>
        </p:nvGrpSpPr>
        <p:grpSpPr>
          <a:xfrm rot="-1747322">
            <a:off x="1571191" y="150946"/>
            <a:ext cx="4141188" cy="55590"/>
            <a:chOff x="0" y="0"/>
            <a:chExt cx="2181367" cy="29282"/>
          </a:xfrm>
        </p:grpSpPr>
        <p:sp>
          <p:nvSpPr>
            <p:cNvPr id="9" name="Freeform 9"/>
            <p:cNvSpPr/>
            <p:nvPr/>
          </p:nvSpPr>
          <p:spPr>
            <a:xfrm>
              <a:off x="0" y="0"/>
              <a:ext cx="2181366" cy="29282"/>
            </a:xfrm>
            <a:custGeom>
              <a:avLst/>
              <a:gdLst/>
              <a:ahLst/>
              <a:cxnLst/>
              <a:rect l="l" t="t" r="r" b="b"/>
              <a:pathLst>
                <a:path w="2181366" h="29282">
                  <a:moveTo>
                    <a:pt x="0" y="0"/>
                  </a:moveTo>
                  <a:lnTo>
                    <a:pt x="2181366" y="0"/>
                  </a:lnTo>
                  <a:lnTo>
                    <a:pt x="2181366" y="29282"/>
                  </a:lnTo>
                  <a:lnTo>
                    <a:pt x="0" y="29282"/>
                  </a:lnTo>
                  <a:close/>
                </a:path>
              </a:pathLst>
            </a:custGeom>
            <a:solidFill>
              <a:srgbClr val="0F325F"/>
            </a:solidFill>
          </p:spPr>
        </p:sp>
        <p:sp>
          <p:nvSpPr>
            <p:cNvPr id="10" name="TextBox 10"/>
            <p:cNvSpPr txBox="1"/>
            <p:nvPr/>
          </p:nvSpPr>
          <p:spPr>
            <a:xfrm>
              <a:off x="0" y="-9525"/>
              <a:ext cx="2181367" cy="38807"/>
            </a:xfrm>
            <a:prstGeom prst="rect">
              <a:avLst/>
            </a:prstGeom>
          </p:spPr>
          <p:txBody>
            <a:bodyPr lIns="25400" tIns="25400" rIns="25400" bIns="25400" rtlCol="0" anchor="ctr"/>
            <a:lstStyle/>
            <a:p>
              <a:pPr algn="ctr">
                <a:lnSpc>
                  <a:spcPts val="1430"/>
                </a:lnSpc>
              </a:pPr>
              <a:endParaRPr sz="900"/>
            </a:p>
          </p:txBody>
        </p:sp>
      </p:grpSp>
      <p:sp>
        <p:nvSpPr>
          <p:cNvPr id="11" name="TextBox 11"/>
          <p:cNvSpPr txBox="1"/>
          <p:nvPr/>
        </p:nvSpPr>
        <p:spPr>
          <a:xfrm>
            <a:off x="1082846" y="2004952"/>
            <a:ext cx="2338187" cy="1938992"/>
          </a:xfrm>
          <a:prstGeom prst="rect">
            <a:avLst/>
          </a:prstGeom>
        </p:spPr>
        <p:txBody>
          <a:bodyPr lIns="0" tIns="0" rIns="0" bIns="0" rtlCol="0" anchor="t">
            <a:spAutoFit/>
          </a:bodyPr>
          <a:lstStyle/>
          <a:p>
            <a:r>
              <a:rPr lang="en-US" sz="2100" b="1" dirty="0">
                <a:solidFill>
                  <a:srgbClr val="000000"/>
                </a:solidFill>
                <a:latin typeface="Avenir Black" panose="02000503020000020003" pitchFamily="2" charset="0"/>
              </a:rPr>
              <a:t>When it comes to quality of life, affordable housing and livable wages top the list</a:t>
            </a:r>
          </a:p>
        </p:txBody>
      </p:sp>
      <p:grpSp>
        <p:nvGrpSpPr>
          <p:cNvPr id="12" name="Group 12"/>
          <p:cNvGrpSpPr/>
          <p:nvPr/>
        </p:nvGrpSpPr>
        <p:grpSpPr>
          <a:xfrm>
            <a:off x="3292430" y="522911"/>
            <a:ext cx="5175076" cy="4074395"/>
            <a:chOff x="-316175" y="-38100"/>
            <a:chExt cx="13800203" cy="10865054"/>
          </a:xfrm>
        </p:grpSpPr>
        <p:sp>
          <p:nvSpPr>
            <p:cNvPr id="13" name="TextBox 13"/>
            <p:cNvSpPr txBox="1"/>
            <p:nvPr/>
          </p:nvSpPr>
          <p:spPr>
            <a:xfrm rot="18900000">
              <a:off x="-316175" y="10193060"/>
              <a:ext cx="3037968" cy="451235"/>
            </a:xfrm>
            <a:prstGeom prst="rect">
              <a:avLst/>
            </a:prstGeom>
          </p:spPr>
          <p:txBody>
            <a:bodyPr lIns="0" tIns="0" rIns="0" bIns="0" rtlCol="0" anchor="t">
              <a:spAutoFit/>
            </a:bodyPr>
            <a:lstStyle/>
            <a:p>
              <a:pPr algn="ctr">
                <a:lnSpc>
                  <a:spcPts val="1428"/>
                </a:lnSpc>
              </a:pPr>
              <a:r>
                <a:rPr lang="en-US" sz="1020" dirty="0">
                  <a:solidFill>
                    <a:srgbClr val="000000"/>
                  </a:solidFill>
                  <a:latin typeface="Heebo Bold"/>
                </a:rPr>
                <a:t>Affordable Housing</a:t>
              </a:r>
            </a:p>
          </p:txBody>
        </p:sp>
        <p:sp>
          <p:nvSpPr>
            <p:cNvPr id="14" name="TextBox 14"/>
            <p:cNvSpPr txBox="1"/>
            <p:nvPr/>
          </p:nvSpPr>
          <p:spPr>
            <a:xfrm rot="18900000">
              <a:off x="2146729" y="9914282"/>
              <a:ext cx="2249461" cy="451235"/>
            </a:xfrm>
            <a:prstGeom prst="rect">
              <a:avLst/>
            </a:prstGeom>
          </p:spPr>
          <p:txBody>
            <a:bodyPr lIns="0" tIns="0" rIns="0" bIns="0" rtlCol="0" anchor="t">
              <a:spAutoFit/>
            </a:bodyPr>
            <a:lstStyle/>
            <a:p>
              <a:pPr algn="ctr">
                <a:lnSpc>
                  <a:spcPts val="1428"/>
                </a:lnSpc>
              </a:pPr>
              <a:r>
                <a:rPr lang="en-US" sz="1020">
                  <a:solidFill>
                    <a:srgbClr val="000000"/>
                  </a:solidFill>
                  <a:latin typeface="Heebo Bold"/>
                </a:rPr>
                <a:t>Livable Wages</a:t>
              </a:r>
            </a:p>
          </p:txBody>
        </p:sp>
        <p:sp>
          <p:nvSpPr>
            <p:cNvPr id="15" name="TextBox 15"/>
            <p:cNvSpPr txBox="1"/>
            <p:nvPr/>
          </p:nvSpPr>
          <p:spPr>
            <a:xfrm rot="18900000">
              <a:off x="3529564" y="10082882"/>
              <a:ext cx="2726336" cy="451235"/>
            </a:xfrm>
            <a:prstGeom prst="rect">
              <a:avLst/>
            </a:prstGeom>
          </p:spPr>
          <p:txBody>
            <a:bodyPr lIns="0" tIns="0" rIns="0" bIns="0" rtlCol="0" anchor="t">
              <a:spAutoFit/>
            </a:bodyPr>
            <a:lstStyle/>
            <a:p>
              <a:pPr algn="ctr">
                <a:lnSpc>
                  <a:spcPts val="1428"/>
                </a:lnSpc>
              </a:pPr>
              <a:r>
                <a:rPr lang="en-US" sz="1020">
                  <a:solidFill>
                    <a:srgbClr val="000000"/>
                  </a:solidFill>
                  <a:latin typeface="Heebo Bold"/>
                </a:rPr>
                <a:t>Quality Education</a:t>
              </a:r>
            </a:p>
          </p:txBody>
        </p:sp>
        <p:sp>
          <p:nvSpPr>
            <p:cNvPr id="16" name="TextBox 16"/>
            <p:cNvSpPr txBox="1"/>
            <p:nvPr/>
          </p:nvSpPr>
          <p:spPr>
            <a:xfrm rot="18900000">
              <a:off x="4669788" y="10351975"/>
              <a:ext cx="3487448" cy="451235"/>
            </a:xfrm>
            <a:prstGeom prst="rect">
              <a:avLst/>
            </a:prstGeom>
          </p:spPr>
          <p:txBody>
            <a:bodyPr lIns="0" tIns="0" rIns="0" bIns="0" rtlCol="0" anchor="t">
              <a:spAutoFit/>
            </a:bodyPr>
            <a:lstStyle/>
            <a:p>
              <a:pPr algn="ctr">
                <a:lnSpc>
                  <a:spcPts val="1428"/>
                </a:lnSpc>
              </a:pPr>
              <a:r>
                <a:rPr lang="en-US" sz="1020">
                  <a:solidFill>
                    <a:srgbClr val="000000"/>
                  </a:solidFill>
                  <a:latin typeface="Heebo Bold"/>
                </a:rPr>
                <a:t>Accessible Healthcare</a:t>
              </a:r>
            </a:p>
          </p:txBody>
        </p:sp>
        <p:sp>
          <p:nvSpPr>
            <p:cNvPr id="17" name="TextBox 17"/>
            <p:cNvSpPr txBox="1"/>
            <p:nvPr/>
          </p:nvSpPr>
          <p:spPr>
            <a:xfrm rot="18900000">
              <a:off x="6962737" y="10143594"/>
              <a:ext cx="2898056" cy="451235"/>
            </a:xfrm>
            <a:prstGeom prst="rect">
              <a:avLst/>
            </a:prstGeom>
          </p:spPr>
          <p:txBody>
            <a:bodyPr lIns="0" tIns="0" rIns="0" bIns="0" rtlCol="0" anchor="t">
              <a:spAutoFit/>
            </a:bodyPr>
            <a:lstStyle/>
            <a:p>
              <a:pPr algn="ctr">
                <a:lnSpc>
                  <a:spcPts val="1428"/>
                </a:lnSpc>
              </a:pPr>
              <a:r>
                <a:rPr lang="en-US" sz="1020">
                  <a:solidFill>
                    <a:srgbClr val="000000"/>
                  </a:solidFill>
                  <a:latin typeface="Heebo Bold"/>
                </a:rPr>
                <a:t>Climate Resilience</a:t>
              </a:r>
            </a:p>
          </p:txBody>
        </p:sp>
        <p:sp>
          <p:nvSpPr>
            <p:cNvPr id="18" name="TextBox 18"/>
            <p:cNvSpPr txBox="1"/>
            <p:nvPr/>
          </p:nvSpPr>
          <p:spPr>
            <a:xfrm rot="18900000">
              <a:off x="8192212" y="10375719"/>
              <a:ext cx="3554603" cy="451235"/>
            </a:xfrm>
            <a:prstGeom prst="rect">
              <a:avLst/>
            </a:prstGeom>
          </p:spPr>
          <p:txBody>
            <a:bodyPr lIns="0" tIns="0" rIns="0" bIns="0" rtlCol="0" anchor="t">
              <a:spAutoFit/>
            </a:bodyPr>
            <a:lstStyle/>
            <a:p>
              <a:pPr algn="ctr">
                <a:lnSpc>
                  <a:spcPts val="1428"/>
                </a:lnSpc>
              </a:pPr>
              <a:r>
                <a:rPr lang="en-US" sz="1020">
                  <a:solidFill>
                    <a:srgbClr val="000000"/>
                  </a:solidFill>
                  <a:latin typeface="Heebo Bold"/>
                </a:rPr>
                <a:t>Inclusive Communities</a:t>
              </a:r>
            </a:p>
          </p:txBody>
        </p:sp>
        <p:grpSp>
          <p:nvGrpSpPr>
            <p:cNvPr id="19" name="Group 19"/>
            <p:cNvGrpSpPr>
              <a:grpSpLocks noChangeAspect="1"/>
            </p:cNvGrpSpPr>
            <p:nvPr/>
          </p:nvGrpSpPr>
          <p:grpSpPr>
            <a:xfrm>
              <a:off x="1551543" y="201094"/>
              <a:ext cx="11932485" cy="8783154"/>
              <a:chOff x="0" y="0"/>
              <a:chExt cx="8038940" cy="5917229"/>
            </a:xfrm>
          </p:grpSpPr>
          <p:sp>
            <p:nvSpPr>
              <p:cNvPr id="20" name="Freeform 20"/>
              <p:cNvSpPr/>
              <p:nvPr/>
            </p:nvSpPr>
            <p:spPr>
              <a:xfrm>
                <a:off x="0" y="-6350"/>
                <a:ext cx="8038940" cy="12700"/>
              </a:xfrm>
              <a:custGeom>
                <a:avLst/>
                <a:gdLst/>
                <a:ahLst/>
                <a:cxnLst/>
                <a:rect l="l" t="t" r="r" b="b"/>
                <a:pathLst>
                  <a:path w="8038940" h="12700">
                    <a:moveTo>
                      <a:pt x="0" y="0"/>
                    </a:moveTo>
                    <a:lnTo>
                      <a:pt x="8038940" y="0"/>
                    </a:lnTo>
                    <a:lnTo>
                      <a:pt x="8038940" y="12700"/>
                    </a:lnTo>
                    <a:lnTo>
                      <a:pt x="0" y="12700"/>
                    </a:lnTo>
                    <a:close/>
                  </a:path>
                </a:pathLst>
              </a:custGeom>
              <a:solidFill>
                <a:srgbClr val="000000">
                  <a:alpha val="24706"/>
                </a:srgbClr>
              </a:solidFill>
            </p:spPr>
          </p:sp>
          <p:sp>
            <p:nvSpPr>
              <p:cNvPr id="21" name="Freeform 21"/>
              <p:cNvSpPr/>
              <p:nvPr/>
            </p:nvSpPr>
            <p:spPr>
              <a:xfrm>
                <a:off x="0" y="1966059"/>
                <a:ext cx="8038940" cy="12700"/>
              </a:xfrm>
              <a:custGeom>
                <a:avLst/>
                <a:gdLst/>
                <a:ahLst/>
                <a:cxnLst/>
                <a:rect l="l" t="t" r="r" b="b"/>
                <a:pathLst>
                  <a:path w="8038940" h="12700">
                    <a:moveTo>
                      <a:pt x="0" y="0"/>
                    </a:moveTo>
                    <a:lnTo>
                      <a:pt x="8038940" y="0"/>
                    </a:lnTo>
                    <a:lnTo>
                      <a:pt x="8038940" y="12700"/>
                    </a:lnTo>
                    <a:lnTo>
                      <a:pt x="0" y="12700"/>
                    </a:lnTo>
                    <a:close/>
                  </a:path>
                </a:pathLst>
              </a:custGeom>
              <a:solidFill>
                <a:srgbClr val="000000">
                  <a:alpha val="24706"/>
                </a:srgbClr>
              </a:solidFill>
            </p:spPr>
          </p:sp>
          <p:sp>
            <p:nvSpPr>
              <p:cNvPr id="22" name="Freeform 22"/>
              <p:cNvSpPr/>
              <p:nvPr/>
            </p:nvSpPr>
            <p:spPr>
              <a:xfrm>
                <a:off x="0" y="3938469"/>
                <a:ext cx="8038940" cy="12700"/>
              </a:xfrm>
              <a:custGeom>
                <a:avLst/>
                <a:gdLst/>
                <a:ahLst/>
                <a:cxnLst/>
                <a:rect l="l" t="t" r="r" b="b"/>
                <a:pathLst>
                  <a:path w="8038940" h="12700">
                    <a:moveTo>
                      <a:pt x="0" y="0"/>
                    </a:moveTo>
                    <a:lnTo>
                      <a:pt x="8038940" y="0"/>
                    </a:lnTo>
                    <a:lnTo>
                      <a:pt x="8038940" y="12700"/>
                    </a:lnTo>
                    <a:lnTo>
                      <a:pt x="0" y="12700"/>
                    </a:lnTo>
                    <a:close/>
                  </a:path>
                </a:pathLst>
              </a:custGeom>
              <a:solidFill>
                <a:srgbClr val="000000">
                  <a:alpha val="24706"/>
                </a:srgbClr>
              </a:solidFill>
            </p:spPr>
          </p:sp>
          <p:sp>
            <p:nvSpPr>
              <p:cNvPr id="23" name="Freeform 23"/>
              <p:cNvSpPr/>
              <p:nvPr/>
            </p:nvSpPr>
            <p:spPr>
              <a:xfrm>
                <a:off x="0" y="5910879"/>
                <a:ext cx="8038940" cy="12700"/>
              </a:xfrm>
              <a:custGeom>
                <a:avLst/>
                <a:gdLst/>
                <a:ahLst/>
                <a:cxnLst/>
                <a:rect l="l" t="t" r="r" b="b"/>
                <a:pathLst>
                  <a:path w="8038940" h="12700">
                    <a:moveTo>
                      <a:pt x="0" y="0"/>
                    </a:moveTo>
                    <a:lnTo>
                      <a:pt x="8038940" y="0"/>
                    </a:lnTo>
                    <a:lnTo>
                      <a:pt x="8038940" y="12700"/>
                    </a:lnTo>
                    <a:lnTo>
                      <a:pt x="0" y="12700"/>
                    </a:lnTo>
                    <a:close/>
                  </a:path>
                </a:pathLst>
              </a:custGeom>
              <a:solidFill>
                <a:srgbClr val="000000">
                  <a:alpha val="60000"/>
                </a:srgbClr>
              </a:solidFill>
            </p:spPr>
          </p:sp>
        </p:grpSp>
        <p:sp>
          <p:nvSpPr>
            <p:cNvPr id="24" name="TextBox 24"/>
            <p:cNvSpPr txBox="1"/>
            <p:nvPr/>
          </p:nvSpPr>
          <p:spPr>
            <a:xfrm>
              <a:off x="895470" y="-38100"/>
              <a:ext cx="483352" cy="451235"/>
            </a:xfrm>
            <a:prstGeom prst="rect">
              <a:avLst/>
            </a:prstGeom>
          </p:spPr>
          <p:txBody>
            <a:bodyPr lIns="0" tIns="0" rIns="0" bIns="0" rtlCol="0" anchor="t">
              <a:spAutoFit/>
            </a:bodyPr>
            <a:lstStyle/>
            <a:p>
              <a:pPr algn="r">
                <a:lnSpc>
                  <a:spcPts val="1428"/>
                </a:lnSpc>
              </a:pPr>
              <a:r>
                <a:rPr lang="en-US" sz="1020">
                  <a:solidFill>
                    <a:srgbClr val="000000"/>
                  </a:solidFill>
                  <a:latin typeface="Heebo Bold"/>
                </a:rPr>
                <a:t>60 </a:t>
              </a:r>
            </a:p>
          </p:txBody>
        </p:sp>
        <p:sp>
          <p:nvSpPr>
            <p:cNvPr id="25" name="TextBox 25"/>
            <p:cNvSpPr txBox="1"/>
            <p:nvPr/>
          </p:nvSpPr>
          <p:spPr>
            <a:xfrm>
              <a:off x="895470" y="2889618"/>
              <a:ext cx="483352" cy="451235"/>
            </a:xfrm>
            <a:prstGeom prst="rect">
              <a:avLst/>
            </a:prstGeom>
          </p:spPr>
          <p:txBody>
            <a:bodyPr lIns="0" tIns="0" rIns="0" bIns="0" rtlCol="0" anchor="t">
              <a:spAutoFit/>
            </a:bodyPr>
            <a:lstStyle/>
            <a:p>
              <a:pPr algn="r">
                <a:lnSpc>
                  <a:spcPts val="1428"/>
                </a:lnSpc>
              </a:pPr>
              <a:r>
                <a:rPr lang="en-US" sz="1020">
                  <a:solidFill>
                    <a:srgbClr val="000000"/>
                  </a:solidFill>
                  <a:latin typeface="Heebo Bold"/>
                </a:rPr>
                <a:t>40 </a:t>
              </a:r>
            </a:p>
          </p:txBody>
        </p:sp>
        <p:sp>
          <p:nvSpPr>
            <p:cNvPr id="26" name="TextBox 26"/>
            <p:cNvSpPr txBox="1"/>
            <p:nvPr/>
          </p:nvSpPr>
          <p:spPr>
            <a:xfrm>
              <a:off x="895470" y="5817335"/>
              <a:ext cx="483352" cy="451235"/>
            </a:xfrm>
            <a:prstGeom prst="rect">
              <a:avLst/>
            </a:prstGeom>
          </p:spPr>
          <p:txBody>
            <a:bodyPr lIns="0" tIns="0" rIns="0" bIns="0" rtlCol="0" anchor="t">
              <a:spAutoFit/>
            </a:bodyPr>
            <a:lstStyle/>
            <a:p>
              <a:pPr algn="r">
                <a:lnSpc>
                  <a:spcPts val="1428"/>
                </a:lnSpc>
              </a:pPr>
              <a:r>
                <a:rPr lang="en-US" sz="1020">
                  <a:solidFill>
                    <a:srgbClr val="000000"/>
                  </a:solidFill>
                  <a:latin typeface="Heebo Bold"/>
                </a:rPr>
                <a:t>20 </a:t>
              </a:r>
            </a:p>
          </p:txBody>
        </p:sp>
        <p:sp>
          <p:nvSpPr>
            <p:cNvPr id="27" name="TextBox 27"/>
            <p:cNvSpPr txBox="1"/>
            <p:nvPr/>
          </p:nvSpPr>
          <p:spPr>
            <a:xfrm>
              <a:off x="1093993" y="8745055"/>
              <a:ext cx="284827" cy="451235"/>
            </a:xfrm>
            <a:prstGeom prst="rect">
              <a:avLst/>
            </a:prstGeom>
          </p:spPr>
          <p:txBody>
            <a:bodyPr lIns="0" tIns="0" rIns="0" bIns="0" rtlCol="0" anchor="t">
              <a:spAutoFit/>
            </a:bodyPr>
            <a:lstStyle/>
            <a:p>
              <a:pPr algn="r">
                <a:lnSpc>
                  <a:spcPts val="1428"/>
                </a:lnSpc>
              </a:pPr>
              <a:r>
                <a:rPr lang="en-US" sz="1020">
                  <a:solidFill>
                    <a:srgbClr val="000000"/>
                  </a:solidFill>
                  <a:latin typeface="Heebo Bold"/>
                </a:rPr>
                <a:t>0 </a:t>
              </a:r>
            </a:p>
          </p:txBody>
        </p:sp>
        <p:grpSp>
          <p:nvGrpSpPr>
            <p:cNvPr id="28" name="Group 28"/>
            <p:cNvGrpSpPr>
              <a:grpSpLocks noChangeAspect="1"/>
            </p:cNvGrpSpPr>
            <p:nvPr/>
          </p:nvGrpSpPr>
          <p:grpSpPr>
            <a:xfrm>
              <a:off x="1551543" y="923598"/>
              <a:ext cx="11932485" cy="8060650"/>
              <a:chOff x="0" y="486752"/>
              <a:chExt cx="8038940" cy="5430476"/>
            </a:xfrm>
          </p:grpSpPr>
          <p:sp>
            <p:nvSpPr>
              <p:cNvPr id="29" name="Freeform 29"/>
              <p:cNvSpPr/>
              <p:nvPr/>
            </p:nvSpPr>
            <p:spPr>
              <a:xfrm>
                <a:off x="0" y="486752"/>
                <a:ext cx="803894" cy="5430476"/>
              </a:xfrm>
              <a:custGeom>
                <a:avLst/>
                <a:gdLst/>
                <a:ahLst/>
                <a:cxnLst/>
                <a:rect l="l" t="t" r="r" b="b"/>
                <a:pathLst>
                  <a:path w="803894" h="5430476">
                    <a:moveTo>
                      <a:pt x="0" y="5430477"/>
                    </a:moveTo>
                    <a:lnTo>
                      <a:pt x="0" y="64312"/>
                    </a:lnTo>
                    <a:cubicBezTo>
                      <a:pt x="0" y="47255"/>
                      <a:pt x="6776" y="30898"/>
                      <a:pt x="18836" y="18837"/>
                    </a:cubicBezTo>
                    <a:cubicBezTo>
                      <a:pt x="30897" y="6776"/>
                      <a:pt x="47255" y="0"/>
                      <a:pt x="64312" y="0"/>
                    </a:cubicBezTo>
                    <a:lnTo>
                      <a:pt x="739582" y="0"/>
                    </a:lnTo>
                    <a:cubicBezTo>
                      <a:pt x="756639" y="0"/>
                      <a:pt x="772997" y="6776"/>
                      <a:pt x="785058" y="18837"/>
                    </a:cubicBezTo>
                    <a:cubicBezTo>
                      <a:pt x="797118" y="30898"/>
                      <a:pt x="803894" y="47255"/>
                      <a:pt x="803894" y="64312"/>
                    </a:cubicBezTo>
                    <a:lnTo>
                      <a:pt x="803894" y="5430477"/>
                    </a:lnTo>
                    <a:close/>
                  </a:path>
                </a:pathLst>
              </a:custGeom>
              <a:solidFill>
                <a:srgbClr val="0F325F"/>
              </a:solidFill>
            </p:spPr>
          </p:sp>
          <p:sp>
            <p:nvSpPr>
              <p:cNvPr id="30" name="Freeform 30"/>
              <p:cNvSpPr/>
              <p:nvPr/>
            </p:nvSpPr>
            <p:spPr>
              <a:xfrm>
                <a:off x="1205841" y="1275716"/>
                <a:ext cx="803894" cy="4641513"/>
              </a:xfrm>
              <a:custGeom>
                <a:avLst/>
                <a:gdLst/>
                <a:ahLst/>
                <a:cxnLst/>
                <a:rect l="l" t="t" r="r" b="b"/>
                <a:pathLst>
                  <a:path w="803894" h="4641513">
                    <a:moveTo>
                      <a:pt x="0" y="4641513"/>
                    </a:moveTo>
                    <a:lnTo>
                      <a:pt x="0" y="64312"/>
                    </a:lnTo>
                    <a:cubicBezTo>
                      <a:pt x="0" y="28793"/>
                      <a:pt x="28793" y="0"/>
                      <a:pt x="64312" y="0"/>
                    </a:cubicBezTo>
                    <a:lnTo>
                      <a:pt x="739583" y="0"/>
                    </a:lnTo>
                    <a:cubicBezTo>
                      <a:pt x="775101" y="0"/>
                      <a:pt x="803894" y="28794"/>
                      <a:pt x="803894" y="64312"/>
                    </a:cubicBezTo>
                    <a:lnTo>
                      <a:pt x="803894" y="4641513"/>
                    </a:lnTo>
                    <a:close/>
                  </a:path>
                </a:pathLst>
              </a:custGeom>
              <a:solidFill>
                <a:srgbClr val="0F325F"/>
              </a:solidFill>
            </p:spPr>
          </p:sp>
          <p:sp>
            <p:nvSpPr>
              <p:cNvPr id="31" name="Freeform 31"/>
              <p:cNvSpPr/>
              <p:nvPr/>
            </p:nvSpPr>
            <p:spPr>
              <a:xfrm>
                <a:off x="2411682" y="2163301"/>
                <a:ext cx="803894" cy="3753928"/>
              </a:xfrm>
              <a:custGeom>
                <a:avLst/>
                <a:gdLst/>
                <a:ahLst/>
                <a:cxnLst/>
                <a:rect l="l" t="t" r="r" b="b"/>
                <a:pathLst>
                  <a:path w="803894" h="3753928">
                    <a:moveTo>
                      <a:pt x="0" y="3753928"/>
                    </a:moveTo>
                    <a:lnTo>
                      <a:pt x="0" y="64311"/>
                    </a:lnTo>
                    <a:cubicBezTo>
                      <a:pt x="0" y="28793"/>
                      <a:pt x="28793" y="0"/>
                      <a:pt x="64311" y="0"/>
                    </a:cubicBezTo>
                    <a:lnTo>
                      <a:pt x="739582" y="0"/>
                    </a:lnTo>
                    <a:cubicBezTo>
                      <a:pt x="756639" y="0"/>
                      <a:pt x="772997" y="6775"/>
                      <a:pt x="785058" y="18836"/>
                    </a:cubicBezTo>
                    <a:cubicBezTo>
                      <a:pt x="797118" y="30897"/>
                      <a:pt x="803894" y="47255"/>
                      <a:pt x="803894" y="64311"/>
                    </a:cubicBezTo>
                    <a:lnTo>
                      <a:pt x="803894" y="3753928"/>
                    </a:lnTo>
                    <a:close/>
                  </a:path>
                </a:pathLst>
              </a:custGeom>
              <a:solidFill>
                <a:srgbClr val="0F325F"/>
              </a:solidFill>
            </p:spPr>
          </p:sp>
          <p:sp>
            <p:nvSpPr>
              <p:cNvPr id="32" name="Freeform 32"/>
              <p:cNvSpPr/>
              <p:nvPr/>
            </p:nvSpPr>
            <p:spPr>
              <a:xfrm>
                <a:off x="3617523" y="2261921"/>
                <a:ext cx="803894" cy="3655308"/>
              </a:xfrm>
              <a:custGeom>
                <a:avLst/>
                <a:gdLst/>
                <a:ahLst/>
                <a:cxnLst/>
                <a:rect l="l" t="t" r="r" b="b"/>
                <a:pathLst>
                  <a:path w="803894" h="3655308">
                    <a:moveTo>
                      <a:pt x="0" y="3655308"/>
                    </a:moveTo>
                    <a:lnTo>
                      <a:pt x="0" y="64311"/>
                    </a:lnTo>
                    <a:cubicBezTo>
                      <a:pt x="0" y="28793"/>
                      <a:pt x="28793" y="0"/>
                      <a:pt x="64312" y="0"/>
                    </a:cubicBezTo>
                    <a:lnTo>
                      <a:pt x="739582" y="0"/>
                    </a:lnTo>
                    <a:cubicBezTo>
                      <a:pt x="775101" y="0"/>
                      <a:pt x="803894" y="28793"/>
                      <a:pt x="803894" y="64311"/>
                    </a:cubicBezTo>
                    <a:lnTo>
                      <a:pt x="803894" y="3655308"/>
                    </a:lnTo>
                    <a:close/>
                  </a:path>
                </a:pathLst>
              </a:custGeom>
              <a:solidFill>
                <a:srgbClr val="0F325F"/>
              </a:solidFill>
            </p:spPr>
          </p:sp>
          <p:sp>
            <p:nvSpPr>
              <p:cNvPr id="33" name="Freeform 33"/>
              <p:cNvSpPr/>
              <p:nvPr/>
            </p:nvSpPr>
            <p:spPr>
              <a:xfrm>
                <a:off x="4823364" y="3050885"/>
                <a:ext cx="803894" cy="2866344"/>
              </a:xfrm>
              <a:custGeom>
                <a:avLst/>
                <a:gdLst/>
                <a:ahLst/>
                <a:cxnLst/>
                <a:rect l="l" t="t" r="r" b="b"/>
                <a:pathLst>
                  <a:path w="803894" h="2866344">
                    <a:moveTo>
                      <a:pt x="0" y="2866344"/>
                    </a:moveTo>
                    <a:lnTo>
                      <a:pt x="0" y="64311"/>
                    </a:lnTo>
                    <a:cubicBezTo>
                      <a:pt x="0" y="28793"/>
                      <a:pt x="28793" y="0"/>
                      <a:pt x="64311" y="0"/>
                    </a:cubicBezTo>
                    <a:lnTo>
                      <a:pt x="739582" y="0"/>
                    </a:lnTo>
                    <a:cubicBezTo>
                      <a:pt x="756639" y="0"/>
                      <a:pt x="772997" y="6775"/>
                      <a:pt x="785058" y="18836"/>
                    </a:cubicBezTo>
                    <a:cubicBezTo>
                      <a:pt x="797119" y="30897"/>
                      <a:pt x="803894" y="47255"/>
                      <a:pt x="803894" y="64311"/>
                    </a:cubicBezTo>
                    <a:lnTo>
                      <a:pt x="803894" y="2866344"/>
                    </a:lnTo>
                    <a:close/>
                  </a:path>
                </a:pathLst>
              </a:custGeom>
              <a:solidFill>
                <a:srgbClr val="0F325F"/>
              </a:solidFill>
            </p:spPr>
          </p:sp>
          <p:sp>
            <p:nvSpPr>
              <p:cNvPr id="34" name="Freeform 34"/>
              <p:cNvSpPr/>
              <p:nvPr/>
            </p:nvSpPr>
            <p:spPr>
              <a:xfrm>
                <a:off x="6029205" y="3445367"/>
                <a:ext cx="803894" cy="2471862"/>
              </a:xfrm>
              <a:custGeom>
                <a:avLst/>
                <a:gdLst/>
                <a:ahLst/>
                <a:cxnLst/>
                <a:rect l="l" t="t" r="r" b="b"/>
                <a:pathLst>
                  <a:path w="803894" h="2471862">
                    <a:moveTo>
                      <a:pt x="0" y="2471862"/>
                    </a:moveTo>
                    <a:lnTo>
                      <a:pt x="0" y="64311"/>
                    </a:lnTo>
                    <a:cubicBezTo>
                      <a:pt x="0" y="28793"/>
                      <a:pt x="28793" y="0"/>
                      <a:pt x="64311" y="0"/>
                    </a:cubicBezTo>
                    <a:lnTo>
                      <a:pt x="739583" y="0"/>
                    </a:lnTo>
                    <a:cubicBezTo>
                      <a:pt x="775101" y="0"/>
                      <a:pt x="803894" y="28793"/>
                      <a:pt x="803894" y="64311"/>
                    </a:cubicBezTo>
                    <a:lnTo>
                      <a:pt x="803894" y="2471862"/>
                    </a:lnTo>
                    <a:close/>
                  </a:path>
                </a:pathLst>
              </a:custGeom>
              <a:solidFill>
                <a:srgbClr val="0F325F"/>
              </a:solidFill>
            </p:spPr>
          </p:sp>
          <p:sp>
            <p:nvSpPr>
              <p:cNvPr id="35" name="Freeform 35"/>
              <p:cNvSpPr/>
              <p:nvPr/>
            </p:nvSpPr>
            <p:spPr>
              <a:xfrm>
                <a:off x="7235046" y="4135710"/>
                <a:ext cx="803894" cy="1781519"/>
              </a:xfrm>
              <a:custGeom>
                <a:avLst/>
                <a:gdLst/>
                <a:ahLst/>
                <a:cxnLst/>
                <a:rect l="l" t="t" r="r" b="b"/>
                <a:pathLst>
                  <a:path w="803894" h="1781519">
                    <a:moveTo>
                      <a:pt x="0" y="1781519"/>
                    </a:moveTo>
                    <a:lnTo>
                      <a:pt x="0" y="64312"/>
                    </a:lnTo>
                    <a:cubicBezTo>
                      <a:pt x="0" y="47255"/>
                      <a:pt x="6776" y="30897"/>
                      <a:pt x="18836" y="18836"/>
                    </a:cubicBezTo>
                    <a:cubicBezTo>
                      <a:pt x="30897" y="6776"/>
                      <a:pt x="47255" y="0"/>
                      <a:pt x="64312" y="0"/>
                    </a:cubicBezTo>
                    <a:lnTo>
                      <a:pt x="739583" y="0"/>
                    </a:lnTo>
                    <a:cubicBezTo>
                      <a:pt x="775101" y="0"/>
                      <a:pt x="803894" y="28794"/>
                      <a:pt x="803894" y="64312"/>
                    </a:cubicBezTo>
                    <a:lnTo>
                      <a:pt x="803894" y="1781519"/>
                    </a:lnTo>
                    <a:close/>
                  </a:path>
                </a:pathLst>
              </a:custGeom>
              <a:solidFill>
                <a:srgbClr val="0F325F"/>
              </a:solidFill>
            </p:spPr>
          </p:sp>
        </p:grpSp>
      </p:grpSp>
      <p:sp>
        <p:nvSpPr>
          <p:cNvPr id="36" name="TextBox 36"/>
          <p:cNvSpPr txBox="1"/>
          <p:nvPr/>
        </p:nvSpPr>
        <p:spPr>
          <a:xfrm rot="-2794025">
            <a:off x="7047970" y="4368232"/>
            <a:ext cx="1525334" cy="348750"/>
          </a:xfrm>
          <a:prstGeom prst="rect">
            <a:avLst/>
          </a:prstGeom>
        </p:spPr>
        <p:txBody>
          <a:bodyPr lIns="0" tIns="0" rIns="0" bIns="0" rtlCol="0" anchor="t">
            <a:spAutoFit/>
          </a:bodyPr>
          <a:lstStyle/>
          <a:p>
            <a:pPr algn="ctr">
              <a:lnSpc>
                <a:spcPts val="1429"/>
              </a:lnSpc>
            </a:pPr>
            <a:r>
              <a:rPr lang="en-US" sz="1021">
                <a:solidFill>
                  <a:srgbClr val="000000"/>
                </a:solidFill>
                <a:latin typeface="Heebo Bold"/>
              </a:rPr>
              <a:t>Respect AcrossPolitical Party Lines</a:t>
            </a:r>
          </a:p>
        </p:txBody>
      </p:sp>
      <p:sp>
        <p:nvSpPr>
          <p:cNvPr id="37" name="TextBox 37"/>
          <p:cNvSpPr txBox="1"/>
          <p:nvPr/>
        </p:nvSpPr>
        <p:spPr>
          <a:xfrm>
            <a:off x="4995859" y="212971"/>
            <a:ext cx="3810007" cy="512961"/>
          </a:xfrm>
          <a:prstGeom prst="rect">
            <a:avLst/>
          </a:prstGeom>
        </p:spPr>
        <p:txBody>
          <a:bodyPr lIns="0" tIns="0" rIns="0" bIns="0" rtlCol="0" anchor="t">
            <a:spAutoFit/>
          </a:bodyPr>
          <a:lstStyle/>
          <a:p>
            <a:pPr algn="ctr">
              <a:lnSpc>
                <a:spcPts val="1960"/>
              </a:lnSpc>
              <a:spcBef>
                <a:spcPct val="0"/>
              </a:spcBef>
            </a:pPr>
            <a:r>
              <a:rPr lang="en-US" sz="1600" b="1" dirty="0">
                <a:solidFill>
                  <a:srgbClr val="000000"/>
                </a:solidFill>
                <a:latin typeface="Avenir Black" panose="02000503020000020003" pitchFamily="2" charset="0"/>
              </a:rPr>
              <a:t>Issues Identified as the Most Important to Quality of Life</a:t>
            </a:r>
          </a:p>
        </p:txBody>
      </p:sp>
      <p:sp>
        <p:nvSpPr>
          <p:cNvPr id="38" name="TextBox 38"/>
          <p:cNvSpPr txBox="1"/>
          <p:nvPr/>
        </p:nvSpPr>
        <p:spPr>
          <a:xfrm>
            <a:off x="4027894" y="625029"/>
            <a:ext cx="390927" cy="188513"/>
          </a:xfrm>
          <a:prstGeom prst="rect">
            <a:avLst/>
          </a:prstGeom>
        </p:spPr>
        <p:txBody>
          <a:bodyPr wrap="square" lIns="0" tIns="0" rIns="0" bIns="0" rtlCol="0" anchor="t">
            <a:spAutoFit/>
          </a:bodyPr>
          <a:lstStyle/>
          <a:p>
            <a:pPr algn="ctr">
              <a:lnSpc>
                <a:spcPts val="1359"/>
              </a:lnSpc>
            </a:pPr>
            <a:r>
              <a:rPr lang="en-US" sz="1400" b="1" dirty="0">
                <a:solidFill>
                  <a:srgbClr val="000000"/>
                </a:solidFill>
                <a:latin typeface="Avenir Black" panose="02000503020000020003" pitchFamily="2" charset="0"/>
              </a:rPr>
              <a:t>55%</a:t>
            </a:r>
          </a:p>
        </p:txBody>
      </p:sp>
      <p:sp>
        <p:nvSpPr>
          <p:cNvPr id="39" name="TextBox 39"/>
          <p:cNvSpPr txBox="1"/>
          <p:nvPr/>
        </p:nvSpPr>
        <p:spPr>
          <a:xfrm>
            <a:off x="4680577" y="1070236"/>
            <a:ext cx="390927" cy="188513"/>
          </a:xfrm>
          <a:prstGeom prst="rect">
            <a:avLst/>
          </a:prstGeom>
        </p:spPr>
        <p:txBody>
          <a:bodyPr wrap="square" lIns="0" tIns="0" rIns="0" bIns="0" rtlCol="0" anchor="t">
            <a:spAutoFit/>
          </a:bodyPr>
          <a:lstStyle/>
          <a:p>
            <a:pPr algn="ctr">
              <a:lnSpc>
                <a:spcPts val="1359"/>
              </a:lnSpc>
            </a:pPr>
            <a:r>
              <a:rPr lang="en-US" sz="1400" b="1">
                <a:solidFill>
                  <a:srgbClr val="000000"/>
                </a:solidFill>
                <a:latin typeface="Avenir Black" panose="02000503020000020003" pitchFamily="2" charset="0"/>
              </a:rPr>
              <a:t>47%</a:t>
            </a:r>
          </a:p>
        </p:txBody>
      </p:sp>
      <p:sp>
        <p:nvSpPr>
          <p:cNvPr id="40" name="TextBox 40"/>
          <p:cNvSpPr txBox="1"/>
          <p:nvPr/>
        </p:nvSpPr>
        <p:spPr>
          <a:xfrm>
            <a:off x="5358156" y="1548639"/>
            <a:ext cx="390927" cy="188513"/>
          </a:xfrm>
          <a:prstGeom prst="rect">
            <a:avLst/>
          </a:prstGeom>
        </p:spPr>
        <p:txBody>
          <a:bodyPr wrap="square" lIns="0" tIns="0" rIns="0" bIns="0" rtlCol="0" anchor="t">
            <a:spAutoFit/>
          </a:bodyPr>
          <a:lstStyle/>
          <a:p>
            <a:pPr algn="ctr">
              <a:lnSpc>
                <a:spcPts val="1359"/>
              </a:lnSpc>
            </a:pPr>
            <a:r>
              <a:rPr lang="en-US" sz="1400" b="1">
                <a:solidFill>
                  <a:srgbClr val="000000"/>
                </a:solidFill>
                <a:latin typeface="Avenir Black" panose="02000503020000020003" pitchFamily="2" charset="0"/>
              </a:rPr>
              <a:t>38%</a:t>
            </a:r>
          </a:p>
        </p:txBody>
      </p:sp>
      <p:sp>
        <p:nvSpPr>
          <p:cNvPr id="41" name="TextBox 41"/>
          <p:cNvSpPr txBox="1"/>
          <p:nvPr/>
        </p:nvSpPr>
        <p:spPr>
          <a:xfrm>
            <a:off x="6027437" y="1603792"/>
            <a:ext cx="390927" cy="188513"/>
          </a:xfrm>
          <a:prstGeom prst="rect">
            <a:avLst/>
          </a:prstGeom>
        </p:spPr>
        <p:txBody>
          <a:bodyPr wrap="square" lIns="0" tIns="0" rIns="0" bIns="0" rtlCol="0" anchor="t">
            <a:spAutoFit/>
          </a:bodyPr>
          <a:lstStyle/>
          <a:p>
            <a:pPr algn="ctr">
              <a:lnSpc>
                <a:spcPts val="1359"/>
              </a:lnSpc>
            </a:pPr>
            <a:r>
              <a:rPr lang="en-US" sz="1400" b="1">
                <a:solidFill>
                  <a:srgbClr val="000000"/>
                </a:solidFill>
                <a:latin typeface="Avenir Black" panose="02000503020000020003" pitchFamily="2" charset="0"/>
              </a:rPr>
              <a:t>37%</a:t>
            </a:r>
          </a:p>
        </p:txBody>
      </p:sp>
      <p:sp>
        <p:nvSpPr>
          <p:cNvPr id="42" name="TextBox 42"/>
          <p:cNvSpPr txBox="1"/>
          <p:nvPr/>
        </p:nvSpPr>
        <p:spPr>
          <a:xfrm>
            <a:off x="6705016" y="2057298"/>
            <a:ext cx="390927" cy="188513"/>
          </a:xfrm>
          <a:prstGeom prst="rect">
            <a:avLst/>
          </a:prstGeom>
        </p:spPr>
        <p:txBody>
          <a:bodyPr wrap="square" lIns="0" tIns="0" rIns="0" bIns="0" rtlCol="0" anchor="t">
            <a:spAutoFit/>
          </a:bodyPr>
          <a:lstStyle/>
          <a:p>
            <a:pPr algn="ctr">
              <a:lnSpc>
                <a:spcPts val="1359"/>
              </a:lnSpc>
            </a:pPr>
            <a:r>
              <a:rPr lang="en-US" sz="1400" b="1">
                <a:solidFill>
                  <a:srgbClr val="000000"/>
                </a:solidFill>
                <a:latin typeface="Avenir Black" panose="02000503020000020003" pitchFamily="2" charset="0"/>
              </a:rPr>
              <a:t>29%</a:t>
            </a:r>
          </a:p>
        </p:txBody>
      </p:sp>
      <p:sp>
        <p:nvSpPr>
          <p:cNvPr id="43" name="TextBox 43"/>
          <p:cNvSpPr txBox="1"/>
          <p:nvPr/>
        </p:nvSpPr>
        <p:spPr>
          <a:xfrm>
            <a:off x="7382596" y="2270133"/>
            <a:ext cx="390927" cy="188513"/>
          </a:xfrm>
          <a:prstGeom prst="rect">
            <a:avLst/>
          </a:prstGeom>
        </p:spPr>
        <p:txBody>
          <a:bodyPr wrap="square" lIns="0" tIns="0" rIns="0" bIns="0" rtlCol="0" anchor="t">
            <a:spAutoFit/>
          </a:bodyPr>
          <a:lstStyle/>
          <a:p>
            <a:pPr algn="ctr">
              <a:lnSpc>
                <a:spcPts val="1359"/>
              </a:lnSpc>
            </a:pPr>
            <a:r>
              <a:rPr lang="en-US" sz="1400" b="1">
                <a:solidFill>
                  <a:srgbClr val="000000"/>
                </a:solidFill>
                <a:latin typeface="Avenir Black" panose="02000503020000020003" pitchFamily="2" charset="0"/>
              </a:rPr>
              <a:t>25%</a:t>
            </a:r>
          </a:p>
        </p:txBody>
      </p:sp>
      <p:sp>
        <p:nvSpPr>
          <p:cNvPr id="44" name="TextBox 44"/>
          <p:cNvSpPr txBox="1"/>
          <p:nvPr/>
        </p:nvSpPr>
        <p:spPr>
          <a:xfrm>
            <a:off x="8060176" y="2647921"/>
            <a:ext cx="390927" cy="188513"/>
          </a:xfrm>
          <a:prstGeom prst="rect">
            <a:avLst/>
          </a:prstGeom>
        </p:spPr>
        <p:txBody>
          <a:bodyPr wrap="square" lIns="0" tIns="0" rIns="0" bIns="0" rtlCol="0" anchor="t">
            <a:spAutoFit/>
          </a:bodyPr>
          <a:lstStyle/>
          <a:p>
            <a:pPr algn="ctr">
              <a:lnSpc>
                <a:spcPts val="1359"/>
              </a:lnSpc>
            </a:pPr>
            <a:r>
              <a:rPr lang="en-US" sz="1400" b="1">
                <a:solidFill>
                  <a:srgbClr val="000000"/>
                </a:solidFill>
                <a:latin typeface="Avenir Black" panose="02000503020000020003" pitchFamily="2" charset="0"/>
              </a:rPr>
              <a:t>18%</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7985F8-CBCA-41BB-90B3-8B04ABF01E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 y="322"/>
            <a:ext cx="9142857" cy="5142857"/>
          </a:xfrm>
          <a:prstGeom prst="rect">
            <a:avLst/>
          </a:prstGeom>
        </p:spPr>
      </p:pic>
    </p:spTree>
    <p:extLst>
      <p:ext uri="{BB962C8B-B14F-4D97-AF65-F5344CB8AC3E}">
        <p14:creationId xmlns:p14="http://schemas.microsoft.com/office/powerpoint/2010/main" val="1050188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372234" y="-341479"/>
            <a:ext cx="4775860" cy="2686422"/>
            <a:chOff x="0" y="0"/>
            <a:chExt cx="6089457" cy="3425320"/>
          </a:xfrm>
        </p:grpSpPr>
        <p:sp>
          <p:nvSpPr>
            <p:cNvPr id="3" name="Freeform 3"/>
            <p:cNvSpPr/>
            <p:nvPr/>
          </p:nvSpPr>
          <p:spPr>
            <a:xfrm>
              <a:off x="0" y="0"/>
              <a:ext cx="6089457" cy="3425320"/>
            </a:xfrm>
            <a:custGeom>
              <a:avLst/>
              <a:gdLst/>
              <a:ahLst/>
              <a:cxnLst/>
              <a:rect l="l" t="t" r="r" b="b"/>
              <a:pathLst>
                <a:path w="6089457" h="3425320">
                  <a:moveTo>
                    <a:pt x="0" y="3425320"/>
                  </a:moveTo>
                  <a:lnTo>
                    <a:pt x="0" y="0"/>
                  </a:lnTo>
                  <a:lnTo>
                    <a:pt x="6089457" y="0"/>
                  </a:lnTo>
                  <a:cubicBezTo>
                    <a:pt x="4059638" y="1141773"/>
                    <a:pt x="2029819" y="2283546"/>
                    <a:pt x="0" y="3425320"/>
                  </a:cubicBezTo>
                  <a:close/>
                </a:path>
              </a:pathLst>
            </a:custGeom>
            <a:solidFill>
              <a:srgbClr val="F9D549"/>
            </a:solidFill>
          </p:spPr>
        </p:sp>
        <p:sp>
          <p:nvSpPr>
            <p:cNvPr id="4" name="Freeform 4"/>
            <p:cNvSpPr/>
            <p:nvPr/>
          </p:nvSpPr>
          <p:spPr>
            <a:xfrm>
              <a:off x="0" y="0"/>
              <a:ext cx="6089457" cy="3425320"/>
            </a:xfrm>
            <a:custGeom>
              <a:avLst/>
              <a:gdLst/>
              <a:ahLst/>
              <a:cxnLst/>
              <a:rect l="l" t="t" r="r" b="b"/>
              <a:pathLst>
                <a:path w="6089457" h="3425320">
                  <a:moveTo>
                    <a:pt x="0" y="3425320"/>
                  </a:moveTo>
                  <a:lnTo>
                    <a:pt x="0" y="0"/>
                  </a:lnTo>
                  <a:lnTo>
                    <a:pt x="6089457" y="0"/>
                  </a:lnTo>
                  <a:cubicBezTo>
                    <a:pt x="4059638" y="1141773"/>
                    <a:pt x="2029819" y="2283546"/>
                    <a:pt x="0" y="3425320"/>
                  </a:cubicBezTo>
                  <a:close/>
                </a:path>
              </a:pathLst>
            </a:custGeom>
            <a:blipFill>
              <a:blip r:embed="rId2"/>
              <a:stretch>
                <a:fillRect t="-9259" b="-9259"/>
              </a:stretch>
            </a:blipFill>
          </p:spPr>
        </p:sp>
      </p:grpSp>
      <p:grpSp>
        <p:nvGrpSpPr>
          <p:cNvPr id="5" name="Group 5"/>
          <p:cNvGrpSpPr/>
          <p:nvPr/>
        </p:nvGrpSpPr>
        <p:grpSpPr>
          <a:xfrm rot="-1660488">
            <a:off x="-2506392" y="2243753"/>
            <a:ext cx="4141188" cy="202379"/>
            <a:chOff x="0" y="0"/>
            <a:chExt cx="2181367" cy="106603"/>
          </a:xfrm>
        </p:grpSpPr>
        <p:sp>
          <p:nvSpPr>
            <p:cNvPr id="6" name="Freeform 6"/>
            <p:cNvSpPr/>
            <p:nvPr/>
          </p:nvSpPr>
          <p:spPr>
            <a:xfrm>
              <a:off x="0" y="0"/>
              <a:ext cx="2181366" cy="106603"/>
            </a:xfrm>
            <a:custGeom>
              <a:avLst/>
              <a:gdLst/>
              <a:ahLst/>
              <a:cxnLst/>
              <a:rect l="l" t="t" r="r" b="b"/>
              <a:pathLst>
                <a:path w="2181366" h="106603">
                  <a:moveTo>
                    <a:pt x="0" y="0"/>
                  </a:moveTo>
                  <a:lnTo>
                    <a:pt x="2181366" y="0"/>
                  </a:lnTo>
                  <a:lnTo>
                    <a:pt x="2181366" y="106603"/>
                  </a:lnTo>
                  <a:lnTo>
                    <a:pt x="0" y="106603"/>
                  </a:lnTo>
                  <a:close/>
                </a:path>
              </a:pathLst>
            </a:custGeom>
            <a:solidFill>
              <a:srgbClr val="0F325F"/>
            </a:solidFill>
          </p:spPr>
        </p:sp>
        <p:sp>
          <p:nvSpPr>
            <p:cNvPr id="7" name="TextBox 7"/>
            <p:cNvSpPr txBox="1"/>
            <p:nvPr/>
          </p:nvSpPr>
          <p:spPr>
            <a:xfrm>
              <a:off x="0" y="-9525"/>
              <a:ext cx="2181367" cy="116128"/>
            </a:xfrm>
            <a:prstGeom prst="rect">
              <a:avLst/>
            </a:prstGeom>
          </p:spPr>
          <p:txBody>
            <a:bodyPr lIns="25400" tIns="25400" rIns="25400" bIns="25400" rtlCol="0" anchor="ctr"/>
            <a:lstStyle/>
            <a:p>
              <a:pPr algn="ctr">
                <a:lnSpc>
                  <a:spcPts val="1430"/>
                </a:lnSpc>
              </a:pPr>
              <a:endParaRPr sz="900"/>
            </a:p>
          </p:txBody>
        </p:sp>
      </p:grpSp>
      <p:grpSp>
        <p:nvGrpSpPr>
          <p:cNvPr id="8" name="Group 8"/>
          <p:cNvGrpSpPr/>
          <p:nvPr/>
        </p:nvGrpSpPr>
        <p:grpSpPr>
          <a:xfrm rot="-1747322">
            <a:off x="1571191" y="150946"/>
            <a:ext cx="4141188" cy="55590"/>
            <a:chOff x="0" y="0"/>
            <a:chExt cx="2181367" cy="29282"/>
          </a:xfrm>
        </p:grpSpPr>
        <p:sp>
          <p:nvSpPr>
            <p:cNvPr id="9" name="Freeform 9"/>
            <p:cNvSpPr/>
            <p:nvPr/>
          </p:nvSpPr>
          <p:spPr>
            <a:xfrm>
              <a:off x="0" y="0"/>
              <a:ext cx="2181366" cy="29282"/>
            </a:xfrm>
            <a:custGeom>
              <a:avLst/>
              <a:gdLst/>
              <a:ahLst/>
              <a:cxnLst/>
              <a:rect l="l" t="t" r="r" b="b"/>
              <a:pathLst>
                <a:path w="2181366" h="29282">
                  <a:moveTo>
                    <a:pt x="0" y="0"/>
                  </a:moveTo>
                  <a:lnTo>
                    <a:pt x="2181366" y="0"/>
                  </a:lnTo>
                  <a:lnTo>
                    <a:pt x="2181366" y="29282"/>
                  </a:lnTo>
                  <a:lnTo>
                    <a:pt x="0" y="29282"/>
                  </a:lnTo>
                  <a:close/>
                </a:path>
              </a:pathLst>
            </a:custGeom>
            <a:solidFill>
              <a:srgbClr val="0F325F"/>
            </a:solidFill>
          </p:spPr>
        </p:sp>
        <p:sp>
          <p:nvSpPr>
            <p:cNvPr id="10" name="TextBox 10"/>
            <p:cNvSpPr txBox="1"/>
            <p:nvPr/>
          </p:nvSpPr>
          <p:spPr>
            <a:xfrm>
              <a:off x="0" y="-9525"/>
              <a:ext cx="2181367" cy="38807"/>
            </a:xfrm>
            <a:prstGeom prst="rect">
              <a:avLst/>
            </a:prstGeom>
          </p:spPr>
          <p:txBody>
            <a:bodyPr lIns="25400" tIns="25400" rIns="25400" bIns="25400" rtlCol="0" anchor="ctr"/>
            <a:lstStyle/>
            <a:p>
              <a:pPr algn="ctr">
                <a:lnSpc>
                  <a:spcPts val="1430"/>
                </a:lnSpc>
              </a:pPr>
              <a:endParaRPr sz="900"/>
            </a:p>
          </p:txBody>
        </p:sp>
      </p:grpSp>
      <p:sp>
        <p:nvSpPr>
          <p:cNvPr id="11" name="TextBox 11"/>
          <p:cNvSpPr txBox="1"/>
          <p:nvPr/>
        </p:nvSpPr>
        <p:spPr>
          <a:xfrm>
            <a:off x="3637385" y="326460"/>
            <a:ext cx="5186818" cy="256480"/>
          </a:xfrm>
          <a:prstGeom prst="rect">
            <a:avLst/>
          </a:prstGeom>
        </p:spPr>
        <p:txBody>
          <a:bodyPr wrap="square" lIns="0" tIns="0" rIns="0" bIns="0" rtlCol="0" anchor="t">
            <a:spAutoFit/>
          </a:bodyPr>
          <a:lstStyle/>
          <a:p>
            <a:pPr algn="ctr">
              <a:lnSpc>
                <a:spcPts val="1958"/>
              </a:lnSpc>
              <a:spcBef>
                <a:spcPct val="0"/>
              </a:spcBef>
            </a:pPr>
            <a:r>
              <a:rPr lang="en-US" sz="1600" b="1" dirty="0">
                <a:solidFill>
                  <a:srgbClr val="000000"/>
                </a:solidFill>
                <a:latin typeface="Avenir Black" panose="02000503020000020003" pitchFamily="2" charset="0"/>
              </a:rPr>
              <a:t>Feelings of Anxiety and Depression by Demographic</a:t>
            </a:r>
          </a:p>
        </p:txBody>
      </p:sp>
      <p:grpSp>
        <p:nvGrpSpPr>
          <p:cNvPr id="12" name="Group 12"/>
          <p:cNvGrpSpPr/>
          <p:nvPr/>
        </p:nvGrpSpPr>
        <p:grpSpPr>
          <a:xfrm>
            <a:off x="3397587" y="738946"/>
            <a:ext cx="5294139" cy="4355898"/>
            <a:chOff x="0" y="233426"/>
            <a:chExt cx="12900341" cy="12481995"/>
          </a:xfrm>
        </p:grpSpPr>
        <p:sp>
          <p:nvSpPr>
            <p:cNvPr id="13" name="TextBox 13"/>
            <p:cNvSpPr txBox="1"/>
            <p:nvPr/>
          </p:nvSpPr>
          <p:spPr>
            <a:xfrm>
              <a:off x="1804607" y="260422"/>
              <a:ext cx="5812167" cy="449354"/>
            </a:xfrm>
            <a:prstGeom prst="rect">
              <a:avLst/>
            </a:prstGeom>
          </p:spPr>
          <p:txBody>
            <a:bodyPr lIns="0" tIns="0" rIns="0" bIns="0" rtlCol="0" anchor="t">
              <a:spAutoFit/>
            </a:bodyPr>
            <a:lstStyle/>
            <a:p>
              <a:pPr>
                <a:lnSpc>
                  <a:spcPts val="1400"/>
                </a:lnSpc>
              </a:pPr>
              <a:r>
                <a:rPr lang="en-US" sz="999" dirty="0">
                  <a:solidFill>
                    <a:srgbClr val="000000"/>
                  </a:solidFill>
                  <a:latin typeface="Heebo Bold"/>
                </a:rPr>
                <a:t>anxiety or stress at least weekly</a:t>
              </a:r>
            </a:p>
          </p:txBody>
        </p:sp>
        <p:sp>
          <p:nvSpPr>
            <p:cNvPr id="14" name="TextBox 14"/>
            <p:cNvSpPr txBox="1"/>
            <p:nvPr/>
          </p:nvSpPr>
          <p:spPr>
            <a:xfrm>
              <a:off x="6881374" y="233426"/>
              <a:ext cx="6018967" cy="449354"/>
            </a:xfrm>
            <a:prstGeom prst="rect">
              <a:avLst/>
            </a:prstGeom>
          </p:spPr>
          <p:txBody>
            <a:bodyPr wrap="square" lIns="0" tIns="0" rIns="0" bIns="0" rtlCol="0" anchor="t">
              <a:spAutoFit/>
            </a:bodyPr>
            <a:lstStyle/>
            <a:p>
              <a:pPr>
                <a:lnSpc>
                  <a:spcPts val="1400"/>
                </a:lnSpc>
              </a:pPr>
              <a:r>
                <a:rPr lang="en-US" sz="999" dirty="0">
                  <a:solidFill>
                    <a:srgbClr val="000000"/>
                  </a:solidFill>
                  <a:latin typeface="Heebo Bold"/>
                </a:rPr>
                <a:t>depressed or hopeless at least weekly</a:t>
              </a:r>
            </a:p>
          </p:txBody>
        </p:sp>
        <p:grpSp>
          <p:nvGrpSpPr>
            <p:cNvPr id="15" name="Group 15"/>
            <p:cNvGrpSpPr>
              <a:grpSpLocks noChangeAspect="1"/>
            </p:cNvGrpSpPr>
            <p:nvPr/>
          </p:nvGrpSpPr>
          <p:grpSpPr>
            <a:xfrm>
              <a:off x="1351560" y="360358"/>
              <a:ext cx="5303320" cy="253523"/>
              <a:chOff x="-158528" y="-606224"/>
              <a:chExt cx="3567849" cy="170560"/>
            </a:xfrm>
          </p:grpSpPr>
          <p:sp>
            <p:nvSpPr>
              <p:cNvPr id="16" name="Freeform 16"/>
              <p:cNvSpPr/>
              <p:nvPr/>
            </p:nvSpPr>
            <p:spPr>
              <a:xfrm>
                <a:off x="-158528" y="-588064"/>
                <a:ext cx="152400" cy="152400"/>
              </a:xfrm>
              <a:custGeom>
                <a:avLst/>
                <a:gdLst/>
                <a:ahLst/>
                <a:cxnLst/>
                <a:rect l="l" t="t" r="r" b="b"/>
                <a:pathLst>
                  <a:path w="152400" h="152400">
                    <a:moveTo>
                      <a:pt x="152400" y="139700"/>
                    </a:moveTo>
                    <a:lnTo>
                      <a:pt x="152400" y="12700"/>
                    </a:lnTo>
                    <a:cubicBezTo>
                      <a:pt x="152400" y="5686"/>
                      <a:pt x="146714" y="0"/>
                      <a:pt x="139700" y="0"/>
                    </a:cubicBezTo>
                    <a:lnTo>
                      <a:pt x="12700" y="0"/>
                    </a:lnTo>
                    <a:cubicBezTo>
                      <a:pt x="5686" y="0"/>
                      <a:pt x="0" y="5686"/>
                      <a:pt x="0" y="12700"/>
                    </a:cubicBezTo>
                    <a:lnTo>
                      <a:pt x="0" y="139700"/>
                    </a:lnTo>
                    <a:cubicBezTo>
                      <a:pt x="0" y="146714"/>
                      <a:pt x="5686" y="152400"/>
                      <a:pt x="12700" y="152400"/>
                    </a:cubicBezTo>
                    <a:lnTo>
                      <a:pt x="139700" y="152400"/>
                    </a:lnTo>
                    <a:cubicBezTo>
                      <a:pt x="146714" y="152400"/>
                      <a:pt x="152400" y="146714"/>
                      <a:pt x="152400" y="139700"/>
                    </a:cubicBezTo>
                    <a:close/>
                  </a:path>
                </a:pathLst>
              </a:custGeom>
              <a:solidFill>
                <a:srgbClr val="0F325F"/>
              </a:solidFill>
            </p:spPr>
          </p:sp>
          <p:sp>
            <p:nvSpPr>
              <p:cNvPr id="17" name="Freeform 17"/>
              <p:cNvSpPr/>
              <p:nvPr/>
            </p:nvSpPr>
            <p:spPr>
              <a:xfrm>
                <a:off x="3256921" y="-606224"/>
                <a:ext cx="152400" cy="152400"/>
              </a:xfrm>
              <a:custGeom>
                <a:avLst/>
                <a:gdLst/>
                <a:ahLst/>
                <a:cxnLst/>
                <a:rect l="l" t="t" r="r" b="b"/>
                <a:pathLst>
                  <a:path w="152400" h="152400">
                    <a:moveTo>
                      <a:pt x="152400" y="139700"/>
                    </a:moveTo>
                    <a:lnTo>
                      <a:pt x="152400" y="12700"/>
                    </a:lnTo>
                    <a:cubicBezTo>
                      <a:pt x="152400" y="5686"/>
                      <a:pt x="146714" y="0"/>
                      <a:pt x="139700" y="0"/>
                    </a:cubicBezTo>
                    <a:lnTo>
                      <a:pt x="12700" y="0"/>
                    </a:lnTo>
                    <a:cubicBezTo>
                      <a:pt x="5686" y="0"/>
                      <a:pt x="0" y="5686"/>
                      <a:pt x="0" y="12700"/>
                    </a:cubicBezTo>
                    <a:lnTo>
                      <a:pt x="0" y="139700"/>
                    </a:lnTo>
                    <a:cubicBezTo>
                      <a:pt x="0" y="146714"/>
                      <a:pt x="5686" y="152400"/>
                      <a:pt x="12700" y="152400"/>
                    </a:cubicBezTo>
                    <a:lnTo>
                      <a:pt x="139700" y="152400"/>
                    </a:lnTo>
                    <a:cubicBezTo>
                      <a:pt x="146714" y="152400"/>
                      <a:pt x="152400" y="146714"/>
                      <a:pt x="152400" y="139700"/>
                    </a:cubicBezTo>
                    <a:close/>
                  </a:path>
                </a:pathLst>
              </a:custGeom>
              <a:solidFill>
                <a:srgbClr val="F26A23"/>
              </a:solidFill>
            </p:spPr>
          </p:sp>
        </p:grpSp>
        <p:grpSp>
          <p:nvGrpSpPr>
            <p:cNvPr id="18" name="Group 18"/>
            <p:cNvGrpSpPr>
              <a:grpSpLocks noChangeAspect="1"/>
            </p:cNvGrpSpPr>
            <p:nvPr/>
          </p:nvGrpSpPr>
          <p:grpSpPr>
            <a:xfrm>
              <a:off x="1587202" y="1261460"/>
              <a:ext cx="10873372" cy="10873372"/>
              <a:chOff x="0" y="0"/>
              <a:chExt cx="7315200" cy="7315200"/>
            </a:xfrm>
          </p:grpSpPr>
          <p:sp>
            <p:nvSpPr>
              <p:cNvPr id="19" name="Freeform 19"/>
              <p:cNvSpPr/>
              <p:nvPr/>
            </p:nvSpPr>
            <p:spPr>
              <a:xfrm>
                <a:off x="-6350" y="0"/>
                <a:ext cx="7327900" cy="7315200"/>
              </a:xfrm>
              <a:custGeom>
                <a:avLst/>
                <a:gdLst/>
                <a:ahLst/>
                <a:cxnLst/>
                <a:rect l="l" t="t" r="r" b="b"/>
                <a:pathLst>
                  <a:path w="7327900" h="7315200">
                    <a:moveTo>
                      <a:pt x="0" y="0"/>
                    </a:moveTo>
                    <a:lnTo>
                      <a:pt x="12700" y="0"/>
                    </a:lnTo>
                    <a:lnTo>
                      <a:pt x="12700" y="7315200"/>
                    </a:lnTo>
                    <a:lnTo>
                      <a:pt x="0" y="7315200"/>
                    </a:lnTo>
                    <a:close/>
                    <a:moveTo>
                      <a:pt x="1828800" y="0"/>
                    </a:moveTo>
                    <a:lnTo>
                      <a:pt x="1841500" y="0"/>
                    </a:lnTo>
                    <a:lnTo>
                      <a:pt x="1841500" y="7315200"/>
                    </a:lnTo>
                    <a:lnTo>
                      <a:pt x="1828800" y="7315200"/>
                    </a:lnTo>
                    <a:close/>
                    <a:moveTo>
                      <a:pt x="3657600" y="0"/>
                    </a:moveTo>
                    <a:lnTo>
                      <a:pt x="3670300" y="0"/>
                    </a:lnTo>
                    <a:lnTo>
                      <a:pt x="3670300" y="7315200"/>
                    </a:lnTo>
                    <a:lnTo>
                      <a:pt x="3657600" y="7315200"/>
                    </a:lnTo>
                    <a:close/>
                    <a:moveTo>
                      <a:pt x="5486400" y="0"/>
                    </a:moveTo>
                    <a:lnTo>
                      <a:pt x="5499100" y="0"/>
                    </a:lnTo>
                    <a:lnTo>
                      <a:pt x="5499100" y="7315200"/>
                    </a:lnTo>
                    <a:lnTo>
                      <a:pt x="5486400" y="7315200"/>
                    </a:lnTo>
                    <a:close/>
                    <a:moveTo>
                      <a:pt x="7315200" y="0"/>
                    </a:moveTo>
                    <a:lnTo>
                      <a:pt x="7327900" y="0"/>
                    </a:lnTo>
                    <a:lnTo>
                      <a:pt x="7327900" y="7315200"/>
                    </a:lnTo>
                    <a:lnTo>
                      <a:pt x="7315200" y="7315200"/>
                    </a:lnTo>
                    <a:close/>
                  </a:path>
                </a:pathLst>
              </a:custGeom>
              <a:solidFill>
                <a:srgbClr val="000000">
                  <a:alpha val="24706"/>
                </a:srgbClr>
              </a:solidFill>
            </p:spPr>
          </p:sp>
        </p:grpSp>
        <p:sp>
          <p:nvSpPr>
            <p:cNvPr id="20" name="TextBox 20"/>
            <p:cNvSpPr txBox="1"/>
            <p:nvPr/>
          </p:nvSpPr>
          <p:spPr>
            <a:xfrm>
              <a:off x="1364509" y="12266066"/>
              <a:ext cx="445389" cy="449355"/>
            </a:xfrm>
            <a:prstGeom prst="rect">
              <a:avLst/>
            </a:prstGeom>
          </p:spPr>
          <p:txBody>
            <a:bodyPr lIns="0" tIns="0" rIns="0" bIns="0" rtlCol="0" anchor="t">
              <a:spAutoFit/>
            </a:bodyPr>
            <a:lstStyle/>
            <a:p>
              <a:pPr algn="ctr">
                <a:lnSpc>
                  <a:spcPts val="1400"/>
                </a:lnSpc>
              </a:pPr>
              <a:r>
                <a:rPr lang="en-US" sz="999">
                  <a:solidFill>
                    <a:srgbClr val="000000"/>
                  </a:solidFill>
                  <a:latin typeface="Heebo Bold"/>
                </a:rPr>
                <a:t>0%</a:t>
              </a:r>
            </a:p>
          </p:txBody>
        </p:sp>
        <p:sp>
          <p:nvSpPr>
            <p:cNvPr id="21" name="TextBox 21"/>
            <p:cNvSpPr txBox="1"/>
            <p:nvPr/>
          </p:nvSpPr>
          <p:spPr>
            <a:xfrm>
              <a:off x="3985368" y="12266066"/>
              <a:ext cx="640357" cy="449355"/>
            </a:xfrm>
            <a:prstGeom prst="rect">
              <a:avLst/>
            </a:prstGeom>
          </p:spPr>
          <p:txBody>
            <a:bodyPr lIns="0" tIns="0" rIns="0" bIns="0" rtlCol="0" anchor="t">
              <a:spAutoFit/>
            </a:bodyPr>
            <a:lstStyle/>
            <a:p>
              <a:pPr algn="ctr">
                <a:lnSpc>
                  <a:spcPts val="1400"/>
                </a:lnSpc>
              </a:pPr>
              <a:r>
                <a:rPr lang="en-US" sz="999">
                  <a:solidFill>
                    <a:srgbClr val="000000"/>
                  </a:solidFill>
                  <a:latin typeface="Heebo Bold"/>
                </a:rPr>
                <a:t>20%</a:t>
              </a:r>
            </a:p>
          </p:txBody>
        </p:sp>
        <p:sp>
          <p:nvSpPr>
            <p:cNvPr id="22" name="TextBox 22"/>
            <p:cNvSpPr txBox="1"/>
            <p:nvPr/>
          </p:nvSpPr>
          <p:spPr>
            <a:xfrm>
              <a:off x="6703712" y="12266066"/>
              <a:ext cx="640357" cy="449355"/>
            </a:xfrm>
            <a:prstGeom prst="rect">
              <a:avLst/>
            </a:prstGeom>
          </p:spPr>
          <p:txBody>
            <a:bodyPr lIns="0" tIns="0" rIns="0" bIns="0" rtlCol="0" anchor="t">
              <a:spAutoFit/>
            </a:bodyPr>
            <a:lstStyle/>
            <a:p>
              <a:pPr algn="ctr">
                <a:lnSpc>
                  <a:spcPts val="1400"/>
                </a:lnSpc>
              </a:pPr>
              <a:r>
                <a:rPr lang="en-US" sz="999">
                  <a:solidFill>
                    <a:srgbClr val="000000"/>
                  </a:solidFill>
                  <a:latin typeface="Heebo Bold"/>
                </a:rPr>
                <a:t>40%</a:t>
              </a:r>
            </a:p>
          </p:txBody>
        </p:sp>
        <p:sp>
          <p:nvSpPr>
            <p:cNvPr id="23" name="TextBox 23"/>
            <p:cNvSpPr txBox="1"/>
            <p:nvPr/>
          </p:nvSpPr>
          <p:spPr>
            <a:xfrm>
              <a:off x="9422053" y="12266066"/>
              <a:ext cx="640357" cy="449355"/>
            </a:xfrm>
            <a:prstGeom prst="rect">
              <a:avLst/>
            </a:prstGeom>
          </p:spPr>
          <p:txBody>
            <a:bodyPr lIns="0" tIns="0" rIns="0" bIns="0" rtlCol="0" anchor="t">
              <a:spAutoFit/>
            </a:bodyPr>
            <a:lstStyle/>
            <a:p>
              <a:pPr algn="ctr">
                <a:lnSpc>
                  <a:spcPts val="1400"/>
                </a:lnSpc>
              </a:pPr>
              <a:r>
                <a:rPr lang="en-US" sz="999">
                  <a:solidFill>
                    <a:srgbClr val="000000"/>
                  </a:solidFill>
                  <a:latin typeface="Heebo Bold"/>
                </a:rPr>
                <a:t>60%</a:t>
              </a:r>
            </a:p>
          </p:txBody>
        </p:sp>
        <p:sp>
          <p:nvSpPr>
            <p:cNvPr id="24" name="TextBox 24"/>
            <p:cNvSpPr txBox="1"/>
            <p:nvPr/>
          </p:nvSpPr>
          <p:spPr>
            <a:xfrm>
              <a:off x="12140397" y="12266066"/>
              <a:ext cx="640357" cy="449355"/>
            </a:xfrm>
            <a:prstGeom prst="rect">
              <a:avLst/>
            </a:prstGeom>
          </p:spPr>
          <p:txBody>
            <a:bodyPr lIns="0" tIns="0" rIns="0" bIns="0" rtlCol="0" anchor="t">
              <a:spAutoFit/>
            </a:bodyPr>
            <a:lstStyle/>
            <a:p>
              <a:pPr algn="ctr">
                <a:lnSpc>
                  <a:spcPts val="1400"/>
                </a:lnSpc>
              </a:pPr>
              <a:r>
                <a:rPr lang="en-US" sz="999">
                  <a:solidFill>
                    <a:srgbClr val="000000"/>
                  </a:solidFill>
                  <a:latin typeface="Heebo Bold"/>
                </a:rPr>
                <a:t>80%</a:t>
              </a:r>
            </a:p>
          </p:txBody>
        </p:sp>
        <p:sp>
          <p:nvSpPr>
            <p:cNvPr id="25" name="TextBox 25"/>
            <p:cNvSpPr txBox="1"/>
            <p:nvPr/>
          </p:nvSpPr>
          <p:spPr>
            <a:xfrm>
              <a:off x="485800" y="1847636"/>
              <a:ext cx="932072" cy="449355"/>
            </a:xfrm>
            <a:prstGeom prst="rect">
              <a:avLst/>
            </a:prstGeom>
          </p:spPr>
          <p:txBody>
            <a:bodyPr lIns="0" tIns="0" rIns="0" bIns="0" rtlCol="0" anchor="t">
              <a:spAutoFit/>
            </a:bodyPr>
            <a:lstStyle/>
            <a:p>
              <a:pPr algn="r">
                <a:lnSpc>
                  <a:spcPts val="1400"/>
                </a:lnSpc>
              </a:pPr>
              <a:r>
                <a:rPr lang="en-US" sz="999">
                  <a:solidFill>
                    <a:srgbClr val="000000"/>
                  </a:solidFill>
                  <a:latin typeface="Heebo Bold"/>
                </a:rPr>
                <a:t>Black </a:t>
              </a:r>
            </a:p>
          </p:txBody>
        </p:sp>
        <p:sp>
          <p:nvSpPr>
            <p:cNvPr id="26" name="TextBox 26"/>
            <p:cNvSpPr txBox="1"/>
            <p:nvPr/>
          </p:nvSpPr>
          <p:spPr>
            <a:xfrm>
              <a:off x="468395" y="4152788"/>
              <a:ext cx="949472" cy="449355"/>
            </a:xfrm>
            <a:prstGeom prst="rect">
              <a:avLst/>
            </a:prstGeom>
          </p:spPr>
          <p:txBody>
            <a:bodyPr lIns="0" tIns="0" rIns="0" bIns="0" rtlCol="0" anchor="t">
              <a:spAutoFit/>
            </a:bodyPr>
            <a:lstStyle/>
            <a:p>
              <a:pPr algn="r">
                <a:lnSpc>
                  <a:spcPts val="1400"/>
                </a:lnSpc>
              </a:pPr>
              <a:r>
                <a:rPr lang="en-US" sz="999">
                  <a:solidFill>
                    <a:srgbClr val="000000"/>
                  </a:solidFill>
                  <a:latin typeface="Heebo Bold"/>
                </a:rPr>
                <a:t>Asian </a:t>
              </a:r>
            </a:p>
          </p:txBody>
        </p:sp>
        <p:sp>
          <p:nvSpPr>
            <p:cNvPr id="27" name="TextBox 27"/>
            <p:cNvSpPr txBox="1"/>
            <p:nvPr/>
          </p:nvSpPr>
          <p:spPr>
            <a:xfrm>
              <a:off x="0" y="6457946"/>
              <a:ext cx="1417869" cy="449355"/>
            </a:xfrm>
            <a:prstGeom prst="rect">
              <a:avLst/>
            </a:prstGeom>
          </p:spPr>
          <p:txBody>
            <a:bodyPr lIns="0" tIns="0" rIns="0" bIns="0" rtlCol="0" anchor="t">
              <a:spAutoFit/>
            </a:bodyPr>
            <a:lstStyle/>
            <a:p>
              <a:pPr algn="r">
                <a:lnSpc>
                  <a:spcPts val="1400"/>
                </a:lnSpc>
              </a:pPr>
              <a:r>
                <a:rPr lang="en-US" sz="999">
                  <a:solidFill>
                    <a:srgbClr val="000000"/>
                  </a:solidFill>
                  <a:latin typeface="Heebo Bold"/>
                </a:rPr>
                <a:t>Hispanic </a:t>
              </a:r>
            </a:p>
          </p:txBody>
        </p:sp>
        <p:sp>
          <p:nvSpPr>
            <p:cNvPr id="28" name="TextBox 28"/>
            <p:cNvSpPr txBox="1"/>
            <p:nvPr/>
          </p:nvSpPr>
          <p:spPr>
            <a:xfrm>
              <a:off x="458368" y="8763101"/>
              <a:ext cx="959504" cy="449355"/>
            </a:xfrm>
            <a:prstGeom prst="rect">
              <a:avLst/>
            </a:prstGeom>
          </p:spPr>
          <p:txBody>
            <a:bodyPr lIns="0" tIns="0" rIns="0" bIns="0" rtlCol="0" anchor="t">
              <a:spAutoFit/>
            </a:bodyPr>
            <a:lstStyle/>
            <a:p>
              <a:pPr algn="r">
                <a:lnSpc>
                  <a:spcPts val="1400"/>
                </a:lnSpc>
              </a:pPr>
              <a:r>
                <a:rPr lang="en-US" sz="999">
                  <a:solidFill>
                    <a:srgbClr val="000000"/>
                  </a:solidFill>
                  <a:latin typeface="Heebo Bold"/>
                </a:rPr>
                <a:t>White </a:t>
              </a:r>
            </a:p>
          </p:txBody>
        </p:sp>
        <p:sp>
          <p:nvSpPr>
            <p:cNvPr id="29" name="TextBox 29"/>
            <p:cNvSpPr txBox="1"/>
            <p:nvPr/>
          </p:nvSpPr>
          <p:spPr>
            <a:xfrm>
              <a:off x="486093" y="11068256"/>
              <a:ext cx="931776" cy="449355"/>
            </a:xfrm>
            <a:prstGeom prst="rect">
              <a:avLst/>
            </a:prstGeom>
          </p:spPr>
          <p:txBody>
            <a:bodyPr lIns="0" tIns="0" rIns="0" bIns="0" rtlCol="0" anchor="t">
              <a:spAutoFit/>
            </a:bodyPr>
            <a:lstStyle/>
            <a:p>
              <a:pPr algn="r">
                <a:lnSpc>
                  <a:spcPts val="1400"/>
                </a:lnSpc>
              </a:pPr>
              <a:r>
                <a:rPr lang="en-US" sz="999">
                  <a:solidFill>
                    <a:srgbClr val="000000"/>
                  </a:solidFill>
                  <a:latin typeface="Heebo Bold"/>
                </a:rPr>
                <a:t>Other </a:t>
              </a:r>
            </a:p>
          </p:txBody>
        </p:sp>
        <p:grpSp>
          <p:nvGrpSpPr>
            <p:cNvPr id="30" name="Group 30"/>
            <p:cNvGrpSpPr>
              <a:grpSpLocks noChangeAspect="1"/>
            </p:cNvGrpSpPr>
            <p:nvPr/>
          </p:nvGrpSpPr>
          <p:grpSpPr>
            <a:xfrm>
              <a:off x="1587202" y="1261460"/>
              <a:ext cx="10339142" cy="10873372"/>
              <a:chOff x="0" y="0"/>
              <a:chExt cx="6955790" cy="7315200"/>
            </a:xfrm>
          </p:grpSpPr>
          <p:sp>
            <p:nvSpPr>
              <p:cNvPr id="31" name="Freeform 31"/>
              <p:cNvSpPr/>
              <p:nvPr/>
            </p:nvSpPr>
            <p:spPr>
              <a:xfrm>
                <a:off x="0" y="0"/>
                <a:ext cx="5675630" cy="543255"/>
              </a:xfrm>
              <a:custGeom>
                <a:avLst/>
                <a:gdLst/>
                <a:ahLst/>
                <a:cxnLst/>
                <a:rect l="l" t="t" r="r" b="b"/>
                <a:pathLst>
                  <a:path w="5675630" h="543255">
                    <a:moveTo>
                      <a:pt x="0" y="0"/>
                    </a:moveTo>
                    <a:lnTo>
                      <a:pt x="5632170" y="0"/>
                    </a:lnTo>
                    <a:lnTo>
                      <a:pt x="5632170" y="0"/>
                    </a:lnTo>
                    <a:cubicBezTo>
                      <a:pt x="5656172" y="0"/>
                      <a:pt x="5675630" y="19458"/>
                      <a:pt x="5675630" y="43460"/>
                    </a:cubicBezTo>
                    <a:lnTo>
                      <a:pt x="5675630" y="499795"/>
                    </a:lnTo>
                    <a:cubicBezTo>
                      <a:pt x="5675630" y="523797"/>
                      <a:pt x="5656172" y="543255"/>
                      <a:pt x="5632170" y="543255"/>
                    </a:cubicBezTo>
                    <a:lnTo>
                      <a:pt x="0" y="543255"/>
                    </a:lnTo>
                    <a:close/>
                  </a:path>
                </a:pathLst>
              </a:custGeom>
              <a:solidFill>
                <a:srgbClr val="0F325F"/>
              </a:solidFill>
            </p:spPr>
          </p:sp>
          <p:sp>
            <p:nvSpPr>
              <p:cNvPr id="32" name="Freeform 32"/>
              <p:cNvSpPr/>
              <p:nvPr/>
            </p:nvSpPr>
            <p:spPr>
              <a:xfrm>
                <a:off x="0" y="1550822"/>
                <a:ext cx="4944110" cy="543255"/>
              </a:xfrm>
              <a:custGeom>
                <a:avLst/>
                <a:gdLst/>
                <a:ahLst/>
                <a:cxnLst/>
                <a:rect l="l" t="t" r="r" b="b"/>
                <a:pathLst>
                  <a:path w="4944110" h="543255">
                    <a:moveTo>
                      <a:pt x="0" y="0"/>
                    </a:moveTo>
                    <a:lnTo>
                      <a:pt x="4900650" y="0"/>
                    </a:lnTo>
                    <a:cubicBezTo>
                      <a:pt x="4924652" y="1"/>
                      <a:pt x="4944110" y="19458"/>
                      <a:pt x="4944110" y="43461"/>
                    </a:cubicBezTo>
                    <a:lnTo>
                      <a:pt x="4944110" y="499795"/>
                    </a:lnTo>
                    <a:cubicBezTo>
                      <a:pt x="4944110" y="523798"/>
                      <a:pt x="4924652" y="543255"/>
                      <a:pt x="4900650" y="543256"/>
                    </a:cubicBezTo>
                    <a:lnTo>
                      <a:pt x="0" y="543256"/>
                    </a:lnTo>
                    <a:close/>
                  </a:path>
                </a:pathLst>
              </a:custGeom>
              <a:solidFill>
                <a:srgbClr val="0F325F"/>
              </a:solidFill>
            </p:spPr>
          </p:sp>
          <p:sp>
            <p:nvSpPr>
              <p:cNvPr id="33" name="Freeform 33"/>
              <p:cNvSpPr/>
              <p:nvPr/>
            </p:nvSpPr>
            <p:spPr>
              <a:xfrm>
                <a:off x="0" y="3101645"/>
                <a:ext cx="4669790" cy="543255"/>
              </a:xfrm>
              <a:custGeom>
                <a:avLst/>
                <a:gdLst/>
                <a:ahLst/>
                <a:cxnLst/>
                <a:rect l="l" t="t" r="r" b="b"/>
                <a:pathLst>
                  <a:path w="4669790" h="543255">
                    <a:moveTo>
                      <a:pt x="0" y="0"/>
                    </a:moveTo>
                    <a:lnTo>
                      <a:pt x="4626330" y="0"/>
                    </a:lnTo>
                    <a:cubicBezTo>
                      <a:pt x="4637856" y="0"/>
                      <a:pt x="4648910" y="4579"/>
                      <a:pt x="4657061" y="12729"/>
                    </a:cubicBezTo>
                    <a:cubicBezTo>
                      <a:pt x="4665211" y="20879"/>
                      <a:pt x="4669790" y="31934"/>
                      <a:pt x="4669790" y="43460"/>
                    </a:cubicBezTo>
                    <a:lnTo>
                      <a:pt x="4669790" y="499794"/>
                    </a:lnTo>
                    <a:cubicBezTo>
                      <a:pt x="4669790" y="511321"/>
                      <a:pt x="4665211" y="522375"/>
                      <a:pt x="4657061" y="530526"/>
                    </a:cubicBezTo>
                    <a:cubicBezTo>
                      <a:pt x="4648910" y="538676"/>
                      <a:pt x="4637856" y="543255"/>
                      <a:pt x="4626330" y="543255"/>
                    </a:cubicBezTo>
                    <a:lnTo>
                      <a:pt x="0" y="543255"/>
                    </a:lnTo>
                    <a:close/>
                  </a:path>
                </a:pathLst>
              </a:custGeom>
              <a:solidFill>
                <a:srgbClr val="0F325F"/>
              </a:solidFill>
            </p:spPr>
          </p:sp>
          <p:sp>
            <p:nvSpPr>
              <p:cNvPr id="34" name="Freeform 34"/>
              <p:cNvSpPr/>
              <p:nvPr/>
            </p:nvSpPr>
            <p:spPr>
              <a:xfrm>
                <a:off x="0" y="4652467"/>
                <a:ext cx="3938270" cy="543255"/>
              </a:xfrm>
              <a:custGeom>
                <a:avLst/>
                <a:gdLst/>
                <a:ahLst/>
                <a:cxnLst/>
                <a:rect l="l" t="t" r="r" b="b"/>
                <a:pathLst>
                  <a:path w="3938270" h="543255">
                    <a:moveTo>
                      <a:pt x="0" y="0"/>
                    </a:moveTo>
                    <a:lnTo>
                      <a:pt x="3894810" y="0"/>
                    </a:lnTo>
                    <a:cubicBezTo>
                      <a:pt x="3906336" y="0"/>
                      <a:pt x="3917390" y="4579"/>
                      <a:pt x="3925541" y="12729"/>
                    </a:cubicBezTo>
                    <a:cubicBezTo>
                      <a:pt x="3933691" y="20880"/>
                      <a:pt x="3938270" y="31934"/>
                      <a:pt x="3938270" y="43461"/>
                    </a:cubicBezTo>
                    <a:lnTo>
                      <a:pt x="3938270" y="499795"/>
                    </a:lnTo>
                    <a:cubicBezTo>
                      <a:pt x="3938270" y="511321"/>
                      <a:pt x="3933691" y="522376"/>
                      <a:pt x="3925541" y="530526"/>
                    </a:cubicBezTo>
                    <a:cubicBezTo>
                      <a:pt x="3917390" y="538677"/>
                      <a:pt x="3906336" y="543255"/>
                      <a:pt x="3894810" y="543255"/>
                    </a:cubicBezTo>
                    <a:lnTo>
                      <a:pt x="0" y="543255"/>
                    </a:lnTo>
                    <a:close/>
                  </a:path>
                </a:pathLst>
              </a:custGeom>
              <a:solidFill>
                <a:srgbClr val="0F325F"/>
              </a:solidFill>
            </p:spPr>
          </p:sp>
          <p:sp>
            <p:nvSpPr>
              <p:cNvPr id="35" name="Freeform 35"/>
              <p:cNvSpPr/>
              <p:nvPr/>
            </p:nvSpPr>
            <p:spPr>
              <a:xfrm>
                <a:off x="0" y="6203290"/>
                <a:ext cx="6955790" cy="543255"/>
              </a:xfrm>
              <a:custGeom>
                <a:avLst/>
                <a:gdLst/>
                <a:ahLst/>
                <a:cxnLst/>
                <a:rect l="l" t="t" r="r" b="b"/>
                <a:pathLst>
                  <a:path w="6955790" h="543255">
                    <a:moveTo>
                      <a:pt x="0" y="0"/>
                    </a:moveTo>
                    <a:lnTo>
                      <a:pt x="6912329" y="0"/>
                    </a:lnTo>
                    <a:cubicBezTo>
                      <a:pt x="6923856" y="0"/>
                      <a:pt x="6934910" y="4578"/>
                      <a:pt x="6943061" y="12729"/>
                    </a:cubicBezTo>
                    <a:cubicBezTo>
                      <a:pt x="6951211" y="20879"/>
                      <a:pt x="6955790" y="31934"/>
                      <a:pt x="6955790" y="43460"/>
                    </a:cubicBezTo>
                    <a:lnTo>
                      <a:pt x="6955790" y="499795"/>
                    </a:lnTo>
                    <a:cubicBezTo>
                      <a:pt x="6955790" y="511321"/>
                      <a:pt x="6951211" y="522375"/>
                      <a:pt x="6943061" y="530526"/>
                    </a:cubicBezTo>
                    <a:cubicBezTo>
                      <a:pt x="6934910" y="538676"/>
                      <a:pt x="6923856" y="543255"/>
                      <a:pt x="6912329" y="543255"/>
                    </a:cubicBezTo>
                    <a:lnTo>
                      <a:pt x="0" y="543255"/>
                    </a:lnTo>
                    <a:close/>
                  </a:path>
                </a:pathLst>
              </a:custGeom>
              <a:solidFill>
                <a:srgbClr val="0F325F"/>
              </a:solidFill>
            </p:spPr>
          </p:sp>
          <p:sp>
            <p:nvSpPr>
              <p:cNvPr id="36" name="Freeform 36"/>
              <p:cNvSpPr/>
              <p:nvPr/>
            </p:nvSpPr>
            <p:spPr>
              <a:xfrm>
                <a:off x="0" y="568655"/>
                <a:ext cx="4485579" cy="543255"/>
              </a:xfrm>
              <a:custGeom>
                <a:avLst/>
                <a:gdLst/>
                <a:ahLst/>
                <a:cxnLst/>
                <a:rect l="l" t="t" r="r" b="b"/>
                <a:pathLst>
                  <a:path w="4485579" h="543255">
                    <a:moveTo>
                      <a:pt x="0" y="0"/>
                    </a:moveTo>
                    <a:lnTo>
                      <a:pt x="4442118" y="0"/>
                    </a:lnTo>
                    <a:cubicBezTo>
                      <a:pt x="4453644" y="0"/>
                      <a:pt x="4464699" y="4579"/>
                      <a:pt x="4472849" y="12729"/>
                    </a:cubicBezTo>
                    <a:cubicBezTo>
                      <a:pt x="4481000" y="20880"/>
                      <a:pt x="4485579" y="31934"/>
                      <a:pt x="4485579" y="43461"/>
                    </a:cubicBezTo>
                    <a:lnTo>
                      <a:pt x="4485579" y="499795"/>
                    </a:lnTo>
                    <a:cubicBezTo>
                      <a:pt x="4485579" y="511321"/>
                      <a:pt x="4481000" y="522376"/>
                      <a:pt x="4472849" y="530526"/>
                    </a:cubicBezTo>
                    <a:cubicBezTo>
                      <a:pt x="4464699" y="538677"/>
                      <a:pt x="4453644" y="543255"/>
                      <a:pt x="4442118" y="543255"/>
                    </a:cubicBezTo>
                    <a:lnTo>
                      <a:pt x="0" y="543255"/>
                    </a:lnTo>
                    <a:close/>
                  </a:path>
                </a:pathLst>
              </a:custGeom>
              <a:solidFill>
                <a:srgbClr val="F26A23"/>
              </a:solidFill>
            </p:spPr>
          </p:sp>
          <p:sp>
            <p:nvSpPr>
              <p:cNvPr id="37" name="Freeform 37"/>
              <p:cNvSpPr/>
              <p:nvPr/>
            </p:nvSpPr>
            <p:spPr>
              <a:xfrm>
                <a:off x="0" y="2119478"/>
                <a:ext cx="3204516" cy="543255"/>
              </a:xfrm>
              <a:custGeom>
                <a:avLst/>
                <a:gdLst/>
                <a:ahLst/>
                <a:cxnLst/>
                <a:rect l="l" t="t" r="r" b="b"/>
                <a:pathLst>
                  <a:path w="3204516" h="543255">
                    <a:moveTo>
                      <a:pt x="0" y="0"/>
                    </a:moveTo>
                    <a:lnTo>
                      <a:pt x="3161055" y="0"/>
                    </a:lnTo>
                    <a:cubicBezTo>
                      <a:pt x="3172582" y="0"/>
                      <a:pt x="3183636" y="4578"/>
                      <a:pt x="3191787" y="12729"/>
                    </a:cubicBezTo>
                    <a:cubicBezTo>
                      <a:pt x="3199937" y="20879"/>
                      <a:pt x="3204516" y="31934"/>
                      <a:pt x="3204516" y="43460"/>
                    </a:cubicBezTo>
                    <a:lnTo>
                      <a:pt x="3204516" y="499794"/>
                    </a:lnTo>
                    <a:cubicBezTo>
                      <a:pt x="3204516" y="511321"/>
                      <a:pt x="3199937" y="522375"/>
                      <a:pt x="3191787" y="530526"/>
                    </a:cubicBezTo>
                    <a:cubicBezTo>
                      <a:pt x="3183636" y="538676"/>
                      <a:pt x="3172582" y="543255"/>
                      <a:pt x="3161055" y="543255"/>
                    </a:cubicBezTo>
                    <a:lnTo>
                      <a:pt x="0" y="543255"/>
                    </a:lnTo>
                    <a:close/>
                  </a:path>
                </a:pathLst>
              </a:custGeom>
              <a:solidFill>
                <a:srgbClr val="F26A23"/>
              </a:solidFill>
            </p:spPr>
          </p:sp>
          <p:sp>
            <p:nvSpPr>
              <p:cNvPr id="38" name="Freeform 38"/>
              <p:cNvSpPr/>
              <p:nvPr/>
            </p:nvSpPr>
            <p:spPr>
              <a:xfrm>
                <a:off x="0" y="3670300"/>
                <a:ext cx="2105984" cy="543255"/>
              </a:xfrm>
              <a:custGeom>
                <a:avLst/>
                <a:gdLst/>
                <a:ahLst/>
                <a:cxnLst/>
                <a:rect l="l" t="t" r="r" b="b"/>
                <a:pathLst>
                  <a:path w="2105984" h="543255">
                    <a:moveTo>
                      <a:pt x="0" y="0"/>
                    </a:moveTo>
                    <a:lnTo>
                      <a:pt x="2062523" y="0"/>
                    </a:lnTo>
                    <a:cubicBezTo>
                      <a:pt x="2074050" y="0"/>
                      <a:pt x="2085104" y="4579"/>
                      <a:pt x="2093254" y="12729"/>
                    </a:cubicBezTo>
                    <a:cubicBezTo>
                      <a:pt x="2101405" y="20880"/>
                      <a:pt x="2105984" y="31934"/>
                      <a:pt x="2105984" y="43461"/>
                    </a:cubicBezTo>
                    <a:lnTo>
                      <a:pt x="2105984" y="499795"/>
                    </a:lnTo>
                    <a:cubicBezTo>
                      <a:pt x="2105984" y="511321"/>
                      <a:pt x="2101405" y="522375"/>
                      <a:pt x="2093254" y="530526"/>
                    </a:cubicBezTo>
                    <a:cubicBezTo>
                      <a:pt x="2085104" y="538676"/>
                      <a:pt x="2074050" y="543255"/>
                      <a:pt x="2062523" y="543255"/>
                    </a:cubicBezTo>
                    <a:lnTo>
                      <a:pt x="0" y="543255"/>
                    </a:lnTo>
                    <a:close/>
                  </a:path>
                </a:pathLst>
              </a:custGeom>
              <a:solidFill>
                <a:srgbClr val="F26A23"/>
              </a:solidFill>
            </p:spPr>
          </p:sp>
          <p:sp>
            <p:nvSpPr>
              <p:cNvPr id="39" name="Freeform 39"/>
              <p:cNvSpPr/>
              <p:nvPr/>
            </p:nvSpPr>
            <p:spPr>
              <a:xfrm>
                <a:off x="0" y="5221122"/>
                <a:ext cx="2014929" cy="543255"/>
              </a:xfrm>
              <a:custGeom>
                <a:avLst/>
                <a:gdLst/>
                <a:ahLst/>
                <a:cxnLst/>
                <a:rect l="l" t="t" r="r" b="b"/>
                <a:pathLst>
                  <a:path w="2014929" h="543255">
                    <a:moveTo>
                      <a:pt x="0" y="0"/>
                    </a:moveTo>
                    <a:lnTo>
                      <a:pt x="1971468" y="0"/>
                    </a:lnTo>
                    <a:cubicBezTo>
                      <a:pt x="1982995" y="0"/>
                      <a:pt x="1994049" y="4579"/>
                      <a:pt x="2002199" y="12730"/>
                    </a:cubicBezTo>
                    <a:cubicBezTo>
                      <a:pt x="2010350" y="20880"/>
                      <a:pt x="2014929" y="31934"/>
                      <a:pt x="2014929" y="43461"/>
                    </a:cubicBezTo>
                    <a:lnTo>
                      <a:pt x="2014929" y="499795"/>
                    </a:lnTo>
                    <a:cubicBezTo>
                      <a:pt x="2014929" y="511322"/>
                      <a:pt x="2010350" y="522376"/>
                      <a:pt x="2002199" y="530526"/>
                    </a:cubicBezTo>
                    <a:cubicBezTo>
                      <a:pt x="1994049" y="538677"/>
                      <a:pt x="1982995" y="543256"/>
                      <a:pt x="1971468" y="543256"/>
                    </a:cubicBezTo>
                    <a:lnTo>
                      <a:pt x="0" y="543256"/>
                    </a:lnTo>
                    <a:close/>
                  </a:path>
                </a:pathLst>
              </a:custGeom>
              <a:solidFill>
                <a:srgbClr val="F26A23"/>
              </a:solidFill>
            </p:spPr>
          </p:sp>
          <p:sp>
            <p:nvSpPr>
              <p:cNvPr id="40" name="Freeform 40"/>
              <p:cNvSpPr/>
              <p:nvPr/>
            </p:nvSpPr>
            <p:spPr>
              <a:xfrm>
                <a:off x="0" y="6771945"/>
                <a:ext cx="2562659" cy="543255"/>
              </a:xfrm>
              <a:custGeom>
                <a:avLst/>
                <a:gdLst/>
                <a:ahLst/>
                <a:cxnLst/>
                <a:rect l="l" t="t" r="r" b="b"/>
                <a:pathLst>
                  <a:path w="2562659" h="543255">
                    <a:moveTo>
                      <a:pt x="0" y="0"/>
                    </a:moveTo>
                    <a:lnTo>
                      <a:pt x="2519199" y="0"/>
                    </a:lnTo>
                    <a:cubicBezTo>
                      <a:pt x="2543202" y="0"/>
                      <a:pt x="2562659" y="19458"/>
                      <a:pt x="2562659" y="43460"/>
                    </a:cubicBezTo>
                    <a:lnTo>
                      <a:pt x="2562659" y="499795"/>
                    </a:lnTo>
                    <a:cubicBezTo>
                      <a:pt x="2562659" y="523797"/>
                      <a:pt x="2543202" y="543255"/>
                      <a:pt x="2519199" y="543255"/>
                    </a:cubicBezTo>
                    <a:lnTo>
                      <a:pt x="0" y="543255"/>
                    </a:lnTo>
                    <a:close/>
                  </a:path>
                </a:pathLst>
              </a:custGeom>
              <a:solidFill>
                <a:srgbClr val="F26A23"/>
              </a:solidFill>
            </p:spPr>
          </p:sp>
        </p:grpSp>
      </p:grpSp>
      <p:sp>
        <p:nvSpPr>
          <p:cNvPr id="41" name="TextBox 41"/>
          <p:cNvSpPr txBox="1"/>
          <p:nvPr/>
        </p:nvSpPr>
        <p:spPr>
          <a:xfrm>
            <a:off x="6922193" y="1141563"/>
            <a:ext cx="585788" cy="207749"/>
          </a:xfrm>
          <a:prstGeom prst="rect">
            <a:avLst/>
          </a:prstGeom>
        </p:spPr>
        <p:txBody>
          <a:bodyPr wrap="square" lIns="0" tIns="0" rIns="0" bIns="0" rtlCol="0" anchor="t">
            <a:spAutoFit/>
          </a:bodyPr>
          <a:lstStyle/>
          <a:p>
            <a:pPr algn="ctr">
              <a:lnSpc>
                <a:spcPts val="1561"/>
              </a:lnSpc>
            </a:pPr>
            <a:r>
              <a:rPr lang="en-US" sz="1400" b="1" dirty="0">
                <a:solidFill>
                  <a:srgbClr val="FFFFFF"/>
                </a:solidFill>
                <a:latin typeface="Avenir Black" panose="02000503020000020003" pitchFamily="2" charset="0"/>
              </a:rPr>
              <a:t>65%</a:t>
            </a:r>
          </a:p>
        </p:txBody>
      </p:sp>
      <p:sp>
        <p:nvSpPr>
          <p:cNvPr id="42" name="TextBox 42"/>
          <p:cNvSpPr txBox="1"/>
          <p:nvPr/>
        </p:nvSpPr>
        <p:spPr>
          <a:xfrm>
            <a:off x="6428163" y="1946760"/>
            <a:ext cx="749615" cy="207749"/>
          </a:xfrm>
          <a:prstGeom prst="rect">
            <a:avLst/>
          </a:prstGeom>
        </p:spPr>
        <p:txBody>
          <a:bodyPr wrap="square" lIns="0" tIns="0" rIns="0" bIns="0" rtlCol="0" anchor="t">
            <a:spAutoFit/>
          </a:bodyPr>
          <a:lstStyle/>
          <a:p>
            <a:pPr algn="ctr">
              <a:lnSpc>
                <a:spcPts val="1561"/>
              </a:lnSpc>
            </a:pPr>
            <a:r>
              <a:rPr lang="en-US" sz="1400" b="1" dirty="0">
                <a:solidFill>
                  <a:srgbClr val="FFFFFF"/>
                </a:solidFill>
                <a:latin typeface="Avenir Black" panose="02000503020000020003" pitchFamily="2" charset="0"/>
              </a:rPr>
              <a:t>54%</a:t>
            </a:r>
          </a:p>
        </p:txBody>
      </p:sp>
      <p:sp>
        <p:nvSpPr>
          <p:cNvPr id="43" name="TextBox 43"/>
          <p:cNvSpPr txBox="1"/>
          <p:nvPr/>
        </p:nvSpPr>
        <p:spPr>
          <a:xfrm>
            <a:off x="6283201" y="2752433"/>
            <a:ext cx="662141" cy="207749"/>
          </a:xfrm>
          <a:prstGeom prst="rect">
            <a:avLst/>
          </a:prstGeom>
        </p:spPr>
        <p:txBody>
          <a:bodyPr wrap="square" lIns="0" tIns="0" rIns="0" bIns="0" rtlCol="0" anchor="t">
            <a:spAutoFit/>
          </a:bodyPr>
          <a:lstStyle/>
          <a:p>
            <a:pPr algn="ctr">
              <a:lnSpc>
                <a:spcPts val="1561"/>
              </a:lnSpc>
            </a:pPr>
            <a:r>
              <a:rPr lang="en-US" sz="1400" b="1" dirty="0">
                <a:solidFill>
                  <a:srgbClr val="FFFFFF"/>
                </a:solidFill>
                <a:latin typeface="Avenir Black" panose="02000503020000020003" pitchFamily="2" charset="0"/>
              </a:rPr>
              <a:t>51%</a:t>
            </a:r>
          </a:p>
        </p:txBody>
      </p:sp>
      <p:sp>
        <p:nvSpPr>
          <p:cNvPr id="44" name="TextBox 44"/>
          <p:cNvSpPr txBox="1"/>
          <p:nvPr/>
        </p:nvSpPr>
        <p:spPr>
          <a:xfrm>
            <a:off x="5798916" y="3556873"/>
            <a:ext cx="829779" cy="207749"/>
          </a:xfrm>
          <a:prstGeom prst="rect">
            <a:avLst/>
          </a:prstGeom>
        </p:spPr>
        <p:txBody>
          <a:bodyPr wrap="square" lIns="0" tIns="0" rIns="0" bIns="0" rtlCol="0" anchor="t">
            <a:spAutoFit/>
          </a:bodyPr>
          <a:lstStyle/>
          <a:p>
            <a:pPr algn="ctr">
              <a:lnSpc>
                <a:spcPts val="1561"/>
              </a:lnSpc>
            </a:pPr>
            <a:r>
              <a:rPr lang="en-US" sz="1400" b="1" dirty="0">
                <a:solidFill>
                  <a:srgbClr val="FFFFFF"/>
                </a:solidFill>
                <a:latin typeface="Avenir Black" panose="02000503020000020003" pitchFamily="2" charset="0"/>
              </a:rPr>
              <a:t>43%</a:t>
            </a:r>
          </a:p>
        </p:txBody>
      </p:sp>
      <p:sp>
        <p:nvSpPr>
          <p:cNvPr id="45" name="TextBox 45"/>
          <p:cNvSpPr txBox="1"/>
          <p:nvPr/>
        </p:nvSpPr>
        <p:spPr>
          <a:xfrm>
            <a:off x="7527076" y="4365527"/>
            <a:ext cx="657628" cy="207749"/>
          </a:xfrm>
          <a:prstGeom prst="rect">
            <a:avLst/>
          </a:prstGeom>
        </p:spPr>
        <p:txBody>
          <a:bodyPr wrap="square" lIns="0" tIns="0" rIns="0" bIns="0" rtlCol="0" anchor="t">
            <a:spAutoFit/>
          </a:bodyPr>
          <a:lstStyle/>
          <a:p>
            <a:pPr algn="ctr">
              <a:lnSpc>
                <a:spcPts val="1561"/>
              </a:lnSpc>
            </a:pPr>
            <a:r>
              <a:rPr lang="en-US" sz="1400" b="1" dirty="0">
                <a:solidFill>
                  <a:srgbClr val="FFFFFF"/>
                </a:solidFill>
                <a:latin typeface="Avenir Black" panose="02000503020000020003" pitchFamily="2" charset="0"/>
              </a:rPr>
              <a:t>76%</a:t>
            </a:r>
          </a:p>
        </p:txBody>
      </p:sp>
      <p:sp>
        <p:nvSpPr>
          <p:cNvPr id="46" name="TextBox 46"/>
          <p:cNvSpPr txBox="1"/>
          <p:nvPr/>
        </p:nvSpPr>
        <p:spPr>
          <a:xfrm>
            <a:off x="6105516" y="1433680"/>
            <a:ext cx="747282" cy="207749"/>
          </a:xfrm>
          <a:prstGeom prst="rect">
            <a:avLst/>
          </a:prstGeom>
        </p:spPr>
        <p:txBody>
          <a:bodyPr wrap="square" lIns="0" tIns="0" rIns="0" bIns="0" rtlCol="0" anchor="t">
            <a:spAutoFit/>
          </a:bodyPr>
          <a:lstStyle/>
          <a:p>
            <a:pPr algn="ctr">
              <a:lnSpc>
                <a:spcPts val="1561"/>
              </a:lnSpc>
            </a:pPr>
            <a:r>
              <a:rPr lang="en-US" sz="1400" b="1" dirty="0">
                <a:solidFill>
                  <a:srgbClr val="FFFFFF"/>
                </a:solidFill>
                <a:latin typeface="Avenir Black" panose="02000503020000020003" pitchFamily="2" charset="0"/>
              </a:rPr>
              <a:t>49%</a:t>
            </a:r>
          </a:p>
        </p:txBody>
      </p:sp>
      <p:sp>
        <p:nvSpPr>
          <p:cNvPr id="47" name="TextBox 47"/>
          <p:cNvSpPr txBox="1"/>
          <p:nvPr/>
        </p:nvSpPr>
        <p:spPr>
          <a:xfrm>
            <a:off x="5406276" y="2232343"/>
            <a:ext cx="715143" cy="207749"/>
          </a:xfrm>
          <a:prstGeom prst="rect">
            <a:avLst/>
          </a:prstGeom>
        </p:spPr>
        <p:txBody>
          <a:bodyPr wrap="square" lIns="0" tIns="0" rIns="0" bIns="0" rtlCol="0" anchor="t">
            <a:spAutoFit/>
          </a:bodyPr>
          <a:lstStyle/>
          <a:p>
            <a:pPr algn="ctr">
              <a:lnSpc>
                <a:spcPts val="1561"/>
              </a:lnSpc>
            </a:pPr>
            <a:r>
              <a:rPr lang="en-US" sz="1400" b="1" dirty="0">
                <a:solidFill>
                  <a:srgbClr val="FFFFFF"/>
                </a:solidFill>
                <a:latin typeface="Avenir Black" panose="02000503020000020003" pitchFamily="2" charset="0"/>
              </a:rPr>
              <a:t>35%</a:t>
            </a:r>
          </a:p>
        </p:txBody>
      </p:sp>
      <p:sp>
        <p:nvSpPr>
          <p:cNvPr id="48" name="TextBox 48"/>
          <p:cNvSpPr txBox="1"/>
          <p:nvPr/>
        </p:nvSpPr>
        <p:spPr>
          <a:xfrm>
            <a:off x="4836362" y="3050298"/>
            <a:ext cx="585816" cy="207749"/>
          </a:xfrm>
          <a:prstGeom prst="rect">
            <a:avLst/>
          </a:prstGeom>
        </p:spPr>
        <p:txBody>
          <a:bodyPr wrap="square" lIns="0" tIns="0" rIns="0" bIns="0" rtlCol="0" anchor="t">
            <a:spAutoFit/>
          </a:bodyPr>
          <a:lstStyle/>
          <a:p>
            <a:pPr algn="ctr">
              <a:lnSpc>
                <a:spcPts val="1561"/>
              </a:lnSpc>
            </a:pPr>
            <a:r>
              <a:rPr lang="en-US" sz="1400" b="1" dirty="0">
                <a:solidFill>
                  <a:srgbClr val="FFFFFF"/>
                </a:solidFill>
                <a:latin typeface="Avenir Black" panose="02000503020000020003" pitchFamily="2" charset="0"/>
              </a:rPr>
              <a:t>23%</a:t>
            </a:r>
          </a:p>
        </p:txBody>
      </p:sp>
      <p:sp>
        <p:nvSpPr>
          <p:cNvPr id="49" name="TextBox 49"/>
          <p:cNvSpPr txBox="1"/>
          <p:nvPr/>
        </p:nvSpPr>
        <p:spPr>
          <a:xfrm>
            <a:off x="4722470" y="3861767"/>
            <a:ext cx="651559" cy="207749"/>
          </a:xfrm>
          <a:prstGeom prst="rect">
            <a:avLst/>
          </a:prstGeom>
        </p:spPr>
        <p:txBody>
          <a:bodyPr wrap="square" lIns="0" tIns="0" rIns="0" bIns="0" rtlCol="0" anchor="t">
            <a:spAutoFit/>
          </a:bodyPr>
          <a:lstStyle/>
          <a:p>
            <a:pPr algn="ctr">
              <a:lnSpc>
                <a:spcPts val="1561"/>
              </a:lnSpc>
            </a:pPr>
            <a:r>
              <a:rPr lang="en-US" sz="1400" b="1" dirty="0">
                <a:solidFill>
                  <a:srgbClr val="FFFFFF"/>
                </a:solidFill>
                <a:latin typeface="Avenir Black" panose="02000503020000020003" pitchFamily="2" charset="0"/>
              </a:rPr>
              <a:t>22%</a:t>
            </a:r>
          </a:p>
        </p:txBody>
      </p:sp>
      <p:sp>
        <p:nvSpPr>
          <p:cNvPr id="50" name="TextBox 50"/>
          <p:cNvSpPr txBox="1"/>
          <p:nvPr/>
        </p:nvSpPr>
        <p:spPr>
          <a:xfrm>
            <a:off x="5003656" y="4666659"/>
            <a:ext cx="654612" cy="207749"/>
          </a:xfrm>
          <a:prstGeom prst="rect">
            <a:avLst/>
          </a:prstGeom>
        </p:spPr>
        <p:txBody>
          <a:bodyPr wrap="square" lIns="0" tIns="0" rIns="0" bIns="0" rtlCol="0" anchor="t">
            <a:spAutoFit/>
          </a:bodyPr>
          <a:lstStyle/>
          <a:p>
            <a:pPr algn="ctr">
              <a:lnSpc>
                <a:spcPts val="1561"/>
              </a:lnSpc>
            </a:pPr>
            <a:r>
              <a:rPr lang="en-US" sz="1400" b="1" dirty="0">
                <a:solidFill>
                  <a:srgbClr val="FFFFFF"/>
                </a:solidFill>
                <a:latin typeface="Avenir Black" panose="02000503020000020003" pitchFamily="2" charset="0"/>
              </a:rPr>
              <a:t>28%</a:t>
            </a:r>
          </a:p>
        </p:txBody>
      </p:sp>
      <p:sp>
        <p:nvSpPr>
          <p:cNvPr id="51" name="TextBox 51"/>
          <p:cNvSpPr txBox="1"/>
          <p:nvPr/>
        </p:nvSpPr>
        <p:spPr>
          <a:xfrm>
            <a:off x="520737" y="2669777"/>
            <a:ext cx="2811232" cy="1615827"/>
          </a:xfrm>
          <a:prstGeom prst="rect">
            <a:avLst/>
          </a:prstGeom>
        </p:spPr>
        <p:txBody>
          <a:bodyPr lIns="0" tIns="0" rIns="0" bIns="0" rtlCol="0" anchor="t">
            <a:spAutoFit/>
          </a:bodyPr>
          <a:lstStyle/>
          <a:p>
            <a:r>
              <a:rPr lang="en-US" sz="2100" b="1" dirty="0">
                <a:solidFill>
                  <a:srgbClr val="000000"/>
                </a:solidFill>
                <a:latin typeface="Avenir Black" panose="02000503020000020003" pitchFamily="2" charset="0"/>
              </a:rPr>
              <a:t>Mental health issues remain challenging, especially for communities of color and younger people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a:off x="745172" y="1431997"/>
            <a:ext cx="7570047" cy="3569633"/>
            <a:chOff x="0" y="0"/>
            <a:chExt cx="20186790" cy="9519021"/>
          </a:xfrm>
        </p:grpSpPr>
      </p:grpSp>
      <p:pic>
        <p:nvPicPr>
          <p:cNvPr id="19" name="Picture 18">
            <a:extLst>
              <a:ext uri="{FF2B5EF4-FFF2-40B4-BE49-F238E27FC236}">
                <a16:creationId xmlns:a16="http://schemas.microsoft.com/office/drawing/2014/main" id="{CE87D73E-9EDF-4623-BE0A-4EBADD181B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 y="322"/>
            <a:ext cx="9142857" cy="514285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AFCAF7-BC62-45AA-9531-F703750D284C}"/>
              </a:ext>
            </a:extLst>
          </p:cNvPr>
          <p:cNvPicPr>
            <a:picLocks noChangeAspect="1"/>
          </p:cNvPicPr>
          <p:nvPr/>
        </p:nvPicPr>
        <p:blipFill rotWithShape="1">
          <a:blip r:embed="rId3">
            <a:extLst>
              <a:ext uri="{28A0092B-C50C-407E-A947-70E740481C1C}">
                <a14:useLocalDpi xmlns:a14="http://schemas.microsoft.com/office/drawing/2010/main" val="0"/>
              </a:ext>
            </a:extLst>
          </a:blip>
          <a:srcRect b="-2212"/>
          <a:stretch/>
        </p:blipFill>
        <p:spPr>
          <a:xfrm>
            <a:off x="0" y="0"/>
            <a:ext cx="9142857" cy="5200650"/>
          </a:xfrm>
          <a:prstGeom prst="rect">
            <a:avLst/>
          </a:prstGeom>
        </p:spPr>
      </p:pic>
    </p:spTree>
    <p:extLst>
      <p:ext uri="{BB962C8B-B14F-4D97-AF65-F5344CB8AC3E}">
        <p14:creationId xmlns:p14="http://schemas.microsoft.com/office/powerpoint/2010/main" val="359243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6392" y="200488"/>
            <a:ext cx="3688154" cy="4730029"/>
          </a:xfrm>
          <a:custGeom>
            <a:avLst/>
            <a:gdLst/>
            <a:ahLst/>
            <a:cxnLst/>
            <a:rect l="l" t="t" r="r" b="b"/>
            <a:pathLst>
              <a:path w="7376308" h="9460058">
                <a:moveTo>
                  <a:pt x="0" y="0"/>
                </a:moveTo>
                <a:lnTo>
                  <a:pt x="7376308" y="0"/>
                </a:lnTo>
                <a:lnTo>
                  <a:pt x="7376308" y="9460058"/>
                </a:lnTo>
                <a:lnTo>
                  <a:pt x="0" y="9460058"/>
                </a:lnTo>
                <a:lnTo>
                  <a:pt x="0" y="0"/>
                </a:lnTo>
                <a:close/>
              </a:path>
            </a:pathLst>
          </a:custGeom>
          <a:blipFill>
            <a:blip r:embed="rId2"/>
            <a:stretch>
              <a:fillRect l="-86544"/>
            </a:stretch>
          </a:blipFill>
        </p:spPr>
      </p:sp>
      <p:sp>
        <p:nvSpPr>
          <p:cNvPr id="3" name="Freeform 3"/>
          <p:cNvSpPr/>
          <p:nvPr/>
        </p:nvSpPr>
        <p:spPr>
          <a:xfrm>
            <a:off x="8192358" y="4504799"/>
            <a:ext cx="1903286" cy="1041616"/>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7941038" y="-1028700"/>
            <a:ext cx="2057400" cy="20574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4572000" y="2243900"/>
            <a:ext cx="3490230" cy="759182"/>
          </a:xfrm>
          <a:prstGeom prst="rect">
            <a:avLst/>
          </a:prstGeom>
        </p:spPr>
        <p:txBody>
          <a:bodyPr lIns="0" tIns="0" rIns="0" bIns="0" rtlCol="0" anchor="t">
            <a:spAutoFit/>
          </a:bodyPr>
          <a:lstStyle/>
          <a:p>
            <a:pPr>
              <a:lnSpc>
                <a:spcPts val="2920"/>
              </a:lnSpc>
            </a:pPr>
            <a:r>
              <a:rPr lang="en-US" sz="3200" b="1" dirty="0">
                <a:solidFill>
                  <a:srgbClr val="000000"/>
                </a:solidFill>
                <a:latin typeface="Heebo Bold"/>
              </a:rPr>
              <a:t>Focus Issue: Affordable Housing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E6E87E-D250-4EF7-AA24-36B72249E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 y="322"/>
            <a:ext cx="9142857" cy="5142857"/>
          </a:xfrm>
          <a:prstGeom prst="rect">
            <a:avLst/>
          </a:prstGeom>
        </p:spPr>
      </p:pic>
    </p:spTree>
    <p:extLst>
      <p:ext uri="{BB962C8B-B14F-4D97-AF65-F5344CB8AC3E}">
        <p14:creationId xmlns:p14="http://schemas.microsoft.com/office/powerpoint/2010/main" val="357563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9144000" cy="51435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dirty="0"/>
          </a:p>
        </p:txBody>
      </p:sp>
      <p:sp>
        <p:nvSpPr>
          <p:cNvPr id="3" name="Freeform 3"/>
          <p:cNvSpPr/>
          <p:nvPr/>
        </p:nvSpPr>
        <p:spPr>
          <a:xfrm rot="-10800000">
            <a:off x="-152907" y="-161558"/>
            <a:ext cx="4372032" cy="1255966"/>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472173" y="1605538"/>
            <a:ext cx="4087340" cy="3466193"/>
            <a:chOff x="0" y="-38100"/>
            <a:chExt cx="10899573" cy="9243182"/>
          </a:xfrm>
        </p:grpSpPr>
        <p:sp>
          <p:nvSpPr>
            <p:cNvPr id="5" name="TextBox 5"/>
            <p:cNvSpPr txBox="1"/>
            <p:nvPr/>
          </p:nvSpPr>
          <p:spPr>
            <a:xfrm>
              <a:off x="936152" y="8756411"/>
              <a:ext cx="885920" cy="448669"/>
            </a:xfrm>
            <a:prstGeom prst="rect">
              <a:avLst/>
            </a:prstGeom>
          </p:spPr>
          <p:txBody>
            <a:bodyPr wrap="square" lIns="0" tIns="0" rIns="0" bIns="0" rtlCol="0" anchor="t">
              <a:spAutoFit/>
            </a:bodyPr>
            <a:lstStyle/>
            <a:p>
              <a:pPr algn="ctr">
                <a:lnSpc>
                  <a:spcPts val="1389"/>
                </a:lnSpc>
              </a:pPr>
              <a:r>
                <a:rPr lang="en-US" sz="992" dirty="0">
                  <a:solidFill>
                    <a:srgbClr val="000000"/>
                  </a:solidFill>
                  <a:latin typeface="Heebo Bold"/>
                </a:rPr>
                <a:t>Black</a:t>
              </a:r>
            </a:p>
          </p:txBody>
        </p:sp>
        <p:sp>
          <p:nvSpPr>
            <p:cNvPr id="6" name="TextBox 6"/>
            <p:cNvSpPr txBox="1"/>
            <p:nvPr/>
          </p:nvSpPr>
          <p:spPr>
            <a:xfrm>
              <a:off x="2901312" y="8756413"/>
              <a:ext cx="1436573" cy="448669"/>
            </a:xfrm>
            <a:prstGeom prst="rect">
              <a:avLst/>
            </a:prstGeom>
          </p:spPr>
          <p:txBody>
            <a:bodyPr wrap="square" lIns="0" tIns="0" rIns="0" bIns="0" rtlCol="0" anchor="t">
              <a:spAutoFit/>
            </a:bodyPr>
            <a:lstStyle/>
            <a:p>
              <a:pPr algn="ctr">
                <a:lnSpc>
                  <a:spcPts val="1389"/>
                </a:lnSpc>
              </a:pPr>
              <a:r>
                <a:rPr lang="en-US" sz="992" dirty="0">
                  <a:solidFill>
                    <a:srgbClr val="000000"/>
                  </a:solidFill>
                  <a:latin typeface="Heebo Bold"/>
                </a:rPr>
                <a:t>Hispanic</a:t>
              </a:r>
            </a:p>
          </p:txBody>
        </p:sp>
        <p:sp>
          <p:nvSpPr>
            <p:cNvPr id="7" name="TextBox 7"/>
            <p:cNvSpPr txBox="1"/>
            <p:nvPr/>
          </p:nvSpPr>
          <p:spPr>
            <a:xfrm>
              <a:off x="5339797" y="8756413"/>
              <a:ext cx="868203" cy="448669"/>
            </a:xfrm>
            <a:prstGeom prst="rect">
              <a:avLst/>
            </a:prstGeom>
          </p:spPr>
          <p:txBody>
            <a:bodyPr wrap="square" lIns="0" tIns="0" rIns="0" bIns="0" rtlCol="0" anchor="t">
              <a:spAutoFit/>
            </a:bodyPr>
            <a:lstStyle/>
            <a:p>
              <a:pPr algn="ctr">
                <a:lnSpc>
                  <a:spcPts val="1389"/>
                </a:lnSpc>
              </a:pPr>
              <a:r>
                <a:rPr lang="en-US" sz="992" dirty="0">
                  <a:solidFill>
                    <a:srgbClr val="000000"/>
                  </a:solidFill>
                  <a:latin typeface="Heebo Bold"/>
                </a:rPr>
                <a:t>Asian</a:t>
              </a:r>
            </a:p>
          </p:txBody>
        </p:sp>
        <p:sp>
          <p:nvSpPr>
            <p:cNvPr id="8" name="TextBox 8"/>
            <p:cNvSpPr txBox="1"/>
            <p:nvPr/>
          </p:nvSpPr>
          <p:spPr>
            <a:xfrm>
              <a:off x="7408301" y="8756413"/>
              <a:ext cx="1152387" cy="448669"/>
            </a:xfrm>
            <a:prstGeom prst="rect">
              <a:avLst/>
            </a:prstGeom>
          </p:spPr>
          <p:txBody>
            <a:bodyPr wrap="square" lIns="0" tIns="0" rIns="0" bIns="0" rtlCol="0" anchor="t">
              <a:spAutoFit/>
            </a:bodyPr>
            <a:lstStyle/>
            <a:p>
              <a:pPr algn="ctr">
                <a:lnSpc>
                  <a:spcPts val="1389"/>
                </a:lnSpc>
              </a:pPr>
              <a:r>
                <a:rPr lang="en-US" sz="992" dirty="0">
                  <a:solidFill>
                    <a:srgbClr val="000000"/>
                  </a:solidFill>
                  <a:latin typeface="Heebo Bold"/>
                </a:rPr>
                <a:t>White</a:t>
              </a:r>
            </a:p>
          </p:txBody>
        </p:sp>
        <p:sp>
          <p:nvSpPr>
            <p:cNvPr id="9" name="TextBox 9"/>
            <p:cNvSpPr txBox="1"/>
            <p:nvPr/>
          </p:nvSpPr>
          <p:spPr>
            <a:xfrm>
              <a:off x="9654400" y="8756413"/>
              <a:ext cx="1002608" cy="448669"/>
            </a:xfrm>
            <a:prstGeom prst="rect">
              <a:avLst/>
            </a:prstGeom>
          </p:spPr>
          <p:txBody>
            <a:bodyPr wrap="square" lIns="0" tIns="0" rIns="0" bIns="0" rtlCol="0" anchor="t">
              <a:spAutoFit/>
            </a:bodyPr>
            <a:lstStyle/>
            <a:p>
              <a:pPr algn="ctr">
                <a:lnSpc>
                  <a:spcPts val="1389"/>
                </a:lnSpc>
              </a:pPr>
              <a:r>
                <a:rPr lang="en-US" sz="992" dirty="0">
                  <a:solidFill>
                    <a:srgbClr val="000000"/>
                  </a:solidFill>
                  <a:latin typeface="Heebo Bold"/>
                </a:rPr>
                <a:t>Other</a:t>
              </a:r>
            </a:p>
          </p:txBody>
        </p:sp>
        <p:sp>
          <p:nvSpPr>
            <p:cNvPr id="10" name="TextBox 10"/>
            <p:cNvSpPr txBox="1"/>
            <p:nvPr/>
          </p:nvSpPr>
          <p:spPr>
            <a:xfrm>
              <a:off x="0" y="-38100"/>
              <a:ext cx="470307" cy="448669"/>
            </a:xfrm>
            <a:prstGeom prst="rect">
              <a:avLst/>
            </a:prstGeom>
          </p:spPr>
          <p:txBody>
            <a:bodyPr lIns="0" tIns="0" rIns="0" bIns="0" rtlCol="0" anchor="t">
              <a:spAutoFit/>
            </a:bodyPr>
            <a:lstStyle/>
            <a:p>
              <a:pPr algn="r">
                <a:lnSpc>
                  <a:spcPts val="1389"/>
                </a:lnSpc>
              </a:pPr>
              <a:r>
                <a:rPr lang="en-US" sz="992">
                  <a:solidFill>
                    <a:srgbClr val="000000"/>
                  </a:solidFill>
                  <a:latin typeface="Heebo Bold"/>
                </a:rPr>
                <a:t>75 </a:t>
              </a:r>
            </a:p>
          </p:txBody>
        </p:sp>
        <p:sp>
          <p:nvSpPr>
            <p:cNvPr id="11" name="TextBox 11"/>
            <p:cNvSpPr txBox="1"/>
            <p:nvPr/>
          </p:nvSpPr>
          <p:spPr>
            <a:xfrm>
              <a:off x="0" y="2770575"/>
              <a:ext cx="470307" cy="448669"/>
            </a:xfrm>
            <a:prstGeom prst="rect">
              <a:avLst/>
            </a:prstGeom>
          </p:spPr>
          <p:txBody>
            <a:bodyPr lIns="0" tIns="0" rIns="0" bIns="0" rtlCol="0" anchor="t">
              <a:spAutoFit/>
            </a:bodyPr>
            <a:lstStyle/>
            <a:p>
              <a:pPr algn="r">
                <a:lnSpc>
                  <a:spcPts val="1389"/>
                </a:lnSpc>
              </a:pPr>
              <a:r>
                <a:rPr lang="en-US" sz="992">
                  <a:solidFill>
                    <a:srgbClr val="000000"/>
                  </a:solidFill>
                  <a:latin typeface="Heebo Bold"/>
                </a:rPr>
                <a:t>50 </a:t>
              </a:r>
            </a:p>
          </p:txBody>
        </p:sp>
        <p:sp>
          <p:nvSpPr>
            <p:cNvPr id="12" name="TextBox 12"/>
            <p:cNvSpPr txBox="1"/>
            <p:nvPr/>
          </p:nvSpPr>
          <p:spPr>
            <a:xfrm>
              <a:off x="0" y="5579250"/>
              <a:ext cx="470307" cy="448669"/>
            </a:xfrm>
            <a:prstGeom prst="rect">
              <a:avLst/>
            </a:prstGeom>
          </p:spPr>
          <p:txBody>
            <a:bodyPr lIns="0" tIns="0" rIns="0" bIns="0" rtlCol="0" anchor="t">
              <a:spAutoFit/>
            </a:bodyPr>
            <a:lstStyle/>
            <a:p>
              <a:pPr algn="r">
                <a:lnSpc>
                  <a:spcPts val="1389"/>
                </a:lnSpc>
              </a:pPr>
              <a:r>
                <a:rPr lang="en-US" sz="992">
                  <a:solidFill>
                    <a:srgbClr val="000000"/>
                  </a:solidFill>
                  <a:latin typeface="Heebo Bold"/>
                </a:rPr>
                <a:t>25 </a:t>
              </a:r>
            </a:p>
          </p:txBody>
        </p:sp>
        <p:sp>
          <p:nvSpPr>
            <p:cNvPr id="13" name="TextBox 13"/>
            <p:cNvSpPr txBox="1"/>
            <p:nvPr/>
          </p:nvSpPr>
          <p:spPr>
            <a:xfrm>
              <a:off x="193280" y="8387925"/>
              <a:ext cx="277027" cy="448669"/>
            </a:xfrm>
            <a:prstGeom prst="rect">
              <a:avLst/>
            </a:prstGeom>
          </p:spPr>
          <p:txBody>
            <a:bodyPr lIns="0" tIns="0" rIns="0" bIns="0" rtlCol="0" anchor="t">
              <a:spAutoFit/>
            </a:bodyPr>
            <a:lstStyle/>
            <a:p>
              <a:pPr algn="r">
                <a:lnSpc>
                  <a:spcPts val="1389"/>
                </a:lnSpc>
              </a:pPr>
              <a:r>
                <a:rPr lang="en-US" sz="992">
                  <a:solidFill>
                    <a:srgbClr val="000000"/>
                  </a:solidFill>
                  <a:latin typeface="Heebo Bold"/>
                </a:rPr>
                <a:t>0 </a:t>
              </a:r>
            </a:p>
          </p:txBody>
        </p:sp>
        <p:grpSp>
          <p:nvGrpSpPr>
            <p:cNvPr id="14" name="Group 14"/>
            <p:cNvGrpSpPr>
              <a:grpSpLocks noChangeAspect="1"/>
            </p:cNvGrpSpPr>
            <p:nvPr/>
          </p:nvGrpSpPr>
          <p:grpSpPr>
            <a:xfrm>
              <a:off x="638346" y="979563"/>
              <a:ext cx="10261227" cy="7646910"/>
              <a:chOff x="0" y="676402"/>
              <a:chExt cx="8908464" cy="6638798"/>
            </a:xfrm>
          </p:grpSpPr>
          <p:sp>
            <p:nvSpPr>
              <p:cNvPr id="15" name="Freeform 15"/>
              <p:cNvSpPr/>
              <p:nvPr/>
            </p:nvSpPr>
            <p:spPr>
              <a:xfrm>
                <a:off x="0" y="676402"/>
                <a:ext cx="1247185" cy="6638798"/>
              </a:xfrm>
              <a:custGeom>
                <a:avLst/>
                <a:gdLst/>
                <a:ahLst/>
                <a:cxnLst/>
                <a:rect l="l" t="t" r="r" b="b"/>
                <a:pathLst>
                  <a:path w="1247185" h="6638798">
                    <a:moveTo>
                      <a:pt x="0" y="6638798"/>
                    </a:moveTo>
                    <a:lnTo>
                      <a:pt x="0" y="99775"/>
                    </a:lnTo>
                    <a:cubicBezTo>
                      <a:pt x="0" y="73313"/>
                      <a:pt x="10512" y="47935"/>
                      <a:pt x="29223" y="29223"/>
                    </a:cubicBezTo>
                    <a:cubicBezTo>
                      <a:pt x="47935" y="10512"/>
                      <a:pt x="73313" y="0"/>
                      <a:pt x="99775" y="0"/>
                    </a:cubicBezTo>
                    <a:lnTo>
                      <a:pt x="1147410" y="0"/>
                    </a:lnTo>
                    <a:cubicBezTo>
                      <a:pt x="1173872" y="0"/>
                      <a:pt x="1199250" y="10512"/>
                      <a:pt x="1217962" y="29223"/>
                    </a:cubicBezTo>
                    <a:cubicBezTo>
                      <a:pt x="1236673" y="47935"/>
                      <a:pt x="1247185" y="73313"/>
                      <a:pt x="1247185" y="99775"/>
                    </a:cubicBezTo>
                    <a:lnTo>
                      <a:pt x="1247185" y="6638798"/>
                    </a:lnTo>
                    <a:close/>
                  </a:path>
                </a:pathLst>
              </a:custGeom>
              <a:solidFill>
                <a:srgbClr val="0F325F"/>
              </a:solidFill>
            </p:spPr>
          </p:sp>
          <p:sp>
            <p:nvSpPr>
              <p:cNvPr id="16" name="Freeform 16"/>
              <p:cNvSpPr/>
              <p:nvPr/>
            </p:nvSpPr>
            <p:spPr>
              <a:xfrm>
                <a:off x="1915320" y="2724658"/>
                <a:ext cx="1247185" cy="4590542"/>
              </a:xfrm>
              <a:custGeom>
                <a:avLst/>
                <a:gdLst/>
                <a:ahLst/>
                <a:cxnLst/>
                <a:rect l="l" t="t" r="r" b="b"/>
                <a:pathLst>
                  <a:path w="1247185" h="4590542">
                    <a:moveTo>
                      <a:pt x="0" y="4590542"/>
                    </a:moveTo>
                    <a:lnTo>
                      <a:pt x="0" y="99775"/>
                    </a:lnTo>
                    <a:cubicBezTo>
                      <a:pt x="0" y="73313"/>
                      <a:pt x="10512" y="47935"/>
                      <a:pt x="29223" y="29223"/>
                    </a:cubicBezTo>
                    <a:cubicBezTo>
                      <a:pt x="47934" y="10512"/>
                      <a:pt x="73312" y="0"/>
                      <a:pt x="99774" y="0"/>
                    </a:cubicBezTo>
                    <a:lnTo>
                      <a:pt x="1147410" y="0"/>
                    </a:lnTo>
                    <a:cubicBezTo>
                      <a:pt x="1173872" y="0"/>
                      <a:pt x="1199250" y="10512"/>
                      <a:pt x="1217961" y="29223"/>
                    </a:cubicBezTo>
                    <a:cubicBezTo>
                      <a:pt x="1236673" y="47935"/>
                      <a:pt x="1247185" y="73313"/>
                      <a:pt x="1247185" y="99775"/>
                    </a:cubicBezTo>
                    <a:lnTo>
                      <a:pt x="1247185" y="4590542"/>
                    </a:lnTo>
                    <a:close/>
                  </a:path>
                </a:pathLst>
              </a:custGeom>
              <a:solidFill>
                <a:srgbClr val="0F325F"/>
              </a:solidFill>
            </p:spPr>
          </p:sp>
          <p:sp>
            <p:nvSpPr>
              <p:cNvPr id="17" name="Freeform 17"/>
              <p:cNvSpPr/>
              <p:nvPr/>
            </p:nvSpPr>
            <p:spPr>
              <a:xfrm>
                <a:off x="3830639" y="2919730"/>
                <a:ext cx="1247185" cy="4395470"/>
              </a:xfrm>
              <a:custGeom>
                <a:avLst/>
                <a:gdLst/>
                <a:ahLst/>
                <a:cxnLst/>
                <a:rect l="l" t="t" r="r" b="b"/>
                <a:pathLst>
                  <a:path w="1247185" h="4395470">
                    <a:moveTo>
                      <a:pt x="0" y="4395470"/>
                    </a:moveTo>
                    <a:lnTo>
                      <a:pt x="0" y="99775"/>
                    </a:lnTo>
                    <a:cubicBezTo>
                      <a:pt x="0" y="44671"/>
                      <a:pt x="44671" y="0"/>
                      <a:pt x="99775" y="0"/>
                    </a:cubicBezTo>
                    <a:lnTo>
                      <a:pt x="1147411" y="0"/>
                    </a:lnTo>
                    <a:cubicBezTo>
                      <a:pt x="1202515" y="0"/>
                      <a:pt x="1247185" y="44671"/>
                      <a:pt x="1247185" y="99775"/>
                    </a:cubicBezTo>
                    <a:lnTo>
                      <a:pt x="1247185" y="4395470"/>
                    </a:lnTo>
                    <a:close/>
                  </a:path>
                </a:pathLst>
              </a:custGeom>
              <a:solidFill>
                <a:srgbClr val="0F325F"/>
              </a:solidFill>
            </p:spPr>
          </p:sp>
          <p:sp>
            <p:nvSpPr>
              <p:cNvPr id="18" name="Freeform 18"/>
              <p:cNvSpPr/>
              <p:nvPr/>
            </p:nvSpPr>
            <p:spPr>
              <a:xfrm>
                <a:off x="5745959" y="3992626"/>
                <a:ext cx="1247185" cy="3322574"/>
              </a:xfrm>
              <a:custGeom>
                <a:avLst/>
                <a:gdLst/>
                <a:ahLst/>
                <a:cxnLst/>
                <a:rect l="l" t="t" r="r" b="b"/>
                <a:pathLst>
                  <a:path w="1247185" h="3322574">
                    <a:moveTo>
                      <a:pt x="0" y="3322574"/>
                    </a:moveTo>
                    <a:lnTo>
                      <a:pt x="0" y="99775"/>
                    </a:lnTo>
                    <a:cubicBezTo>
                      <a:pt x="0" y="73313"/>
                      <a:pt x="10512" y="47935"/>
                      <a:pt x="29223" y="29223"/>
                    </a:cubicBezTo>
                    <a:cubicBezTo>
                      <a:pt x="47935" y="10512"/>
                      <a:pt x="73313" y="0"/>
                      <a:pt x="99775" y="0"/>
                    </a:cubicBezTo>
                    <a:lnTo>
                      <a:pt x="1147410" y="0"/>
                    </a:lnTo>
                    <a:cubicBezTo>
                      <a:pt x="1202515" y="0"/>
                      <a:pt x="1247185" y="44671"/>
                      <a:pt x="1247185" y="99775"/>
                    </a:cubicBezTo>
                    <a:lnTo>
                      <a:pt x="1247185" y="3322574"/>
                    </a:lnTo>
                    <a:close/>
                  </a:path>
                </a:pathLst>
              </a:custGeom>
              <a:solidFill>
                <a:srgbClr val="0F325F"/>
              </a:solidFill>
            </p:spPr>
          </p:sp>
          <p:sp>
            <p:nvSpPr>
              <p:cNvPr id="19" name="Freeform 19"/>
              <p:cNvSpPr/>
              <p:nvPr/>
            </p:nvSpPr>
            <p:spPr>
              <a:xfrm>
                <a:off x="7661279" y="4382770"/>
                <a:ext cx="1247185" cy="2932430"/>
              </a:xfrm>
              <a:custGeom>
                <a:avLst/>
                <a:gdLst/>
                <a:ahLst/>
                <a:cxnLst/>
                <a:rect l="l" t="t" r="r" b="b"/>
                <a:pathLst>
                  <a:path w="1247185" h="2932430">
                    <a:moveTo>
                      <a:pt x="0" y="2932430"/>
                    </a:moveTo>
                    <a:lnTo>
                      <a:pt x="0" y="99775"/>
                    </a:lnTo>
                    <a:cubicBezTo>
                      <a:pt x="0" y="44671"/>
                      <a:pt x="44671" y="0"/>
                      <a:pt x="99774" y="0"/>
                    </a:cubicBezTo>
                    <a:lnTo>
                      <a:pt x="1147410" y="0"/>
                    </a:lnTo>
                    <a:cubicBezTo>
                      <a:pt x="1173872" y="0"/>
                      <a:pt x="1199250" y="10512"/>
                      <a:pt x="1217961" y="29223"/>
                    </a:cubicBezTo>
                    <a:cubicBezTo>
                      <a:pt x="1236673" y="47934"/>
                      <a:pt x="1247185" y="73313"/>
                      <a:pt x="1247185" y="99775"/>
                    </a:cubicBezTo>
                    <a:lnTo>
                      <a:pt x="1247185" y="2932430"/>
                    </a:lnTo>
                    <a:close/>
                  </a:path>
                </a:pathLst>
              </a:custGeom>
              <a:solidFill>
                <a:srgbClr val="0F325F"/>
              </a:solidFill>
            </p:spPr>
          </p:sp>
        </p:grpSp>
      </p:grpSp>
      <p:sp>
        <p:nvSpPr>
          <p:cNvPr id="20" name="Freeform 20"/>
          <p:cNvSpPr/>
          <p:nvPr/>
        </p:nvSpPr>
        <p:spPr>
          <a:xfrm>
            <a:off x="5867744" y="83569"/>
            <a:ext cx="3001118" cy="1572618"/>
          </a:xfrm>
          <a:custGeom>
            <a:avLst/>
            <a:gdLst/>
            <a:ahLst/>
            <a:cxnLst/>
            <a:rect l="l" t="t" r="r" b="b"/>
            <a:pathLst>
              <a:path w="6002236" h="3145236">
                <a:moveTo>
                  <a:pt x="0" y="0"/>
                </a:moveTo>
                <a:lnTo>
                  <a:pt x="6002237" y="0"/>
                </a:lnTo>
                <a:lnTo>
                  <a:pt x="6002237" y="3145235"/>
                </a:lnTo>
                <a:lnTo>
                  <a:pt x="0" y="3145235"/>
                </a:lnTo>
                <a:lnTo>
                  <a:pt x="0" y="0"/>
                </a:lnTo>
                <a:close/>
              </a:path>
            </a:pathLst>
          </a:custGeom>
          <a:blipFill>
            <a:blip r:embed="rId5"/>
            <a:stretch>
              <a:fillRect t="-2621" b="-182208"/>
            </a:stretch>
          </a:blipFill>
        </p:spPr>
        <p:txBody>
          <a:bodyPr/>
          <a:lstStyle/>
          <a:p>
            <a:endParaRPr lang="en-US" dirty="0"/>
          </a:p>
        </p:txBody>
      </p:sp>
      <p:grpSp>
        <p:nvGrpSpPr>
          <p:cNvPr id="21" name="Group 21"/>
          <p:cNvGrpSpPr/>
          <p:nvPr/>
        </p:nvGrpSpPr>
        <p:grpSpPr>
          <a:xfrm>
            <a:off x="5867744" y="1645471"/>
            <a:ext cx="3132282" cy="3107540"/>
            <a:chOff x="0" y="-28575"/>
            <a:chExt cx="8352750" cy="8286773"/>
          </a:xfrm>
        </p:grpSpPr>
        <p:sp>
          <p:nvSpPr>
            <p:cNvPr id="22" name="TextBox 22"/>
            <p:cNvSpPr txBox="1"/>
            <p:nvPr/>
          </p:nvSpPr>
          <p:spPr>
            <a:xfrm>
              <a:off x="2793951" y="-28575"/>
              <a:ext cx="1507493" cy="410368"/>
            </a:xfrm>
            <a:prstGeom prst="rect">
              <a:avLst/>
            </a:prstGeom>
          </p:spPr>
          <p:txBody>
            <a:bodyPr wrap="square" lIns="0" tIns="0" rIns="0" bIns="0" rtlCol="0" anchor="t">
              <a:spAutoFit/>
            </a:bodyPr>
            <a:lstStyle/>
            <a:p>
              <a:pPr>
                <a:lnSpc>
                  <a:spcPts val="1229"/>
                </a:lnSpc>
              </a:pPr>
              <a:r>
                <a:rPr lang="en-US" sz="878" dirty="0">
                  <a:solidFill>
                    <a:srgbClr val="000000"/>
                  </a:solidFill>
                  <a:latin typeface="Heebo"/>
                </a:rPr>
                <a:t>Pay 50%+</a:t>
              </a:r>
            </a:p>
          </p:txBody>
        </p:sp>
        <p:sp>
          <p:nvSpPr>
            <p:cNvPr id="23" name="TextBox 23"/>
            <p:cNvSpPr txBox="1"/>
            <p:nvPr/>
          </p:nvSpPr>
          <p:spPr>
            <a:xfrm>
              <a:off x="4635876" y="-28575"/>
              <a:ext cx="1761810" cy="410368"/>
            </a:xfrm>
            <a:prstGeom prst="rect">
              <a:avLst/>
            </a:prstGeom>
          </p:spPr>
          <p:txBody>
            <a:bodyPr wrap="square" lIns="0" tIns="0" rIns="0" bIns="0" rtlCol="0" anchor="t">
              <a:spAutoFit/>
            </a:bodyPr>
            <a:lstStyle/>
            <a:p>
              <a:pPr>
                <a:lnSpc>
                  <a:spcPts val="1229"/>
                </a:lnSpc>
              </a:pPr>
              <a:r>
                <a:rPr lang="en-US" sz="878" dirty="0">
                  <a:solidFill>
                    <a:srgbClr val="000000"/>
                  </a:solidFill>
                  <a:latin typeface="Heebo"/>
                </a:rPr>
                <a:t>Pay 30-50%</a:t>
              </a:r>
            </a:p>
          </p:txBody>
        </p:sp>
        <p:grpSp>
          <p:nvGrpSpPr>
            <p:cNvPr id="24" name="Group 24"/>
            <p:cNvGrpSpPr>
              <a:grpSpLocks noChangeAspect="1"/>
            </p:cNvGrpSpPr>
            <p:nvPr/>
          </p:nvGrpSpPr>
          <p:grpSpPr>
            <a:xfrm>
              <a:off x="2570996" y="118909"/>
              <a:ext cx="1953402" cy="111477"/>
              <a:chOff x="2456259" y="-619760"/>
              <a:chExt cx="2670493" cy="152400"/>
            </a:xfrm>
          </p:grpSpPr>
          <p:sp>
            <p:nvSpPr>
              <p:cNvPr id="25" name="Freeform 25"/>
              <p:cNvSpPr/>
              <p:nvPr/>
            </p:nvSpPr>
            <p:spPr>
              <a:xfrm>
                <a:off x="2456259" y="-619760"/>
                <a:ext cx="152400" cy="152400"/>
              </a:xfrm>
              <a:custGeom>
                <a:avLst/>
                <a:gdLst/>
                <a:ahLst/>
                <a:cxnLst/>
                <a:rect l="l" t="t" r="r" b="b"/>
                <a:pathLst>
                  <a:path w="152400" h="152400">
                    <a:moveTo>
                      <a:pt x="152400" y="139700"/>
                    </a:moveTo>
                    <a:lnTo>
                      <a:pt x="152400" y="12700"/>
                    </a:lnTo>
                    <a:cubicBezTo>
                      <a:pt x="152400" y="5686"/>
                      <a:pt x="146714" y="0"/>
                      <a:pt x="139700" y="0"/>
                    </a:cubicBezTo>
                    <a:lnTo>
                      <a:pt x="12700" y="0"/>
                    </a:lnTo>
                    <a:cubicBezTo>
                      <a:pt x="5686" y="0"/>
                      <a:pt x="0" y="5686"/>
                      <a:pt x="0" y="12700"/>
                    </a:cubicBezTo>
                    <a:lnTo>
                      <a:pt x="0" y="139700"/>
                    </a:lnTo>
                    <a:cubicBezTo>
                      <a:pt x="0" y="146714"/>
                      <a:pt x="5686" y="152400"/>
                      <a:pt x="12700" y="152400"/>
                    </a:cubicBezTo>
                    <a:lnTo>
                      <a:pt x="139700" y="152400"/>
                    </a:lnTo>
                    <a:cubicBezTo>
                      <a:pt x="146714" y="152400"/>
                      <a:pt x="152400" y="146714"/>
                      <a:pt x="152400" y="139700"/>
                    </a:cubicBezTo>
                    <a:close/>
                  </a:path>
                </a:pathLst>
              </a:custGeom>
              <a:solidFill>
                <a:srgbClr val="10315E"/>
              </a:solidFill>
            </p:spPr>
          </p:sp>
          <p:sp>
            <p:nvSpPr>
              <p:cNvPr id="26" name="Freeform 26"/>
              <p:cNvSpPr/>
              <p:nvPr/>
            </p:nvSpPr>
            <p:spPr>
              <a:xfrm>
                <a:off x="4974352" y="-619760"/>
                <a:ext cx="152400" cy="152400"/>
              </a:xfrm>
              <a:custGeom>
                <a:avLst/>
                <a:gdLst/>
                <a:ahLst/>
                <a:cxnLst/>
                <a:rect l="l" t="t" r="r" b="b"/>
                <a:pathLst>
                  <a:path w="152400" h="152400">
                    <a:moveTo>
                      <a:pt x="152400" y="139700"/>
                    </a:moveTo>
                    <a:lnTo>
                      <a:pt x="152400" y="12700"/>
                    </a:lnTo>
                    <a:cubicBezTo>
                      <a:pt x="152400" y="5686"/>
                      <a:pt x="146714" y="0"/>
                      <a:pt x="139700" y="0"/>
                    </a:cubicBezTo>
                    <a:lnTo>
                      <a:pt x="12700" y="0"/>
                    </a:lnTo>
                    <a:cubicBezTo>
                      <a:pt x="5686" y="0"/>
                      <a:pt x="0" y="5686"/>
                      <a:pt x="0" y="12700"/>
                    </a:cubicBezTo>
                    <a:lnTo>
                      <a:pt x="0" y="139700"/>
                    </a:lnTo>
                    <a:cubicBezTo>
                      <a:pt x="0" y="146714"/>
                      <a:pt x="5686" y="152400"/>
                      <a:pt x="12700" y="152400"/>
                    </a:cubicBezTo>
                    <a:lnTo>
                      <a:pt x="139700" y="152400"/>
                    </a:lnTo>
                    <a:cubicBezTo>
                      <a:pt x="146714" y="152400"/>
                      <a:pt x="152400" y="146714"/>
                      <a:pt x="152400" y="139700"/>
                    </a:cubicBezTo>
                    <a:close/>
                  </a:path>
                </a:pathLst>
              </a:custGeom>
              <a:solidFill>
                <a:srgbClr val="00AB7C"/>
              </a:solidFill>
            </p:spPr>
          </p:sp>
        </p:grpSp>
        <p:sp>
          <p:nvSpPr>
            <p:cNvPr id="27" name="TextBox 27"/>
            <p:cNvSpPr txBox="1"/>
            <p:nvPr/>
          </p:nvSpPr>
          <p:spPr>
            <a:xfrm rot="18900000">
              <a:off x="201925" y="7207369"/>
              <a:ext cx="1429344" cy="410368"/>
            </a:xfrm>
            <a:prstGeom prst="rect">
              <a:avLst/>
            </a:prstGeom>
          </p:spPr>
          <p:txBody>
            <a:bodyPr lIns="0" tIns="0" rIns="0" bIns="0" rtlCol="0" anchor="t">
              <a:spAutoFit/>
            </a:bodyPr>
            <a:lstStyle/>
            <a:p>
              <a:pPr algn="ctr">
                <a:lnSpc>
                  <a:spcPts val="1229"/>
                </a:lnSpc>
              </a:pPr>
              <a:r>
                <a:rPr lang="en-US" sz="878">
                  <a:solidFill>
                    <a:srgbClr val="000000"/>
                  </a:solidFill>
                  <a:latin typeface="Heebo"/>
                </a:rPr>
                <a:t>Black (NH)</a:t>
              </a:r>
            </a:p>
          </p:txBody>
        </p:sp>
        <p:sp>
          <p:nvSpPr>
            <p:cNvPr id="28" name="TextBox 28"/>
            <p:cNvSpPr txBox="1"/>
            <p:nvPr/>
          </p:nvSpPr>
          <p:spPr>
            <a:xfrm rot="18900000">
              <a:off x="2046912" y="7111710"/>
              <a:ext cx="1158781" cy="410368"/>
            </a:xfrm>
            <a:prstGeom prst="rect">
              <a:avLst/>
            </a:prstGeom>
          </p:spPr>
          <p:txBody>
            <a:bodyPr lIns="0" tIns="0" rIns="0" bIns="0" rtlCol="0" anchor="t">
              <a:spAutoFit/>
            </a:bodyPr>
            <a:lstStyle/>
            <a:p>
              <a:pPr algn="ctr">
                <a:lnSpc>
                  <a:spcPts val="1229"/>
                </a:lnSpc>
              </a:pPr>
              <a:r>
                <a:rPr lang="en-US" sz="878">
                  <a:solidFill>
                    <a:srgbClr val="000000"/>
                  </a:solidFill>
                  <a:latin typeface="Heebo"/>
                </a:rPr>
                <a:t>Hispanic</a:t>
              </a:r>
            </a:p>
          </p:txBody>
        </p:sp>
        <p:sp>
          <p:nvSpPr>
            <p:cNvPr id="29" name="TextBox 29"/>
            <p:cNvSpPr txBox="1"/>
            <p:nvPr/>
          </p:nvSpPr>
          <p:spPr>
            <a:xfrm rot="18900000">
              <a:off x="3412871" y="7214470"/>
              <a:ext cx="1449434" cy="410368"/>
            </a:xfrm>
            <a:prstGeom prst="rect">
              <a:avLst/>
            </a:prstGeom>
          </p:spPr>
          <p:txBody>
            <a:bodyPr lIns="0" tIns="0" rIns="0" bIns="0" rtlCol="0" anchor="t">
              <a:spAutoFit/>
            </a:bodyPr>
            <a:lstStyle/>
            <a:p>
              <a:pPr algn="ctr">
                <a:lnSpc>
                  <a:spcPts val="1229"/>
                </a:lnSpc>
              </a:pPr>
              <a:r>
                <a:rPr lang="en-US" sz="878">
                  <a:solidFill>
                    <a:srgbClr val="000000"/>
                  </a:solidFill>
                  <a:latin typeface="Heebo"/>
                </a:rPr>
                <a:t>Asian (NH)</a:t>
              </a:r>
            </a:p>
          </p:txBody>
        </p:sp>
        <p:sp>
          <p:nvSpPr>
            <p:cNvPr id="30" name="TextBox 30"/>
            <p:cNvSpPr txBox="1"/>
            <p:nvPr/>
          </p:nvSpPr>
          <p:spPr>
            <a:xfrm rot="18900000">
              <a:off x="5619833" y="6968878"/>
              <a:ext cx="754792" cy="410368"/>
            </a:xfrm>
            <a:prstGeom prst="rect">
              <a:avLst/>
            </a:prstGeom>
          </p:spPr>
          <p:txBody>
            <a:bodyPr lIns="0" tIns="0" rIns="0" bIns="0" rtlCol="0" anchor="t">
              <a:spAutoFit/>
            </a:bodyPr>
            <a:lstStyle/>
            <a:p>
              <a:pPr algn="ctr">
                <a:lnSpc>
                  <a:spcPts val="1229"/>
                </a:lnSpc>
              </a:pPr>
              <a:r>
                <a:rPr lang="en-US" sz="878">
                  <a:solidFill>
                    <a:srgbClr val="000000"/>
                  </a:solidFill>
                  <a:latin typeface="Heebo"/>
                </a:rPr>
                <a:t>White</a:t>
              </a:r>
            </a:p>
          </p:txBody>
        </p:sp>
        <p:sp>
          <p:nvSpPr>
            <p:cNvPr id="31" name="TextBox 31"/>
            <p:cNvSpPr txBox="1"/>
            <p:nvPr/>
          </p:nvSpPr>
          <p:spPr>
            <a:xfrm rot="18900000">
              <a:off x="5111903" y="7847830"/>
              <a:ext cx="3240847" cy="410368"/>
            </a:xfrm>
            <a:prstGeom prst="rect">
              <a:avLst/>
            </a:prstGeom>
          </p:spPr>
          <p:txBody>
            <a:bodyPr lIns="0" tIns="0" rIns="0" bIns="0" rtlCol="0" anchor="t">
              <a:spAutoFit/>
            </a:bodyPr>
            <a:lstStyle/>
            <a:p>
              <a:pPr algn="ctr">
                <a:lnSpc>
                  <a:spcPts val="1229"/>
                </a:lnSpc>
              </a:pPr>
              <a:r>
                <a:rPr lang="en-US" sz="878">
                  <a:solidFill>
                    <a:srgbClr val="000000"/>
                  </a:solidFill>
                  <a:latin typeface="Heebo"/>
                </a:rPr>
                <a:t>All Races and Ethnicities</a:t>
              </a:r>
            </a:p>
          </p:txBody>
        </p:sp>
        <p:grpSp>
          <p:nvGrpSpPr>
            <p:cNvPr id="32" name="Group 32"/>
            <p:cNvGrpSpPr>
              <a:grpSpLocks noChangeAspect="1"/>
            </p:cNvGrpSpPr>
            <p:nvPr/>
          </p:nvGrpSpPr>
          <p:grpSpPr>
            <a:xfrm>
              <a:off x="774301" y="572249"/>
              <a:ext cx="7524698" cy="6021774"/>
              <a:chOff x="0" y="0"/>
              <a:chExt cx="10287000" cy="8232355"/>
            </a:xfrm>
          </p:grpSpPr>
          <p:sp>
            <p:nvSpPr>
              <p:cNvPr id="33" name="Freeform 33"/>
              <p:cNvSpPr/>
              <p:nvPr/>
            </p:nvSpPr>
            <p:spPr>
              <a:xfrm>
                <a:off x="0" y="-6350"/>
                <a:ext cx="10287000" cy="12700"/>
              </a:xfrm>
              <a:custGeom>
                <a:avLst/>
                <a:gdLst/>
                <a:ahLst/>
                <a:cxnLst/>
                <a:rect l="l" t="t" r="r" b="b"/>
                <a:pathLst>
                  <a:path w="10287000" h="12700">
                    <a:moveTo>
                      <a:pt x="0" y="0"/>
                    </a:moveTo>
                    <a:lnTo>
                      <a:pt x="10287000" y="0"/>
                    </a:lnTo>
                    <a:lnTo>
                      <a:pt x="10287000" y="12700"/>
                    </a:lnTo>
                    <a:lnTo>
                      <a:pt x="0" y="12700"/>
                    </a:lnTo>
                    <a:close/>
                  </a:path>
                </a:pathLst>
              </a:custGeom>
              <a:solidFill>
                <a:srgbClr val="000000">
                  <a:alpha val="24706"/>
                </a:srgbClr>
              </a:solidFill>
            </p:spPr>
          </p:sp>
          <p:sp>
            <p:nvSpPr>
              <p:cNvPr id="34" name="Freeform 34"/>
              <p:cNvSpPr/>
              <p:nvPr/>
            </p:nvSpPr>
            <p:spPr>
              <a:xfrm>
                <a:off x="0" y="2737768"/>
                <a:ext cx="10287000" cy="12700"/>
              </a:xfrm>
              <a:custGeom>
                <a:avLst/>
                <a:gdLst/>
                <a:ahLst/>
                <a:cxnLst/>
                <a:rect l="l" t="t" r="r" b="b"/>
                <a:pathLst>
                  <a:path w="10287000" h="12700">
                    <a:moveTo>
                      <a:pt x="0" y="0"/>
                    </a:moveTo>
                    <a:lnTo>
                      <a:pt x="10287000" y="0"/>
                    </a:lnTo>
                    <a:lnTo>
                      <a:pt x="10287000" y="12700"/>
                    </a:lnTo>
                    <a:lnTo>
                      <a:pt x="0" y="12700"/>
                    </a:lnTo>
                    <a:close/>
                  </a:path>
                </a:pathLst>
              </a:custGeom>
              <a:solidFill>
                <a:srgbClr val="000000">
                  <a:alpha val="24706"/>
                </a:srgbClr>
              </a:solidFill>
            </p:spPr>
          </p:sp>
          <p:sp>
            <p:nvSpPr>
              <p:cNvPr id="35" name="Freeform 35"/>
              <p:cNvSpPr/>
              <p:nvPr/>
            </p:nvSpPr>
            <p:spPr>
              <a:xfrm>
                <a:off x="0" y="5481887"/>
                <a:ext cx="10287000" cy="12700"/>
              </a:xfrm>
              <a:custGeom>
                <a:avLst/>
                <a:gdLst/>
                <a:ahLst/>
                <a:cxnLst/>
                <a:rect l="l" t="t" r="r" b="b"/>
                <a:pathLst>
                  <a:path w="10287000" h="12700">
                    <a:moveTo>
                      <a:pt x="0" y="0"/>
                    </a:moveTo>
                    <a:lnTo>
                      <a:pt x="10287000" y="0"/>
                    </a:lnTo>
                    <a:lnTo>
                      <a:pt x="10287000" y="12700"/>
                    </a:lnTo>
                    <a:lnTo>
                      <a:pt x="0" y="12700"/>
                    </a:lnTo>
                    <a:close/>
                  </a:path>
                </a:pathLst>
              </a:custGeom>
              <a:solidFill>
                <a:srgbClr val="000000">
                  <a:alpha val="24706"/>
                </a:srgbClr>
              </a:solidFill>
            </p:spPr>
          </p:sp>
          <p:sp>
            <p:nvSpPr>
              <p:cNvPr id="36" name="Freeform 36"/>
              <p:cNvSpPr/>
              <p:nvPr/>
            </p:nvSpPr>
            <p:spPr>
              <a:xfrm>
                <a:off x="0" y="8226005"/>
                <a:ext cx="10287000" cy="12700"/>
              </a:xfrm>
              <a:custGeom>
                <a:avLst/>
                <a:gdLst/>
                <a:ahLst/>
                <a:cxnLst/>
                <a:rect l="l" t="t" r="r" b="b"/>
                <a:pathLst>
                  <a:path w="10287000" h="12700">
                    <a:moveTo>
                      <a:pt x="0" y="0"/>
                    </a:moveTo>
                    <a:lnTo>
                      <a:pt x="10287000" y="0"/>
                    </a:lnTo>
                    <a:lnTo>
                      <a:pt x="10287000" y="12700"/>
                    </a:lnTo>
                    <a:lnTo>
                      <a:pt x="0" y="12700"/>
                    </a:lnTo>
                    <a:close/>
                  </a:path>
                </a:pathLst>
              </a:custGeom>
              <a:solidFill>
                <a:srgbClr val="000000">
                  <a:alpha val="60000"/>
                </a:srgbClr>
              </a:solidFill>
            </p:spPr>
          </p:sp>
        </p:grpSp>
        <p:sp>
          <p:nvSpPr>
            <p:cNvPr id="37" name="TextBox 37"/>
            <p:cNvSpPr txBox="1"/>
            <p:nvPr/>
          </p:nvSpPr>
          <p:spPr>
            <a:xfrm>
              <a:off x="0" y="369025"/>
              <a:ext cx="625664" cy="410368"/>
            </a:xfrm>
            <a:prstGeom prst="rect">
              <a:avLst/>
            </a:prstGeom>
          </p:spPr>
          <p:txBody>
            <a:bodyPr lIns="0" tIns="0" rIns="0" bIns="0" rtlCol="0" anchor="t">
              <a:spAutoFit/>
            </a:bodyPr>
            <a:lstStyle/>
            <a:p>
              <a:pPr algn="r">
                <a:lnSpc>
                  <a:spcPts val="1229"/>
                </a:lnSpc>
              </a:pPr>
              <a:r>
                <a:rPr lang="en-US" sz="878">
                  <a:solidFill>
                    <a:srgbClr val="000000"/>
                  </a:solidFill>
                  <a:latin typeface="Heebo"/>
                </a:rPr>
                <a:t>60% </a:t>
              </a:r>
            </a:p>
          </p:txBody>
        </p:sp>
        <p:sp>
          <p:nvSpPr>
            <p:cNvPr id="38" name="TextBox 38"/>
            <p:cNvSpPr txBox="1"/>
            <p:nvPr/>
          </p:nvSpPr>
          <p:spPr>
            <a:xfrm>
              <a:off x="0" y="2376284"/>
              <a:ext cx="625664" cy="410368"/>
            </a:xfrm>
            <a:prstGeom prst="rect">
              <a:avLst/>
            </a:prstGeom>
          </p:spPr>
          <p:txBody>
            <a:bodyPr lIns="0" tIns="0" rIns="0" bIns="0" rtlCol="0" anchor="t">
              <a:spAutoFit/>
            </a:bodyPr>
            <a:lstStyle/>
            <a:p>
              <a:pPr algn="r">
                <a:lnSpc>
                  <a:spcPts val="1229"/>
                </a:lnSpc>
              </a:pPr>
              <a:r>
                <a:rPr lang="en-US" sz="878">
                  <a:solidFill>
                    <a:srgbClr val="000000"/>
                  </a:solidFill>
                  <a:latin typeface="Heebo"/>
                </a:rPr>
                <a:t>40% </a:t>
              </a:r>
            </a:p>
          </p:txBody>
        </p:sp>
        <p:sp>
          <p:nvSpPr>
            <p:cNvPr id="39" name="TextBox 39"/>
            <p:cNvSpPr txBox="1"/>
            <p:nvPr/>
          </p:nvSpPr>
          <p:spPr>
            <a:xfrm>
              <a:off x="0" y="4383542"/>
              <a:ext cx="625664" cy="410368"/>
            </a:xfrm>
            <a:prstGeom prst="rect">
              <a:avLst/>
            </a:prstGeom>
          </p:spPr>
          <p:txBody>
            <a:bodyPr lIns="0" tIns="0" rIns="0" bIns="0" rtlCol="0" anchor="t">
              <a:spAutoFit/>
            </a:bodyPr>
            <a:lstStyle/>
            <a:p>
              <a:pPr algn="r">
                <a:lnSpc>
                  <a:spcPts val="1229"/>
                </a:lnSpc>
              </a:pPr>
              <a:r>
                <a:rPr lang="en-US" sz="878">
                  <a:solidFill>
                    <a:srgbClr val="000000"/>
                  </a:solidFill>
                  <a:latin typeface="Heebo"/>
                </a:rPr>
                <a:t>20% </a:t>
              </a:r>
            </a:p>
          </p:txBody>
        </p:sp>
        <p:sp>
          <p:nvSpPr>
            <p:cNvPr id="40" name="TextBox 40"/>
            <p:cNvSpPr txBox="1"/>
            <p:nvPr/>
          </p:nvSpPr>
          <p:spPr>
            <a:xfrm>
              <a:off x="167099" y="6390798"/>
              <a:ext cx="458565" cy="410368"/>
            </a:xfrm>
            <a:prstGeom prst="rect">
              <a:avLst/>
            </a:prstGeom>
          </p:spPr>
          <p:txBody>
            <a:bodyPr lIns="0" tIns="0" rIns="0" bIns="0" rtlCol="0" anchor="t">
              <a:spAutoFit/>
            </a:bodyPr>
            <a:lstStyle/>
            <a:p>
              <a:pPr algn="r">
                <a:lnSpc>
                  <a:spcPts val="1229"/>
                </a:lnSpc>
              </a:pPr>
              <a:r>
                <a:rPr lang="en-US" sz="878">
                  <a:solidFill>
                    <a:srgbClr val="000000"/>
                  </a:solidFill>
                  <a:latin typeface="Heebo"/>
                </a:rPr>
                <a:t>0% </a:t>
              </a:r>
            </a:p>
          </p:txBody>
        </p:sp>
        <p:grpSp>
          <p:nvGrpSpPr>
            <p:cNvPr id="41" name="Group 41"/>
            <p:cNvGrpSpPr>
              <a:grpSpLocks noChangeAspect="1"/>
            </p:cNvGrpSpPr>
            <p:nvPr/>
          </p:nvGrpSpPr>
          <p:grpSpPr>
            <a:xfrm>
              <a:off x="774301" y="1470870"/>
              <a:ext cx="7524698" cy="5123153"/>
              <a:chOff x="0" y="1228503"/>
              <a:chExt cx="10287000" cy="7003852"/>
            </a:xfrm>
          </p:grpSpPr>
          <p:sp>
            <p:nvSpPr>
              <p:cNvPr id="42" name="Freeform 42"/>
              <p:cNvSpPr/>
              <p:nvPr/>
            </p:nvSpPr>
            <p:spPr>
              <a:xfrm>
                <a:off x="0" y="1228503"/>
                <a:ext cx="1460754" cy="7003852"/>
              </a:xfrm>
              <a:custGeom>
                <a:avLst/>
                <a:gdLst/>
                <a:ahLst/>
                <a:cxnLst/>
                <a:rect l="l" t="t" r="r" b="b"/>
                <a:pathLst>
                  <a:path w="1460754" h="7003852">
                    <a:moveTo>
                      <a:pt x="0" y="7003852"/>
                    </a:moveTo>
                    <a:lnTo>
                      <a:pt x="0" y="116861"/>
                    </a:lnTo>
                    <a:cubicBezTo>
                      <a:pt x="0" y="52320"/>
                      <a:pt x="52320" y="0"/>
                      <a:pt x="116860" y="0"/>
                    </a:cubicBezTo>
                    <a:lnTo>
                      <a:pt x="1343894" y="0"/>
                    </a:lnTo>
                    <a:cubicBezTo>
                      <a:pt x="1374887" y="0"/>
                      <a:pt x="1404611" y="12312"/>
                      <a:pt x="1426526" y="34228"/>
                    </a:cubicBezTo>
                    <a:cubicBezTo>
                      <a:pt x="1448442" y="56143"/>
                      <a:pt x="1460754" y="85867"/>
                      <a:pt x="1460754" y="116861"/>
                    </a:cubicBezTo>
                    <a:lnTo>
                      <a:pt x="1460754" y="7003852"/>
                    </a:lnTo>
                    <a:close/>
                  </a:path>
                </a:pathLst>
              </a:custGeom>
              <a:solidFill>
                <a:srgbClr val="00AB7C"/>
              </a:solidFill>
            </p:spPr>
          </p:sp>
          <p:sp>
            <p:nvSpPr>
              <p:cNvPr id="43" name="Freeform 43"/>
              <p:cNvSpPr/>
              <p:nvPr/>
            </p:nvSpPr>
            <p:spPr>
              <a:xfrm>
                <a:off x="2206561" y="2188945"/>
                <a:ext cx="1460754" cy="6043410"/>
              </a:xfrm>
              <a:custGeom>
                <a:avLst/>
                <a:gdLst/>
                <a:ahLst/>
                <a:cxnLst/>
                <a:rect l="l" t="t" r="r" b="b"/>
                <a:pathLst>
                  <a:path w="1460754" h="6043410">
                    <a:moveTo>
                      <a:pt x="0" y="6043410"/>
                    </a:moveTo>
                    <a:lnTo>
                      <a:pt x="0" y="116860"/>
                    </a:lnTo>
                    <a:cubicBezTo>
                      <a:pt x="0" y="52320"/>
                      <a:pt x="52321" y="0"/>
                      <a:pt x="116861" y="0"/>
                    </a:cubicBezTo>
                    <a:lnTo>
                      <a:pt x="1343894" y="0"/>
                    </a:lnTo>
                    <a:cubicBezTo>
                      <a:pt x="1408435" y="0"/>
                      <a:pt x="1460755" y="52320"/>
                      <a:pt x="1460755" y="116860"/>
                    </a:cubicBezTo>
                    <a:lnTo>
                      <a:pt x="1460755" y="6043410"/>
                    </a:lnTo>
                    <a:close/>
                  </a:path>
                </a:pathLst>
              </a:custGeom>
              <a:solidFill>
                <a:srgbClr val="00AB7C"/>
              </a:solidFill>
            </p:spPr>
          </p:sp>
          <p:sp>
            <p:nvSpPr>
              <p:cNvPr id="44" name="Freeform 44"/>
              <p:cNvSpPr/>
              <p:nvPr/>
            </p:nvSpPr>
            <p:spPr>
              <a:xfrm>
                <a:off x="4413123" y="3286592"/>
                <a:ext cx="1460754" cy="4945763"/>
              </a:xfrm>
              <a:custGeom>
                <a:avLst/>
                <a:gdLst/>
                <a:ahLst/>
                <a:cxnLst/>
                <a:rect l="l" t="t" r="r" b="b"/>
                <a:pathLst>
                  <a:path w="1460754" h="4945763">
                    <a:moveTo>
                      <a:pt x="0" y="4945763"/>
                    </a:moveTo>
                    <a:lnTo>
                      <a:pt x="0" y="116860"/>
                    </a:lnTo>
                    <a:cubicBezTo>
                      <a:pt x="0" y="52320"/>
                      <a:pt x="52320" y="0"/>
                      <a:pt x="116860" y="0"/>
                    </a:cubicBezTo>
                    <a:lnTo>
                      <a:pt x="1343894" y="0"/>
                    </a:lnTo>
                    <a:cubicBezTo>
                      <a:pt x="1408434" y="0"/>
                      <a:pt x="1460754" y="52320"/>
                      <a:pt x="1460754" y="116860"/>
                    </a:cubicBezTo>
                    <a:lnTo>
                      <a:pt x="1460754" y="4945763"/>
                    </a:lnTo>
                    <a:close/>
                  </a:path>
                </a:pathLst>
              </a:custGeom>
              <a:solidFill>
                <a:srgbClr val="00AB7C"/>
              </a:solidFill>
            </p:spPr>
          </p:sp>
          <p:sp>
            <p:nvSpPr>
              <p:cNvPr id="45" name="Freeform 45"/>
              <p:cNvSpPr/>
              <p:nvPr/>
            </p:nvSpPr>
            <p:spPr>
              <a:xfrm>
                <a:off x="6619684" y="3698210"/>
                <a:ext cx="1460754" cy="4534145"/>
              </a:xfrm>
              <a:custGeom>
                <a:avLst/>
                <a:gdLst/>
                <a:ahLst/>
                <a:cxnLst/>
                <a:rect l="l" t="t" r="r" b="b"/>
                <a:pathLst>
                  <a:path w="1460754" h="4534145">
                    <a:moveTo>
                      <a:pt x="0" y="4534145"/>
                    </a:moveTo>
                    <a:lnTo>
                      <a:pt x="0" y="116860"/>
                    </a:lnTo>
                    <a:cubicBezTo>
                      <a:pt x="0" y="52320"/>
                      <a:pt x="52320" y="0"/>
                      <a:pt x="116861" y="0"/>
                    </a:cubicBezTo>
                    <a:lnTo>
                      <a:pt x="1343894" y="0"/>
                    </a:lnTo>
                    <a:cubicBezTo>
                      <a:pt x="1408434" y="0"/>
                      <a:pt x="1460755" y="52320"/>
                      <a:pt x="1460755" y="116860"/>
                    </a:cubicBezTo>
                    <a:lnTo>
                      <a:pt x="1460755" y="4534145"/>
                    </a:lnTo>
                    <a:close/>
                  </a:path>
                </a:pathLst>
              </a:custGeom>
              <a:solidFill>
                <a:srgbClr val="00AB7C"/>
              </a:solidFill>
            </p:spPr>
          </p:sp>
          <p:sp>
            <p:nvSpPr>
              <p:cNvPr id="46" name="Freeform 46"/>
              <p:cNvSpPr/>
              <p:nvPr/>
            </p:nvSpPr>
            <p:spPr>
              <a:xfrm>
                <a:off x="8826246" y="3012180"/>
                <a:ext cx="1460754" cy="5220175"/>
              </a:xfrm>
              <a:custGeom>
                <a:avLst/>
                <a:gdLst/>
                <a:ahLst/>
                <a:cxnLst/>
                <a:rect l="l" t="t" r="r" b="b"/>
                <a:pathLst>
                  <a:path w="1460754" h="5220175">
                    <a:moveTo>
                      <a:pt x="0" y="5220175"/>
                    </a:moveTo>
                    <a:lnTo>
                      <a:pt x="0" y="116861"/>
                    </a:lnTo>
                    <a:cubicBezTo>
                      <a:pt x="0" y="52320"/>
                      <a:pt x="52320" y="0"/>
                      <a:pt x="116860" y="0"/>
                    </a:cubicBezTo>
                    <a:lnTo>
                      <a:pt x="1343894" y="0"/>
                    </a:lnTo>
                    <a:cubicBezTo>
                      <a:pt x="1408434" y="0"/>
                      <a:pt x="1460754" y="52320"/>
                      <a:pt x="1460754" y="116861"/>
                    </a:cubicBezTo>
                    <a:lnTo>
                      <a:pt x="1460754" y="5220175"/>
                    </a:lnTo>
                    <a:close/>
                  </a:path>
                </a:pathLst>
              </a:custGeom>
              <a:solidFill>
                <a:srgbClr val="00AB7C"/>
              </a:solidFill>
            </p:spPr>
          </p:sp>
          <p:sp>
            <p:nvSpPr>
              <p:cNvPr id="47" name="Freeform 47"/>
              <p:cNvSpPr/>
              <p:nvPr/>
            </p:nvSpPr>
            <p:spPr>
              <a:xfrm>
                <a:off x="0" y="5073755"/>
                <a:ext cx="1460754" cy="3158599"/>
              </a:xfrm>
              <a:custGeom>
                <a:avLst/>
                <a:gdLst/>
                <a:ahLst/>
                <a:cxnLst/>
                <a:rect l="l" t="t" r="r" b="b"/>
                <a:pathLst>
                  <a:path w="1460754" h="3158599">
                    <a:moveTo>
                      <a:pt x="0" y="0"/>
                    </a:moveTo>
                    <a:lnTo>
                      <a:pt x="1460754" y="0"/>
                    </a:lnTo>
                    <a:lnTo>
                      <a:pt x="1460754" y="3158600"/>
                    </a:lnTo>
                    <a:lnTo>
                      <a:pt x="0" y="3158600"/>
                    </a:lnTo>
                    <a:close/>
                  </a:path>
                </a:pathLst>
              </a:custGeom>
              <a:solidFill>
                <a:srgbClr val="10315E"/>
              </a:solidFill>
            </p:spPr>
          </p:sp>
          <p:sp>
            <p:nvSpPr>
              <p:cNvPr id="48" name="Freeform 48"/>
              <p:cNvSpPr/>
              <p:nvPr/>
            </p:nvSpPr>
            <p:spPr>
              <a:xfrm>
                <a:off x="2206561" y="5073300"/>
                <a:ext cx="1460754" cy="3159055"/>
              </a:xfrm>
              <a:custGeom>
                <a:avLst/>
                <a:gdLst/>
                <a:ahLst/>
                <a:cxnLst/>
                <a:rect l="l" t="t" r="r" b="b"/>
                <a:pathLst>
                  <a:path w="1460754" h="3159055">
                    <a:moveTo>
                      <a:pt x="0" y="0"/>
                    </a:moveTo>
                    <a:lnTo>
                      <a:pt x="1460755" y="0"/>
                    </a:lnTo>
                    <a:lnTo>
                      <a:pt x="1460755" y="3159055"/>
                    </a:lnTo>
                    <a:lnTo>
                      <a:pt x="0" y="3159055"/>
                    </a:lnTo>
                    <a:close/>
                  </a:path>
                </a:pathLst>
              </a:custGeom>
              <a:solidFill>
                <a:srgbClr val="10315E"/>
              </a:solidFill>
            </p:spPr>
          </p:sp>
          <p:sp>
            <p:nvSpPr>
              <p:cNvPr id="49" name="Freeform 49"/>
              <p:cNvSpPr/>
              <p:nvPr/>
            </p:nvSpPr>
            <p:spPr>
              <a:xfrm>
                <a:off x="4413123" y="5759474"/>
                <a:ext cx="1460754" cy="2472881"/>
              </a:xfrm>
              <a:custGeom>
                <a:avLst/>
                <a:gdLst/>
                <a:ahLst/>
                <a:cxnLst/>
                <a:rect l="l" t="t" r="r" b="b"/>
                <a:pathLst>
                  <a:path w="1460754" h="2472881">
                    <a:moveTo>
                      <a:pt x="0" y="0"/>
                    </a:moveTo>
                    <a:lnTo>
                      <a:pt x="1460754" y="0"/>
                    </a:lnTo>
                    <a:lnTo>
                      <a:pt x="1460754" y="2472881"/>
                    </a:lnTo>
                    <a:lnTo>
                      <a:pt x="0" y="2472881"/>
                    </a:lnTo>
                    <a:close/>
                  </a:path>
                </a:pathLst>
              </a:custGeom>
              <a:solidFill>
                <a:srgbClr val="10315E"/>
              </a:solidFill>
            </p:spPr>
          </p:sp>
          <p:sp>
            <p:nvSpPr>
              <p:cNvPr id="50" name="Freeform 50"/>
              <p:cNvSpPr/>
              <p:nvPr/>
            </p:nvSpPr>
            <p:spPr>
              <a:xfrm>
                <a:off x="6619684" y="5759185"/>
                <a:ext cx="1460754" cy="2473170"/>
              </a:xfrm>
              <a:custGeom>
                <a:avLst/>
                <a:gdLst/>
                <a:ahLst/>
                <a:cxnLst/>
                <a:rect l="l" t="t" r="r" b="b"/>
                <a:pathLst>
                  <a:path w="1460754" h="2473170">
                    <a:moveTo>
                      <a:pt x="0" y="0"/>
                    </a:moveTo>
                    <a:lnTo>
                      <a:pt x="1460755" y="0"/>
                    </a:lnTo>
                    <a:lnTo>
                      <a:pt x="1460755" y="2473170"/>
                    </a:lnTo>
                    <a:lnTo>
                      <a:pt x="0" y="2473170"/>
                    </a:lnTo>
                    <a:close/>
                  </a:path>
                </a:pathLst>
              </a:custGeom>
              <a:solidFill>
                <a:srgbClr val="10315E"/>
              </a:solidFill>
            </p:spPr>
          </p:sp>
          <p:sp>
            <p:nvSpPr>
              <p:cNvPr id="51" name="Freeform 51"/>
              <p:cNvSpPr/>
              <p:nvPr/>
            </p:nvSpPr>
            <p:spPr>
              <a:xfrm>
                <a:off x="8826246" y="5484895"/>
                <a:ext cx="1460754" cy="2747460"/>
              </a:xfrm>
              <a:custGeom>
                <a:avLst/>
                <a:gdLst/>
                <a:ahLst/>
                <a:cxnLst/>
                <a:rect l="l" t="t" r="r" b="b"/>
                <a:pathLst>
                  <a:path w="1460754" h="2747460">
                    <a:moveTo>
                      <a:pt x="0" y="0"/>
                    </a:moveTo>
                    <a:lnTo>
                      <a:pt x="1460754" y="0"/>
                    </a:lnTo>
                    <a:lnTo>
                      <a:pt x="1460754" y="2747460"/>
                    </a:lnTo>
                    <a:lnTo>
                      <a:pt x="0" y="2747460"/>
                    </a:lnTo>
                    <a:close/>
                  </a:path>
                </a:pathLst>
              </a:custGeom>
              <a:solidFill>
                <a:srgbClr val="10315E"/>
              </a:solidFill>
            </p:spPr>
          </p:sp>
        </p:grpSp>
      </p:grpSp>
      <p:grpSp>
        <p:nvGrpSpPr>
          <p:cNvPr id="52" name="Group 52"/>
          <p:cNvGrpSpPr/>
          <p:nvPr/>
        </p:nvGrpSpPr>
        <p:grpSpPr>
          <a:xfrm>
            <a:off x="3974502" y="3260"/>
            <a:ext cx="1543050" cy="463166"/>
            <a:chOff x="0" y="0"/>
            <a:chExt cx="812800" cy="243972"/>
          </a:xfrm>
        </p:grpSpPr>
        <p:sp>
          <p:nvSpPr>
            <p:cNvPr id="53" name="Freeform 53"/>
            <p:cNvSpPr/>
            <p:nvPr/>
          </p:nvSpPr>
          <p:spPr>
            <a:xfrm>
              <a:off x="0" y="0"/>
              <a:ext cx="812800" cy="243972"/>
            </a:xfrm>
            <a:custGeom>
              <a:avLst/>
              <a:gdLst/>
              <a:ahLst/>
              <a:cxnLst/>
              <a:rect l="l" t="t" r="r" b="b"/>
              <a:pathLst>
                <a:path w="812800" h="243972">
                  <a:moveTo>
                    <a:pt x="0" y="0"/>
                  </a:moveTo>
                  <a:lnTo>
                    <a:pt x="812800" y="0"/>
                  </a:lnTo>
                  <a:lnTo>
                    <a:pt x="812800" y="243972"/>
                  </a:lnTo>
                  <a:lnTo>
                    <a:pt x="0" y="243972"/>
                  </a:lnTo>
                  <a:close/>
                </a:path>
              </a:pathLst>
            </a:custGeom>
            <a:solidFill>
              <a:srgbClr val="0F325F"/>
            </a:solidFill>
          </p:spPr>
        </p:sp>
        <p:sp>
          <p:nvSpPr>
            <p:cNvPr id="54" name="TextBox 54"/>
            <p:cNvSpPr txBox="1"/>
            <p:nvPr/>
          </p:nvSpPr>
          <p:spPr>
            <a:xfrm>
              <a:off x="0" y="-47625"/>
              <a:ext cx="812800" cy="291597"/>
            </a:xfrm>
            <a:prstGeom prst="rect">
              <a:avLst/>
            </a:prstGeom>
          </p:spPr>
          <p:txBody>
            <a:bodyPr lIns="25400" tIns="25400" rIns="25400" bIns="25400" rtlCol="0" anchor="ctr"/>
            <a:lstStyle/>
            <a:p>
              <a:pPr algn="ctr">
                <a:lnSpc>
                  <a:spcPts val="1400"/>
                </a:lnSpc>
              </a:pPr>
              <a:endParaRPr sz="900"/>
            </a:p>
          </p:txBody>
        </p:sp>
      </p:grpSp>
      <p:sp>
        <p:nvSpPr>
          <p:cNvPr id="55" name="TextBox 55"/>
          <p:cNvSpPr txBox="1"/>
          <p:nvPr/>
        </p:nvSpPr>
        <p:spPr>
          <a:xfrm>
            <a:off x="472173" y="509288"/>
            <a:ext cx="5045379" cy="552074"/>
          </a:xfrm>
          <a:prstGeom prst="rect">
            <a:avLst/>
          </a:prstGeom>
        </p:spPr>
        <p:txBody>
          <a:bodyPr lIns="0" tIns="0" rIns="0" bIns="0" rtlCol="0" anchor="t">
            <a:spAutoFit/>
          </a:bodyPr>
          <a:lstStyle/>
          <a:p>
            <a:pPr>
              <a:lnSpc>
                <a:spcPts val="2079"/>
              </a:lnSpc>
            </a:pPr>
            <a:r>
              <a:rPr lang="en-US" sz="2100" dirty="0">
                <a:solidFill>
                  <a:srgbClr val="000000"/>
                </a:solidFill>
                <a:latin typeface="Heebo Medium"/>
              </a:rPr>
              <a:t>Housing cost burden furthers racial equities</a:t>
            </a:r>
          </a:p>
        </p:txBody>
      </p:sp>
      <p:sp>
        <p:nvSpPr>
          <p:cNvPr id="56" name="TextBox 56"/>
          <p:cNvSpPr txBox="1"/>
          <p:nvPr/>
        </p:nvSpPr>
        <p:spPr>
          <a:xfrm>
            <a:off x="885098" y="1513990"/>
            <a:ext cx="3985783" cy="246221"/>
          </a:xfrm>
          <a:prstGeom prst="rect">
            <a:avLst/>
          </a:prstGeom>
        </p:spPr>
        <p:txBody>
          <a:bodyPr lIns="0" tIns="0" rIns="0" bIns="0" rtlCol="0" anchor="t">
            <a:spAutoFit/>
          </a:bodyPr>
          <a:lstStyle/>
          <a:p>
            <a:pPr algn="ctr">
              <a:lnSpc>
                <a:spcPts val="1960"/>
              </a:lnSpc>
              <a:spcBef>
                <a:spcPct val="0"/>
              </a:spcBef>
            </a:pPr>
            <a:r>
              <a:rPr lang="en-US" sz="1400" b="1" dirty="0">
                <a:solidFill>
                  <a:srgbClr val="000000"/>
                </a:solidFill>
                <a:latin typeface="Avenir Black" panose="02000503020000020003" pitchFamily="2" charset="0"/>
              </a:rPr>
              <a:t>Struggling to Afford Rent/Mortgage, by Race</a:t>
            </a:r>
          </a:p>
        </p:txBody>
      </p:sp>
      <p:sp>
        <p:nvSpPr>
          <p:cNvPr id="57" name="TextBox 57"/>
          <p:cNvSpPr txBox="1"/>
          <p:nvPr/>
        </p:nvSpPr>
        <p:spPr>
          <a:xfrm>
            <a:off x="769574" y="2183760"/>
            <a:ext cx="400690" cy="188513"/>
          </a:xfrm>
          <a:prstGeom prst="rect">
            <a:avLst/>
          </a:prstGeom>
        </p:spPr>
        <p:txBody>
          <a:bodyPr wrap="square" lIns="0" tIns="0" rIns="0" bIns="0" rtlCol="0" anchor="t">
            <a:spAutoFit/>
          </a:bodyPr>
          <a:lstStyle/>
          <a:p>
            <a:pPr algn="ctr">
              <a:lnSpc>
                <a:spcPts val="1389"/>
              </a:lnSpc>
            </a:pPr>
            <a:r>
              <a:rPr lang="en-US" sz="1400" b="1" dirty="0">
                <a:solidFill>
                  <a:schemeClr val="bg1"/>
                </a:solidFill>
                <a:latin typeface="Avenir Black" panose="02000503020000020003" pitchFamily="2" charset="0"/>
              </a:rPr>
              <a:t>68%</a:t>
            </a:r>
          </a:p>
        </p:txBody>
      </p:sp>
      <p:sp>
        <p:nvSpPr>
          <p:cNvPr id="58" name="TextBox 58"/>
          <p:cNvSpPr txBox="1"/>
          <p:nvPr/>
        </p:nvSpPr>
        <p:spPr>
          <a:xfrm>
            <a:off x="1603199" y="3099271"/>
            <a:ext cx="400690" cy="188513"/>
          </a:xfrm>
          <a:prstGeom prst="rect">
            <a:avLst/>
          </a:prstGeom>
        </p:spPr>
        <p:txBody>
          <a:bodyPr wrap="square" lIns="0" tIns="0" rIns="0" bIns="0" rtlCol="0" anchor="t">
            <a:spAutoFit/>
          </a:bodyPr>
          <a:lstStyle/>
          <a:p>
            <a:pPr algn="ctr">
              <a:lnSpc>
                <a:spcPts val="1389"/>
              </a:lnSpc>
            </a:pPr>
            <a:r>
              <a:rPr lang="en-US" sz="1400" b="1">
                <a:solidFill>
                  <a:schemeClr val="bg1"/>
                </a:solidFill>
                <a:latin typeface="Avenir Black" panose="02000503020000020003" pitchFamily="2" charset="0"/>
              </a:rPr>
              <a:t>47%</a:t>
            </a:r>
          </a:p>
        </p:txBody>
      </p:sp>
      <p:sp>
        <p:nvSpPr>
          <p:cNvPr id="59" name="TextBox 59"/>
          <p:cNvSpPr txBox="1"/>
          <p:nvPr/>
        </p:nvSpPr>
        <p:spPr>
          <a:xfrm>
            <a:off x="2446334" y="3173313"/>
            <a:ext cx="400690" cy="188513"/>
          </a:xfrm>
          <a:prstGeom prst="rect">
            <a:avLst/>
          </a:prstGeom>
        </p:spPr>
        <p:txBody>
          <a:bodyPr wrap="square" lIns="0" tIns="0" rIns="0" bIns="0" rtlCol="0" anchor="t">
            <a:spAutoFit/>
          </a:bodyPr>
          <a:lstStyle/>
          <a:p>
            <a:pPr algn="ctr">
              <a:lnSpc>
                <a:spcPts val="1389"/>
              </a:lnSpc>
            </a:pPr>
            <a:r>
              <a:rPr lang="en-US" sz="1400" b="1">
                <a:solidFill>
                  <a:schemeClr val="bg1"/>
                </a:solidFill>
                <a:latin typeface="Avenir Black" panose="02000503020000020003" pitchFamily="2" charset="0"/>
              </a:rPr>
              <a:t>45%</a:t>
            </a:r>
          </a:p>
        </p:txBody>
      </p:sp>
      <p:sp>
        <p:nvSpPr>
          <p:cNvPr id="60" name="TextBox 60"/>
          <p:cNvSpPr txBox="1"/>
          <p:nvPr/>
        </p:nvSpPr>
        <p:spPr>
          <a:xfrm>
            <a:off x="3250518" y="3638191"/>
            <a:ext cx="400690" cy="188513"/>
          </a:xfrm>
          <a:prstGeom prst="rect">
            <a:avLst/>
          </a:prstGeom>
        </p:spPr>
        <p:txBody>
          <a:bodyPr wrap="square" lIns="0" tIns="0" rIns="0" bIns="0" rtlCol="0" anchor="t">
            <a:spAutoFit/>
          </a:bodyPr>
          <a:lstStyle/>
          <a:p>
            <a:pPr algn="ctr">
              <a:lnSpc>
                <a:spcPts val="1389"/>
              </a:lnSpc>
            </a:pPr>
            <a:r>
              <a:rPr lang="en-US" sz="1400" b="1">
                <a:solidFill>
                  <a:schemeClr val="bg1"/>
                </a:solidFill>
                <a:latin typeface="Avenir Black" panose="02000503020000020003" pitchFamily="2" charset="0"/>
              </a:rPr>
              <a:t>34%</a:t>
            </a:r>
          </a:p>
        </p:txBody>
      </p:sp>
      <p:sp>
        <p:nvSpPr>
          <p:cNvPr id="61" name="TextBox 61"/>
          <p:cNvSpPr txBox="1"/>
          <p:nvPr/>
        </p:nvSpPr>
        <p:spPr>
          <a:xfrm>
            <a:off x="4094109" y="3786276"/>
            <a:ext cx="400690" cy="188513"/>
          </a:xfrm>
          <a:prstGeom prst="rect">
            <a:avLst/>
          </a:prstGeom>
        </p:spPr>
        <p:txBody>
          <a:bodyPr wrap="square" lIns="0" tIns="0" rIns="0" bIns="0" rtlCol="0" anchor="t">
            <a:spAutoFit/>
          </a:bodyPr>
          <a:lstStyle/>
          <a:p>
            <a:pPr algn="ctr">
              <a:lnSpc>
                <a:spcPts val="1389"/>
              </a:lnSpc>
            </a:pPr>
            <a:r>
              <a:rPr lang="en-US" sz="1400" b="1">
                <a:solidFill>
                  <a:schemeClr val="bg1"/>
                </a:solidFill>
                <a:latin typeface="Avenir Black" panose="02000503020000020003" pitchFamily="2" charset="0"/>
              </a:rPr>
              <a:t>30%</a:t>
            </a:r>
          </a:p>
        </p:txBody>
      </p:sp>
      <p:sp>
        <p:nvSpPr>
          <p:cNvPr id="62" name="TextBox 62"/>
          <p:cNvSpPr txBox="1"/>
          <p:nvPr/>
        </p:nvSpPr>
        <p:spPr>
          <a:xfrm>
            <a:off x="7333965" y="2894851"/>
            <a:ext cx="487828" cy="218008"/>
          </a:xfrm>
          <a:prstGeom prst="rect">
            <a:avLst/>
          </a:prstGeom>
        </p:spPr>
        <p:txBody>
          <a:bodyPr wrap="square" lIns="0" tIns="0" rIns="0" bIns="0" rtlCol="0" anchor="t">
            <a:spAutoFit/>
          </a:bodyPr>
          <a:lstStyle/>
          <a:p>
            <a:pPr algn="ctr">
              <a:lnSpc>
                <a:spcPts val="1744"/>
              </a:lnSpc>
            </a:pPr>
            <a:r>
              <a:rPr lang="en-US" sz="1400" b="1">
                <a:solidFill>
                  <a:srgbClr val="FDFBFB"/>
                </a:solidFill>
                <a:latin typeface="Avenir Black" panose="02000503020000020003" pitchFamily="2" charset="0"/>
              </a:rPr>
              <a:t>18%</a:t>
            </a:r>
          </a:p>
        </p:txBody>
      </p:sp>
      <p:sp>
        <p:nvSpPr>
          <p:cNvPr id="63" name="TextBox 63"/>
          <p:cNvSpPr txBox="1"/>
          <p:nvPr/>
        </p:nvSpPr>
        <p:spPr>
          <a:xfrm>
            <a:off x="7333965" y="3556749"/>
            <a:ext cx="487828" cy="218008"/>
          </a:xfrm>
          <a:prstGeom prst="rect">
            <a:avLst/>
          </a:prstGeom>
        </p:spPr>
        <p:txBody>
          <a:bodyPr wrap="square" lIns="0" tIns="0" rIns="0" bIns="0" rtlCol="0" anchor="t">
            <a:spAutoFit/>
          </a:bodyPr>
          <a:lstStyle/>
          <a:p>
            <a:pPr algn="ctr">
              <a:lnSpc>
                <a:spcPts val="1744"/>
              </a:lnSpc>
            </a:pPr>
            <a:r>
              <a:rPr lang="en-US" sz="1400" b="1">
                <a:solidFill>
                  <a:srgbClr val="FDFBFB"/>
                </a:solidFill>
                <a:latin typeface="Avenir Black" panose="02000503020000020003" pitchFamily="2" charset="0"/>
              </a:rPr>
              <a:t>18%</a:t>
            </a:r>
          </a:p>
        </p:txBody>
      </p:sp>
      <p:sp>
        <p:nvSpPr>
          <p:cNvPr id="64" name="TextBox 64"/>
          <p:cNvSpPr txBox="1"/>
          <p:nvPr/>
        </p:nvSpPr>
        <p:spPr>
          <a:xfrm>
            <a:off x="7941135" y="2988808"/>
            <a:ext cx="487828" cy="218008"/>
          </a:xfrm>
          <a:prstGeom prst="rect">
            <a:avLst/>
          </a:prstGeom>
        </p:spPr>
        <p:txBody>
          <a:bodyPr wrap="square" lIns="0" tIns="0" rIns="0" bIns="0" rtlCol="0" anchor="t">
            <a:spAutoFit/>
          </a:bodyPr>
          <a:lstStyle/>
          <a:p>
            <a:pPr algn="ctr">
              <a:lnSpc>
                <a:spcPts val="1744"/>
              </a:lnSpc>
            </a:pPr>
            <a:r>
              <a:rPr lang="en-US" sz="1400" b="1">
                <a:solidFill>
                  <a:srgbClr val="FDFBFB"/>
                </a:solidFill>
                <a:latin typeface="Avenir Black" panose="02000503020000020003" pitchFamily="2" charset="0"/>
              </a:rPr>
              <a:t>28%</a:t>
            </a:r>
          </a:p>
        </p:txBody>
      </p:sp>
      <p:sp>
        <p:nvSpPr>
          <p:cNvPr id="65" name="TextBox 65"/>
          <p:cNvSpPr txBox="1"/>
          <p:nvPr/>
        </p:nvSpPr>
        <p:spPr>
          <a:xfrm>
            <a:off x="7941135" y="3573279"/>
            <a:ext cx="487828" cy="218008"/>
          </a:xfrm>
          <a:prstGeom prst="rect">
            <a:avLst/>
          </a:prstGeom>
        </p:spPr>
        <p:txBody>
          <a:bodyPr wrap="square" lIns="0" tIns="0" rIns="0" bIns="0" rtlCol="0" anchor="t">
            <a:spAutoFit/>
          </a:bodyPr>
          <a:lstStyle/>
          <a:p>
            <a:pPr algn="ctr">
              <a:lnSpc>
                <a:spcPts val="1744"/>
              </a:lnSpc>
            </a:pPr>
            <a:r>
              <a:rPr lang="en-US" sz="1400" b="1">
                <a:solidFill>
                  <a:srgbClr val="FDFBFB"/>
                </a:solidFill>
                <a:latin typeface="Avenir Black" panose="02000503020000020003" pitchFamily="2" charset="0"/>
              </a:rPr>
              <a:t>23%</a:t>
            </a:r>
          </a:p>
        </p:txBody>
      </p:sp>
      <p:sp>
        <p:nvSpPr>
          <p:cNvPr id="66" name="TextBox 66"/>
          <p:cNvSpPr txBox="1"/>
          <p:nvPr/>
        </p:nvSpPr>
        <p:spPr>
          <a:xfrm>
            <a:off x="8549456" y="2800894"/>
            <a:ext cx="487828" cy="218008"/>
          </a:xfrm>
          <a:prstGeom prst="rect">
            <a:avLst/>
          </a:prstGeom>
        </p:spPr>
        <p:txBody>
          <a:bodyPr wrap="square" lIns="0" tIns="0" rIns="0" bIns="0" rtlCol="0" anchor="t">
            <a:spAutoFit/>
          </a:bodyPr>
          <a:lstStyle/>
          <a:p>
            <a:pPr algn="ctr">
              <a:lnSpc>
                <a:spcPts val="1744"/>
              </a:lnSpc>
            </a:pPr>
            <a:r>
              <a:rPr lang="en-US" sz="1400" b="1">
                <a:solidFill>
                  <a:srgbClr val="FDFBFB"/>
                </a:solidFill>
                <a:latin typeface="Avenir Black" panose="02000503020000020003" pitchFamily="2" charset="0"/>
              </a:rPr>
              <a:t>18%</a:t>
            </a:r>
          </a:p>
        </p:txBody>
      </p:sp>
      <p:sp>
        <p:nvSpPr>
          <p:cNvPr id="67" name="TextBox 67"/>
          <p:cNvSpPr txBox="1"/>
          <p:nvPr/>
        </p:nvSpPr>
        <p:spPr>
          <a:xfrm>
            <a:off x="8549456" y="3465446"/>
            <a:ext cx="487828" cy="218008"/>
          </a:xfrm>
          <a:prstGeom prst="rect">
            <a:avLst/>
          </a:prstGeom>
        </p:spPr>
        <p:txBody>
          <a:bodyPr wrap="square" lIns="0" tIns="0" rIns="0" bIns="0" rtlCol="0" anchor="t">
            <a:spAutoFit/>
          </a:bodyPr>
          <a:lstStyle/>
          <a:p>
            <a:pPr algn="ctr">
              <a:lnSpc>
                <a:spcPts val="1744"/>
              </a:lnSpc>
            </a:pPr>
            <a:r>
              <a:rPr lang="en-US" sz="1400" b="1">
                <a:solidFill>
                  <a:srgbClr val="FDFBFB"/>
                </a:solidFill>
                <a:latin typeface="Avenir Black" panose="02000503020000020003" pitchFamily="2" charset="0"/>
              </a:rPr>
              <a:t>20%</a:t>
            </a:r>
          </a:p>
        </p:txBody>
      </p:sp>
      <p:sp>
        <p:nvSpPr>
          <p:cNvPr id="68" name="TextBox 68"/>
          <p:cNvSpPr txBox="1"/>
          <p:nvPr/>
        </p:nvSpPr>
        <p:spPr>
          <a:xfrm>
            <a:off x="6733386" y="2642752"/>
            <a:ext cx="487828" cy="218008"/>
          </a:xfrm>
          <a:prstGeom prst="rect">
            <a:avLst/>
          </a:prstGeom>
        </p:spPr>
        <p:txBody>
          <a:bodyPr wrap="square" lIns="0" tIns="0" rIns="0" bIns="0" rtlCol="0" anchor="t">
            <a:spAutoFit/>
          </a:bodyPr>
          <a:lstStyle/>
          <a:p>
            <a:pPr algn="ctr">
              <a:lnSpc>
                <a:spcPts val="1744"/>
              </a:lnSpc>
            </a:pPr>
            <a:r>
              <a:rPr lang="en-US" sz="1400" b="1">
                <a:solidFill>
                  <a:srgbClr val="FDFBFB"/>
                </a:solidFill>
                <a:latin typeface="Avenir Black" panose="02000503020000020003" pitchFamily="2" charset="0"/>
              </a:rPr>
              <a:t>21%</a:t>
            </a:r>
          </a:p>
        </p:txBody>
      </p:sp>
      <p:sp>
        <p:nvSpPr>
          <p:cNvPr id="69" name="TextBox 69"/>
          <p:cNvSpPr txBox="1"/>
          <p:nvPr/>
        </p:nvSpPr>
        <p:spPr>
          <a:xfrm>
            <a:off x="6124286" y="2364786"/>
            <a:ext cx="487828" cy="218008"/>
          </a:xfrm>
          <a:prstGeom prst="rect">
            <a:avLst/>
          </a:prstGeom>
        </p:spPr>
        <p:txBody>
          <a:bodyPr wrap="square" lIns="0" tIns="0" rIns="0" bIns="0" rtlCol="0" anchor="t">
            <a:spAutoFit/>
          </a:bodyPr>
          <a:lstStyle/>
          <a:p>
            <a:pPr algn="ctr">
              <a:lnSpc>
                <a:spcPts val="1744"/>
              </a:lnSpc>
            </a:pPr>
            <a:r>
              <a:rPr lang="en-US" sz="1400" b="1" dirty="0">
                <a:solidFill>
                  <a:srgbClr val="FDFBFB"/>
                </a:solidFill>
                <a:latin typeface="Avenir Black" panose="02000503020000020003" pitchFamily="2" charset="0"/>
              </a:rPr>
              <a:t>28%</a:t>
            </a:r>
          </a:p>
        </p:txBody>
      </p:sp>
      <p:sp>
        <p:nvSpPr>
          <p:cNvPr id="70" name="TextBox 70"/>
          <p:cNvSpPr txBox="1"/>
          <p:nvPr/>
        </p:nvSpPr>
        <p:spPr>
          <a:xfrm>
            <a:off x="6124286" y="3349672"/>
            <a:ext cx="487828" cy="218008"/>
          </a:xfrm>
          <a:prstGeom prst="rect">
            <a:avLst/>
          </a:prstGeom>
        </p:spPr>
        <p:txBody>
          <a:bodyPr wrap="square" lIns="0" tIns="0" rIns="0" bIns="0" rtlCol="0" anchor="t">
            <a:spAutoFit/>
          </a:bodyPr>
          <a:lstStyle/>
          <a:p>
            <a:pPr algn="ctr">
              <a:lnSpc>
                <a:spcPts val="1744"/>
              </a:lnSpc>
            </a:pPr>
            <a:r>
              <a:rPr lang="en-US" sz="1400" b="1">
                <a:solidFill>
                  <a:srgbClr val="FDFBFB"/>
                </a:solidFill>
                <a:latin typeface="Avenir Black" panose="02000503020000020003" pitchFamily="2" charset="0"/>
              </a:rPr>
              <a:t>23%</a:t>
            </a:r>
          </a:p>
        </p:txBody>
      </p:sp>
      <p:sp>
        <p:nvSpPr>
          <p:cNvPr id="71" name="TextBox 71"/>
          <p:cNvSpPr txBox="1"/>
          <p:nvPr/>
        </p:nvSpPr>
        <p:spPr>
          <a:xfrm>
            <a:off x="6733386" y="3329757"/>
            <a:ext cx="487828" cy="218008"/>
          </a:xfrm>
          <a:prstGeom prst="rect">
            <a:avLst/>
          </a:prstGeom>
        </p:spPr>
        <p:txBody>
          <a:bodyPr wrap="square" lIns="0" tIns="0" rIns="0" bIns="0" rtlCol="0" anchor="t">
            <a:spAutoFit/>
          </a:bodyPr>
          <a:lstStyle/>
          <a:p>
            <a:pPr algn="ctr">
              <a:lnSpc>
                <a:spcPts val="1744"/>
              </a:lnSpc>
            </a:pPr>
            <a:r>
              <a:rPr lang="en-US" sz="1400" b="1">
                <a:solidFill>
                  <a:srgbClr val="FDFBFB"/>
                </a:solidFill>
                <a:latin typeface="Avenir Black" panose="02000503020000020003" pitchFamily="2" charset="0"/>
              </a:rPr>
              <a:t>23%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9144000" cy="51435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sp>
        <p:nvSpPr>
          <p:cNvPr id="3" name="Freeform 3"/>
          <p:cNvSpPr/>
          <p:nvPr/>
        </p:nvSpPr>
        <p:spPr>
          <a:xfrm rot="223805">
            <a:off x="6708378" y="349901"/>
            <a:ext cx="3842546" cy="3842546"/>
          </a:xfrm>
          <a:custGeom>
            <a:avLst/>
            <a:gdLst/>
            <a:ahLst/>
            <a:cxnLst/>
            <a:rect l="l" t="t" r="r" b="b"/>
            <a:pathLst>
              <a:path w="7685091" h="7685091">
                <a:moveTo>
                  <a:pt x="0" y="0"/>
                </a:moveTo>
                <a:lnTo>
                  <a:pt x="7685090" y="0"/>
                </a:lnTo>
                <a:lnTo>
                  <a:pt x="7685090" y="7685091"/>
                </a:lnTo>
                <a:lnTo>
                  <a:pt x="0" y="7685091"/>
                </a:lnTo>
                <a:lnTo>
                  <a:pt x="0" y="0"/>
                </a:lnTo>
                <a:close/>
              </a:path>
            </a:pathLst>
          </a:custGeom>
          <a:blipFill>
            <a:blip r:embed="rId3"/>
            <a:stretch>
              <a:fillRect/>
            </a:stretch>
          </a:blipFill>
        </p:spPr>
      </p:sp>
      <p:grpSp>
        <p:nvGrpSpPr>
          <p:cNvPr id="4" name="Group 4"/>
          <p:cNvGrpSpPr/>
          <p:nvPr/>
        </p:nvGrpSpPr>
        <p:grpSpPr>
          <a:xfrm>
            <a:off x="-190081" y="-18059"/>
            <a:ext cx="9524161" cy="981602"/>
            <a:chOff x="0" y="0"/>
            <a:chExt cx="5016842" cy="517058"/>
          </a:xfrm>
        </p:grpSpPr>
        <p:sp>
          <p:nvSpPr>
            <p:cNvPr id="5" name="Freeform 5"/>
            <p:cNvSpPr/>
            <p:nvPr/>
          </p:nvSpPr>
          <p:spPr>
            <a:xfrm>
              <a:off x="0" y="0"/>
              <a:ext cx="5016842" cy="517058"/>
            </a:xfrm>
            <a:custGeom>
              <a:avLst/>
              <a:gdLst/>
              <a:ahLst/>
              <a:cxnLst/>
              <a:rect l="l" t="t" r="r" b="b"/>
              <a:pathLst>
                <a:path w="5016842" h="517058">
                  <a:moveTo>
                    <a:pt x="0" y="0"/>
                  </a:moveTo>
                  <a:lnTo>
                    <a:pt x="5016842" y="0"/>
                  </a:lnTo>
                  <a:lnTo>
                    <a:pt x="5016842" y="517058"/>
                  </a:lnTo>
                  <a:lnTo>
                    <a:pt x="0" y="517058"/>
                  </a:lnTo>
                  <a:close/>
                </a:path>
              </a:pathLst>
            </a:custGeom>
            <a:solidFill>
              <a:srgbClr val="0F325F"/>
            </a:solidFill>
          </p:spPr>
        </p:sp>
        <p:sp>
          <p:nvSpPr>
            <p:cNvPr id="6" name="TextBox 6"/>
            <p:cNvSpPr txBox="1"/>
            <p:nvPr/>
          </p:nvSpPr>
          <p:spPr>
            <a:xfrm>
              <a:off x="0" y="-9525"/>
              <a:ext cx="5016842" cy="526583"/>
            </a:xfrm>
            <a:prstGeom prst="rect">
              <a:avLst/>
            </a:prstGeom>
          </p:spPr>
          <p:txBody>
            <a:bodyPr lIns="25400" tIns="25400" rIns="25400" bIns="25400" rtlCol="0" anchor="ctr"/>
            <a:lstStyle/>
            <a:p>
              <a:pPr algn="ctr">
                <a:lnSpc>
                  <a:spcPts val="1430"/>
                </a:lnSpc>
              </a:pPr>
              <a:endParaRPr sz="900"/>
            </a:p>
          </p:txBody>
        </p:sp>
      </p:grpSp>
      <p:sp>
        <p:nvSpPr>
          <p:cNvPr id="7" name="Freeform 7"/>
          <p:cNvSpPr/>
          <p:nvPr/>
        </p:nvSpPr>
        <p:spPr>
          <a:xfrm>
            <a:off x="8181378" y="-1113694"/>
            <a:ext cx="2058178" cy="2058178"/>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10493090">
            <a:off x="-1213259" y="2531286"/>
            <a:ext cx="3842546" cy="3842546"/>
          </a:xfrm>
          <a:custGeom>
            <a:avLst/>
            <a:gdLst/>
            <a:ahLst/>
            <a:cxnLst/>
            <a:rect l="l" t="t" r="r" b="b"/>
            <a:pathLst>
              <a:path w="7685091" h="7685091">
                <a:moveTo>
                  <a:pt x="0" y="0"/>
                </a:moveTo>
                <a:lnTo>
                  <a:pt x="7685091" y="0"/>
                </a:lnTo>
                <a:lnTo>
                  <a:pt x="7685091" y="7685091"/>
                </a:lnTo>
                <a:lnTo>
                  <a:pt x="0" y="7685091"/>
                </a:lnTo>
                <a:lnTo>
                  <a:pt x="0" y="0"/>
                </a:lnTo>
                <a:close/>
              </a:path>
            </a:pathLst>
          </a:custGeom>
          <a:blipFill>
            <a:blip r:embed="rId3"/>
            <a:stretch>
              <a:fillRect/>
            </a:stretch>
          </a:blipFill>
        </p:spPr>
      </p:sp>
      <p:grpSp>
        <p:nvGrpSpPr>
          <p:cNvPr id="9" name="Group 9"/>
          <p:cNvGrpSpPr/>
          <p:nvPr/>
        </p:nvGrpSpPr>
        <p:grpSpPr>
          <a:xfrm>
            <a:off x="514350" y="981602"/>
            <a:ext cx="8097116" cy="4007726"/>
            <a:chOff x="0" y="0"/>
            <a:chExt cx="21592310" cy="10687268"/>
          </a:xfrm>
        </p:grpSpPr>
        <p:grpSp>
          <p:nvGrpSpPr>
            <p:cNvPr id="10" name="Group 10"/>
            <p:cNvGrpSpPr/>
            <p:nvPr/>
          </p:nvGrpSpPr>
          <p:grpSpPr>
            <a:xfrm>
              <a:off x="0" y="0"/>
              <a:ext cx="5575702" cy="10687268"/>
              <a:chOff x="0" y="0"/>
              <a:chExt cx="1008548" cy="1933142"/>
            </a:xfrm>
          </p:grpSpPr>
          <p:sp>
            <p:nvSpPr>
              <p:cNvPr id="11" name="Freeform 11"/>
              <p:cNvSpPr/>
              <p:nvPr/>
            </p:nvSpPr>
            <p:spPr>
              <a:xfrm>
                <a:off x="0" y="0"/>
                <a:ext cx="1008548" cy="1933142"/>
              </a:xfrm>
              <a:custGeom>
                <a:avLst/>
                <a:gdLst/>
                <a:ahLst/>
                <a:cxnLst/>
                <a:rect l="l" t="t" r="r" b="b"/>
                <a:pathLst>
                  <a:path w="1008548" h="1933142">
                    <a:moveTo>
                      <a:pt x="103109" y="0"/>
                    </a:moveTo>
                    <a:lnTo>
                      <a:pt x="905439" y="0"/>
                    </a:lnTo>
                    <a:cubicBezTo>
                      <a:pt x="932785" y="0"/>
                      <a:pt x="959012" y="10863"/>
                      <a:pt x="978348" y="30200"/>
                    </a:cubicBezTo>
                    <a:cubicBezTo>
                      <a:pt x="997685" y="49537"/>
                      <a:pt x="1008548" y="75763"/>
                      <a:pt x="1008548" y="103109"/>
                    </a:cubicBezTo>
                    <a:lnTo>
                      <a:pt x="1008548" y="1830033"/>
                    </a:lnTo>
                    <a:cubicBezTo>
                      <a:pt x="1008548" y="1857379"/>
                      <a:pt x="997685" y="1883606"/>
                      <a:pt x="978348" y="1902942"/>
                    </a:cubicBezTo>
                    <a:cubicBezTo>
                      <a:pt x="959012" y="1922279"/>
                      <a:pt x="932785" y="1933142"/>
                      <a:pt x="905439" y="1933142"/>
                    </a:cubicBezTo>
                    <a:lnTo>
                      <a:pt x="103109" y="1933142"/>
                    </a:lnTo>
                    <a:cubicBezTo>
                      <a:pt x="75763" y="1933142"/>
                      <a:pt x="49537" y="1922279"/>
                      <a:pt x="30200" y="1902942"/>
                    </a:cubicBezTo>
                    <a:cubicBezTo>
                      <a:pt x="10863" y="1883606"/>
                      <a:pt x="0" y="1857379"/>
                      <a:pt x="0" y="1830033"/>
                    </a:cubicBezTo>
                    <a:lnTo>
                      <a:pt x="0" y="103109"/>
                    </a:lnTo>
                    <a:cubicBezTo>
                      <a:pt x="0" y="75763"/>
                      <a:pt x="10863" y="49537"/>
                      <a:pt x="30200" y="30200"/>
                    </a:cubicBezTo>
                    <a:cubicBezTo>
                      <a:pt x="49537" y="10863"/>
                      <a:pt x="75763" y="0"/>
                      <a:pt x="103109" y="0"/>
                    </a:cubicBezTo>
                    <a:close/>
                  </a:path>
                </a:pathLst>
              </a:custGeom>
              <a:solidFill>
                <a:srgbClr val="3BC896">
                  <a:alpha val="74902"/>
                </a:srgbClr>
              </a:solidFill>
              <a:ln w="76200" cap="rnd">
                <a:solidFill>
                  <a:srgbClr val="FFFFFF">
                    <a:alpha val="74902"/>
                  </a:srgbClr>
                </a:solidFill>
                <a:prstDash val="solid"/>
                <a:round/>
              </a:ln>
            </p:spPr>
          </p:sp>
          <p:sp>
            <p:nvSpPr>
              <p:cNvPr id="12" name="TextBox 12"/>
              <p:cNvSpPr txBox="1"/>
              <p:nvPr/>
            </p:nvSpPr>
            <p:spPr>
              <a:xfrm>
                <a:off x="0" y="-47625"/>
                <a:ext cx="1008548" cy="1980767"/>
              </a:xfrm>
              <a:prstGeom prst="rect">
                <a:avLst/>
              </a:prstGeom>
            </p:spPr>
            <p:txBody>
              <a:bodyPr lIns="25400" tIns="25400" rIns="25400" bIns="25400" rtlCol="0" anchor="ctr"/>
              <a:lstStyle/>
              <a:p>
                <a:pPr algn="ctr">
                  <a:lnSpc>
                    <a:spcPts val="1610"/>
                  </a:lnSpc>
                </a:pPr>
                <a:endParaRPr sz="900"/>
              </a:p>
            </p:txBody>
          </p:sp>
        </p:grpSp>
        <p:grpSp>
          <p:nvGrpSpPr>
            <p:cNvPr id="13" name="Group 13"/>
            <p:cNvGrpSpPr/>
            <p:nvPr/>
          </p:nvGrpSpPr>
          <p:grpSpPr>
            <a:xfrm rot="-5400000">
              <a:off x="8055886" y="-2480184"/>
              <a:ext cx="5480538" cy="10440907"/>
              <a:chOff x="0" y="0"/>
              <a:chExt cx="991335" cy="1888579"/>
            </a:xfrm>
          </p:grpSpPr>
          <p:sp>
            <p:nvSpPr>
              <p:cNvPr id="14" name="Freeform 14"/>
              <p:cNvSpPr/>
              <p:nvPr/>
            </p:nvSpPr>
            <p:spPr>
              <a:xfrm>
                <a:off x="0" y="0"/>
                <a:ext cx="991335" cy="1888579"/>
              </a:xfrm>
              <a:custGeom>
                <a:avLst/>
                <a:gdLst/>
                <a:ahLst/>
                <a:cxnLst/>
                <a:rect l="l" t="t" r="r" b="b"/>
                <a:pathLst>
                  <a:path w="991335" h="1888579">
                    <a:moveTo>
                      <a:pt x="104899" y="0"/>
                    </a:moveTo>
                    <a:lnTo>
                      <a:pt x="886435" y="0"/>
                    </a:lnTo>
                    <a:cubicBezTo>
                      <a:pt x="914256" y="0"/>
                      <a:pt x="940938" y="11052"/>
                      <a:pt x="960610" y="30724"/>
                    </a:cubicBezTo>
                    <a:cubicBezTo>
                      <a:pt x="980283" y="50397"/>
                      <a:pt x="991335" y="77078"/>
                      <a:pt x="991335" y="104899"/>
                    </a:cubicBezTo>
                    <a:lnTo>
                      <a:pt x="991335" y="1783680"/>
                    </a:lnTo>
                    <a:cubicBezTo>
                      <a:pt x="991335" y="1811501"/>
                      <a:pt x="980283" y="1838183"/>
                      <a:pt x="960610" y="1857855"/>
                    </a:cubicBezTo>
                    <a:cubicBezTo>
                      <a:pt x="940938" y="1877528"/>
                      <a:pt x="914256" y="1888579"/>
                      <a:pt x="886435" y="1888579"/>
                    </a:cubicBezTo>
                    <a:lnTo>
                      <a:pt x="104899" y="1888579"/>
                    </a:lnTo>
                    <a:cubicBezTo>
                      <a:pt x="46965" y="1888579"/>
                      <a:pt x="0" y="1841615"/>
                      <a:pt x="0" y="1783680"/>
                    </a:cubicBezTo>
                    <a:lnTo>
                      <a:pt x="0" y="104899"/>
                    </a:lnTo>
                    <a:cubicBezTo>
                      <a:pt x="0" y="77078"/>
                      <a:pt x="11052" y="50397"/>
                      <a:pt x="30724" y="30724"/>
                    </a:cubicBezTo>
                    <a:cubicBezTo>
                      <a:pt x="50397" y="11052"/>
                      <a:pt x="77078" y="0"/>
                      <a:pt x="104899" y="0"/>
                    </a:cubicBezTo>
                    <a:close/>
                  </a:path>
                </a:pathLst>
              </a:custGeom>
              <a:solidFill>
                <a:srgbClr val="3BC896">
                  <a:alpha val="74902"/>
                </a:srgbClr>
              </a:solidFill>
              <a:ln w="76200" cap="rnd">
                <a:solidFill>
                  <a:srgbClr val="FFFFFF">
                    <a:alpha val="74902"/>
                  </a:srgbClr>
                </a:solidFill>
                <a:prstDash val="solid"/>
                <a:round/>
              </a:ln>
            </p:spPr>
          </p:sp>
          <p:sp>
            <p:nvSpPr>
              <p:cNvPr id="15" name="TextBox 15"/>
              <p:cNvSpPr txBox="1"/>
              <p:nvPr/>
            </p:nvSpPr>
            <p:spPr>
              <a:xfrm>
                <a:off x="0" y="-47625"/>
                <a:ext cx="991335" cy="1936204"/>
              </a:xfrm>
              <a:prstGeom prst="rect">
                <a:avLst/>
              </a:prstGeom>
            </p:spPr>
            <p:txBody>
              <a:bodyPr lIns="25400" tIns="25400" rIns="25400" bIns="25400" rtlCol="0" anchor="ctr"/>
              <a:lstStyle/>
              <a:p>
                <a:pPr algn="ctr">
                  <a:lnSpc>
                    <a:spcPts val="1610"/>
                  </a:lnSpc>
                </a:pPr>
                <a:endParaRPr sz="900"/>
              </a:p>
            </p:txBody>
          </p:sp>
        </p:grpSp>
        <p:grpSp>
          <p:nvGrpSpPr>
            <p:cNvPr id="16" name="Group 16"/>
            <p:cNvGrpSpPr/>
            <p:nvPr/>
          </p:nvGrpSpPr>
          <p:grpSpPr>
            <a:xfrm rot="-5400000">
              <a:off x="8192790" y="2863450"/>
              <a:ext cx="5206730" cy="10440907"/>
              <a:chOff x="0" y="0"/>
              <a:chExt cx="941808" cy="1888579"/>
            </a:xfrm>
          </p:grpSpPr>
          <p:sp>
            <p:nvSpPr>
              <p:cNvPr id="17" name="Freeform 17"/>
              <p:cNvSpPr/>
              <p:nvPr/>
            </p:nvSpPr>
            <p:spPr>
              <a:xfrm>
                <a:off x="0" y="0"/>
                <a:ext cx="941808" cy="1888579"/>
              </a:xfrm>
              <a:custGeom>
                <a:avLst/>
                <a:gdLst/>
                <a:ahLst/>
                <a:cxnLst/>
                <a:rect l="l" t="t" r="r" b="b"/>
                <a:pathLst>
                  <a:path w="941808" h="1888579">
                    <a:moveTo>
                      <a:pt x="110416" y="0"/>
                    </a:moveTo>
                    <a:lnTo>
                      <a:pt x="831392" y="0"/>
                    </a:lnTo>
                    <a:cubicBezTo>
                      <a:pt x="860676" y="0"/>
                      <a:pt x="888761" y="11633"/>
                      <a:pt x="909468" y="32340"/>
                    </a:cubicBezTo>
                    <a:cubicBezTo>
                      <a:pt x="930175" y="53047"/>
                      <a:pt x="941808" y="81132"/>
                      <a:pt x="941808" y="110416"/>
                    </a:cubicBezTo>
                    <a:lnTo>
                      <a:pt x="941808" y="1778164"/>
                    </a:lnTo>
                    <a:cubicBezTo>
                      <a:pt x="941808" y="1839145"/>
                      <a:pt x="892373" y="1888579"/>
                      <a:pt x="831392" y="1888579"/>
                    </a:cubicBezTo>
                    <a:lnTo>
                      <a:pt x="110416" y="1888579"/>
                    </a:lnTo>
                    <a:cubicBezTo>
                      <a:pt x="49435" y="1888579"/>
                      <a:pt x="0" y="1839145"/>
                      <a:pt x="0" y="1778164"/>
                    </a:cubicBezTo>
                    <a:lnTo>
                      <a:pt x="0" y="110416"/>
                    </a:lnTo>
                    <a:cubicBezTo>
                      <a:pt x="0" y="49435"/>
                      <a:pt x="49435" y="0"/>
                      <a:pt x="110416" y="0"/>
                    </a:cubicBezTo>
                    <a:close/>
                  </a:path>
                </a:pathLst>
              </a:custGeom>
              <a:solidFill>
                <a:srgbClr val="3BC896">
                  <a:alpha val="74902"/>
                </a:srgbClr>
              </a:solidFill>
              <a:ln w="76200" cap="rnd">
                <a:solidFill>
                  <a:srgbClr val="FFFFFF">
                    <a:alpha val="74902"/>
                  </a:srgbClr>
                </a:solidFill>
                <a:prstDash val="solid"/>
                <a:round/>
              </a:ln>
            </p:spPr>
          </p:sp>
          <p:sp>
            <p:nvSpPr>
              <p:cNvPr id="18" name="TextBox 18"/>
              <p:cNvSpPr txBox="1"/>
              <p:nvPr/>
            </p:nvSpPr>
            <p:spPr>
              <a:xfrm>
                <a:off x="0" y="-47625"/>
                <a:ext cx="941808" cy="1936204"/>
              </a:xfrm>
              <a:prstGeom prst="rect">
                <a:avLst/>
              </a:prstGeom>
            </p:spPr>
            <p:txBody>
              <a:bodyPr lIns="25400" tIns="25400" rIns="25400" bIns="25400" rtlCol="0" anchor="ctr"/>
              <a:lstStyle/>
              <a:p>
                <a:pPr algn="ctr">
                  <a:lnSpc>
                    <a:spcPts val="1610"/>
                  </a:lnSpc>
                </a:pPr>
                <a:endParaRPr sz="900"/>
              </a:p>
            </p:txBody>
          </p:sp>
        </p:grpSp>
        <p:grpSp>
          <p:nvGrpSpPr>
            <p:cNvPr id="19" name="Group 19"/>
            <p:cNvGrpSpPr/>
            <p:nvPr/>
          </p:nvGrpSpPr>
          <p:grpSpPr>
            <a:xfrm>
              <a:off x="16016608" y="0"/>
              <a:ext cx="5575702" cy="10687268"/>
              <a:chOff x="0" y="0"/>
              <a:chExt cx="1008548" cy="1933142"/>
            </a:xfrm>
          </p:grpSpPr>
          <p:sp>
            <p:nvSpPr>
              <p:cNvPr id="20" name="Freeform 20"/>
              <p:cNvSpPr/>
              <p:nvPr/>
            </p:nvSpPr>
            <p:spPr>
              <a:xfrm>
                <a:off x="0" y="0"/>
                <a:ext cx="1008548" cy="1933142"/>
              </a:xfrm>
              <a:custGeom>
                <a:avLst/>
                <a:gdLst/>
                <a:ahLst/>
                <a:cxnLst/>
                <a:rect l="l" t="t" r="r" b="b"/>
                <a:pathLst>
                  <a:path w="1008548" h="1933142">
                    <a:moveTo>
                      <a:pt x="103109" y="0"/>
                    </a:moveTo>
                    <a:lnTo>
                      <a:pt x="905439" y="0"/>
                    </a:lnTo>
                    <a:cubicBezTo>
                      <a:pt x="932785" y="0"/>
                      <a:pt x="959012" y="10863"/>
                      <a:pt x="978348" y="30200"/>
                    </a:cubicBezTo>
                    <a:cubicBezTo>
                      <a:pt x="997685" y="49537"/>
                      <a:pt x="1008548" y="75763"/>
                      <a:pt x="1008548" y="103109"/>
                    </a:cubicBezTo>
                    <a:lnTo>
                      <a:pt x="1008548" y="1830033"/>
                    </a:lnTo>
                    <a:cubicBezTo>
                      <a:pt x="1008548" y="1857379"/>
                      <a:pt x="997685" y="1883606"/>
                      <a:pt x="978348" y="1902942"/>
                    </a:cubicBezTo>
                    <a:cubicBezTo>
                      <a:pt x="959012" y="1922279"/>
                      <a:pt x="932785" y="1933142"/>
                      <a:pt x="905439" y="1933142"/>
                    </a:cubicBezTo>
                    <a:lnTo>
                      <a:pt x="103109" y="1933142"/>
                    </a:lnTo>
                    <a:cubicBezTo>
                      <a:pt x="75763" y="1933142"/>
                      <a:pt x="49537" y="1922279"/>
                      <a:pt x="30200" y="1902942"/>
                    </a:cubicBezTo>
                    <a:cubicBezTo>
                      <a:pt x="10863" y="1883606"/>
                      <a:pt x="0" y="1857379"/>
                      <a:pt x="0" y="1830033"/>
                    </a:cubicBezTo>
                    <a:lnTo>
                      <a:pt x="0" y="103109"/>
                    </a:lnTo>
                    <a:cubicBezTo>
                      <a:pt x="0" y="75763"/>
                      <a:pt x="10863" y="49537"/>
                      <a:pt x="30200" y="30200"/>
                    </a:cubicBezTo>
                    <a:cubicBezTo>
                      <a:pt x="49537" y="10863"/>
                      <a:pt x="75763" y="0"/>
                      <a:pt x="103109" y="0"/>
                    </a:cubicBezTo>
                    <a:close/>
                  </a:path>
                </a:pathLst>
              </a:custGeom>
              <a:solidFill>
                <a:srgbClr val="3BC896">
                  <a:alpha val="74902"/>
                </a:srgbClr>
              </a:solidFill>
              <a:ln w="76200" cap="rnd">
                <a:solidFill>
                  <a:srgbClr val="FFFFFF">
                    <a:alpha val="74902"/>
                  </a:srgbClr>
                </a:solidFill>
                <a:prstDash val="solid"/>
                <a:round/>
              </a:ln>
            </p:spPr>
          </p:sp>
          <p:sp>
            <p:nvSpPr>
              <p:cNvPr id="21" name="TextBox 21"/>
              <p:cNvSpPr txBox="1"/>
              <p:nvPr/>
            </p:nvSpPr>
            <p:spPr>
              <a:xfrm>
                <a:off x="0" y="-47625"/>
                <a:ext cx="1008548" cy="1980767"/>
              </a:xfrm>
              <a:prstGeom prst="rect">
                <a:avLst/>
              </a:prstGeom>
            </p:spPr>
            <p:txBody>
              <a:bodyPr lIns="25400" tIns="25400" rIns="25400" bIns="25400" rtlCol="0" anchor="ctr"/>
              <a:lstStyle/>
              <a:p>
                <a:pPr algn="ctr">
                  <a:lnSpc>
                    <a:spcPts val="1610"/>
                  </a:lnSpc>
                </a:pPr>
                <a:endParaRPr sz="900"/>
              </a:p>
            </p:txBody>
          </p:sp>
        </p:grpSp>
      </p:grpSp>
      <p:sp>
        <p:nvSpPr>
          <p:cNvPr id="22" name="Freeform 22"/>
          <p:cNvSpPr/>
          <p:nvPr/>
        </p:nvSpPr>
        <p:spPr>
          <a:xfrm>
            <a:off x="-814022" y="-1113694"/>
            <a:ext cx="1628044" cy="1628044"/>
          </a:xfrm>
          <a:custGeom>
            <a:avLst/>
            <a:gdLst/>
            <a:ahLst/>
            <a:cxnLst/>
            <a:rect l="l" t="t" r="r" b="b"/>
            <a:pathLst>
              <a:path w="3256087" h="3256087">
                <a:moveTo>
                  <a:pt x="0" y="0"/>
                </a:moveTo>
                <a:lnTo>
                  <a:pt x="3256086" y="0"/>
                </a:lnTo>
                <a:lnTo>
                  <a:pt x="3256086" y="3256087"/>
                </a:lnTo>
                <a:lnTo>
                  <a:pt x="0" y="3256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3" name="Freeform 23"/>
          <p:cNvSpPr/>
          <p:nvPr/>
        </p:nvSpPr>
        <p:spPr>
          <a:xfrm>
            <a:off x="2891071" y="1476539"/>
            <a:ext cx="1534446" cy="1095211"/>
          </a:xfrm>
          <a:custGeom>
            <a:avLst/>
            <a:gdLst/>
            <a:ahLst/>
            <a:cxnLst/>
            <a:rect l="l" t="t" r="r" b="b"/>
            <a:pathLst>
              <a:path w="3068892" h="2190422">
                <a:moveTo>
                  <a:pt x="0" y="0"/>
                </a:moveTo>
                <a:lnTo>
                  <a:pt x="3068892" y="0"/>
                </a:lnTo>
                <a:lnTo>
                  <a:pt x="3068892" y="2190422"/>
                </a:lnTo>
                <a:lnTo>
                  <a:pt x="0" y="21904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4" name="Freeform 24"/>
          <p:cNvSpPr/>
          <p:nvPr/>
        </p:nvSpPr>
        <p:spPr>
          <a:xfrm>
            <a:off x="779543" y="2052105"/>
            <a:ext cx="1507885" cy="1040555"/>
          </a:xfrm>
          <a:custGeom>
            <a:avLst/>
            <a:gdLst/>
            <a:ahLst/>
            <a:cxnLst/>
            <a:rect l="l" t="t" r="r" b="b"/>
            <a:pathLst>
              <a:path w="3765277" h="3242845">
                <a:moveTo>
                  <a:pt x="0" y="0"/>
                </a:moveTo>
                <a:lnTo>
                  <a:pt x="3765277" y="0"/>
                </a:lnTo>
                <a:lnTo>
                  <a:pt x="3765277" y="3242845"/>
                </a:lnTo>
                <a:lnTo>
                  <a:pt x="0" y="32428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5" name="Freeform 25"/>
          <p:cNvSpPr/>
          <p:nvPr/>
        </p:nvSpPr>
        <p:spPr>
          <a:xfrm>
            <a:off x="2783953" y="3504227"/>
            <a:ext cx="977174" cy="1019217"/>
          </a:xfrm>
          <a:custGeom>
            <a:avLst/>
            <a:gdLst/>
            <a:ahLst/>
            <a:cxnLst/>
            <a:rect l="l" t="t" r="r" b="b"/>
            <a:pathLst>
              <a:path w="1954348" h="2038434">
                <a:moveTo>
                  <a:pt x="0" y="0"/>
                </a:moveTo>
                <a:lnTo>
                  <a:pt x="1954348" y="0"/>
                </a:lnTo>
                <a:lnTo>
                  <a:pt x="1954348" y="2038434"/>
                </a:lnTo>
                <a:lnTo>
                  <a:pt x="0" y="203843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6" name="Freeform 26"/>
          <p:cNvSpPr/>
          <p:nvPr/>
        </p:nvSpPr>
        <p:spPr>
          <a:xfrm>
            <a:off x="5382874" y="3565473"/>
            <a:ext cx="954590" cy="995661"/>
          </a:xfrm>
          <a:custGeom>
            <a:avLst/>
            <a:gdLst/>
            <a:ahLst/>
            <a:cxnLst/>
            <a:rect l="l" t="t" r="r" b="b"/>
            <a:pathLst>
              <a:path w="1909180" h="1991322">
                <a:moveTo>
                  <a:pt x="0" y="0"/>
                </a:moveTo>
                <a:lnTo>
                  <a:pt x="1909180" y="0"/>
                </a:lnTo>
                <a:lnTo>
                  <a:pt x="1909180" y="1991322"/>
                </a:lnTo>
                <a:lnTo>
                  <a:pt x="0" y="19913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7" name="Freeform 27"/>
          <p:cNvSpPr/>
          <p:nvPr/>
        </p:nvSpPr>
        <p:spPr>
          <a:xfrm>
            <a:off x="6760748" y="1775186"/>
            <a:ext cx="1567993" cy="1479140"/>
          </a:xfrm>
          <a:custGeom>
            <a:avLst/>
            <a:gdLst/>
            <a:ahLst/>
            <a:cxnLst/>
            <a:rect l="l" t="t" r="r" b="b"/>
            <a:pathLst>
              <a:path w="3135986" h="2958280">
                <a:moveTo>
                  <a:pt x="0" y="0"/>
                </a:moveTo>
                <a:lnTo>
                  <a:pt x="3135986" y="0"/>
                </a:lnTo>
                <a:lnTo>
                  <a:pt x="3135986" y="2958280"/>
                </a:lnTo>
                <a:lnTo>
                  <a:pt x="0" y="295828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8" name="TextBox 28"/>
          <p:cNvSpPr txBox="1"/>
          <p:nvPr/>
        </p:nvSpPr>
        <p:spPr>
          <a:xfrm>
            <a:off x="1819670" y="112046"/>
            <a:ext cx="5356821" cy="607667"/>
          </a:xfrm>
          <a:prstGeom prst="rect">
            <a:avLst/>
          </a:prstGeom>
        </p:spPr>
        <p:txBody>
          <a:bodyPr lIns="0" tIns="0" rIns="0" bIns="0" rtlCol="0" anchor="t">
            <a:spAutoFit/>
          </a:bodyPr>
          <a:lstStyle/>
          <a:p>
            <a:pPr algn="ctr">
              <a:lnSpc>
                <a:spcPts val="4891"/>
              </a:lnSpc>
            </a:pPr>
            <a:r>
              <a:rPr lang="en-US" sz="3544" b="1" spc="347" dirty="0">
                <a:solidFill>
                  <a:srgbClr val="FFFFFF"/>
                </a:solidFill>
                <a:latin typeface="Avenir Black" panose="02000503020000020003" pitchFamily="2" charset="0"/>
              </a:rPr>
              <a:t>At a Glance...</a:t>
            </a:r>
          </a:p>
        </p:txBody>
      </p:sp>
      <p:sp>
        <p:nvSpPr>
          <p:cNvPr id="29" name="TextBox 29"/>
          <p:cNvSpPr txBox="1"/>
          <p:nvPr/>
        </p:nvSpPr>
        <p:spPr>
          <a:xfrm>
            <a:off x="708014" y="1252847"/>
            <a:ext cx="1744631" cy="630301"/>
          </a:xfrm>
          <a:prstGeom prst="rect">
            <a:avLst/>
          </a:prstGeom>
        </p:spPr>
        <p:txBody>
          <a:bodyPr lIns="0" tIns="0" rIns="0" bIns="0" rtlCol="0" anchor="t">
            <a:spAutoFit/>
          </a:bodyPr>
          <a:lstStyle/>
          <a:p>
            <a:pPr algn="ctr">
              <a:lnSpc>
                <a:spcPts val="2520"/>
              </a:lnSpc>
            </a:pPr>
            <a:r>
              <a:rPr lang="en-US" dirty="0">
                <a:solidFill>
                  <a:srgbClr val="000000"/>
                </a:solidFill>
                <a:latin typeface="Heebo Bold"/>
              </a:rPr>
              <a:t> </a:t>
            </a:r>
            <a:r>
              <a:rPr lang="en-US" b="1" dirty="0">
                <a:solidFill>
                  <a:srgbClr val="000000"/>
                </a:solidFill>
                <a:latin typeface="Avenir Black" panose="02000503020000020003" pitchFamily="2" charset="0"/>
              </a:rPr>
              <a:t>1,421</a:t>
            </a:r>
            <a:endParaRPr lang="en-US" b="1" dirty="0">
              <a:latin typeface="Avenir Black" panose="02000503020000020003" pitchFamily="2" charset="0"/>
            </a:endParaRPr>
          </a:p>
          <a:p>
            <a:pPr algn="ctr">
              <a:lnSpc>
                <a:spcPts val="2520"/>
              </a:lnSpc>
            </a:pPr>
            <a:r>
              <a:rPr lang="en-US" b="1" dirty="0">
                <a:solidFill>
                  <a:srgbClr val="000000"/>
                </a:solidFill>
                <a:latin typeface="Avenir Black" panose="02000503020000020003" pitchFamily="2" charset="0"/>
              </a:rPr>
              <a:t>Respondents</a:t>
            </a:r>
            <a:endParaRPr lang="en-US" b="1" dirty="0">
              <a:latin typeface="Avenir Black" panose="02000503020000020003" pitchFamily="2" charset="0"/>
            </a:endParaRPr>
          </a:p>
        </p:txBody>
      </p:sp>
      <p:sp>
        <p:nvSpPr>
          <p:cNvPr id="30" name="TextBox 30"/>
          <p:cNvSpPr txBox="1"/>
          <p:nvPr/>
        </p:nvSpPr>
        <p:spPr>
          <a:xfrm>
            <a:off x="4562908" y="1741848"/>
            <a:ext cx="1744631" cy="630301"/>
          </a:xfrm>
          <a:prstGeom prst="rect">
            <a:avLst/>
          </a:prstGeom>
        </p:spPr>
        <p:txBody>
          <a:bodyPr lIns="0" tIns="0" rIns="0" bIns="0" rtlCol="0" anchor="t">
            <a:spAutoFit/>
          </a:bodyPr>
          <a:lstStyle/>
          <a:p>
            <a:pPr algn="ctr">
              <a:lnSpc>
                <a:spcPts val="2520"/>
              </a:lnSpc>
            </a:pPr>
            <a:r>
              <a:rPr lang="en-US" b="1" dirty="0">
                <a:solidFill>
                  <a:srgbClr val="000000"/>
                </a:solidFill>
                <a:latin typeface="Avenir Black" panose="02000503020000020003" pitchFamily="2" charset="0"/>
              </a:rPr>
              <a:t>1.8%  Margin of Error</a:t>
            </a:r>
          </a:p>
        </p:txBody>
      </p:sp>
      <p:sp>
        <p:nvSpPr>
          <p:cNvPr id="31" name="TextBox 31"/>
          <p:cNvSpPr txBox="1"/>
          <p:nvPr/>
        </p:nvSpPr>
        <p:spPr>
          <a:xfrm>
            <a:off x="3761127" y="3977951"/>
            <a:ext cx="1621747" cy="301365"/>
          </a:xfrm>
          <a:prstGeom prst="rect">
            <a:avLst/>
          </a:prstGeom>
        </p:spPr>
        <p:txBody>
          <a:bodyPr lIns="0" tIns="0" rIns="0" bIns="0" rtlCol="0" anchor="t">
            <a:spAutoFit/>
          </a:bodyPr>
          <a:lstStyle/>
          <a:p>
            <a:pPr algn="ctr">
              <a:lnSpc>
                <a:spcPts val="2520"/>
              </a:lnSpc>
            </a:pPr>
            <a:r>
              <a:rPr lang="en-US" dirty="0">
                <a:solidFill>
                  <a:srgbClr val="000000"/>
                </a:solidFill>
                <a:latin typeface="Heebo Bold"/>
              </a:rPr>
              <a:t> </a:t>
            </a:r>
            <a:r>
              <a:rPr lang="en-US" b="1" dirty="0">
                <a:solidFill>
                  <a:srgbClr val="000000"/>
                </a:solidFill>
                <a:latin typeface="Heebo Bold"/>
              </a:rPr>
              <a:t>in the field</a:t>
            </a:r>
          </a:p>
        </p:txBody>
      </p:sp>
      <p:sp>
        <p:nvSpPr>
          <p:cNvPr id="32" name="TextBox 32"/>
          <p:cNvSpPr txBox="1"/>
          <p:nvPr/>
        </p:nvSpPr>
        <p:spPr>
          <a:xfrm>
            <a:off x="6655337" y="3365183"/>
            <a:ext cx="1840303" cy="1263166"/>
          </a:xfrm>
          <a:prstGeom prst="rect">
            <a:avLst/>
          </a:prstGeom>
        </p:spPr>
        <p:txBody>
          <a:bodyPr wrap="square" lIns="0" tIns="0" rIns="0" bIns="0" rtlCol="0" anchor="t">
            <a:spAutoFit/>
          </a:bodyPr>
          <a:lstStyle/>
          <a:p>
            <a:pPr algn="ctr">
              <a:lnSpc>
                <a:spcPts val="2520"/>
              </a:lnSpc>
            </a:pPr>
            <a:r>
              <a:rPr lang="en-US" dirty="0">
                <a:solidFill>
                  <a:srgbClr val="000000"/>
                </a:solidFill>
                <a:latin typeface="Avenir Medium" panose="02000503020000020003" pitchFamily="2" charset="0"/>
              </a:rPr>
              <a:t>Weighted to Demographically Represent the Region</a:t>
            </a:r>
          </a:p>
        </p:txBody>
      </p:sp>
      <p:pic>
        <p:nvPicPr>
          <p:cNvPr id="33" name="Picture 32">
            <a:extLst>
              <a:ext uri="{FF2B5EF4-FFF2-40B4-BE49-F238E27FC236}">
                <a16:creationId xmlns:a16="http://schemas.microsoft.com/office/drawing/2014/main" id="{36FE59D2-F8D5-E74B-1E61-EAE4FC4AE2E0}"/>
              </a:ext>
            </a:extLst>
          </p:cNvPr>
          <p:cNvPicPr>
            <a:picLocks noChangeAspect="1"/>
          </p:cNvPicPr>
          <p:nvPr/>
        </p:nvPicPr>
        <p:blipFill>
          <a:blip r:embed="rId16"/>
          <a:stretch>
            <a:fillRect/>
          </a:stretch>
        </p:blipFill>
        <p:spPr>
          <a:xfrm>
            <a:off x="436588" y="3258586"/>
            <a:ext cx="2199807" cy="168057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62662" y="291569"/>
            <a:ext cx="8618675" cy="288541"/>
          </a:xfrm>
          <a:prstGeom prst="rect">
            <a:avLst/>
          </a:prstGeom>
        </p:spPr>
        <p:txBody>
          <a:bodyPr lIns="0" tIns="0" rIns="0" bIns="0" rtlCol="0" anchor="t">
            <a:spAutoFit/>
          </a:bodyPr>
          <a:lstStyle/>
          <a:p>
            <a:pPr>
              <a:lnSpc>
                <a:spcPts val="2208"/>
              </a:lnSpc>
            </a:pPr>
            <a:r>
              <a:rPr lang="en-US" sz="2000" b="1" dirty="0">
                <a:solidFill>
                  <a:srgbClr val="000000"/>
                </a:solidFill>
                <a:latin typeface="Avenir Black" panose="02000503020000020003" pitchFamily="2" charset="0"/>
              </a:rPr>
              <a:t>Increasing housing production is an important part of the answer</a:t>
            </a:r>
          </a:p>
        </p:txBody>
      </p:sp>
      <p:grpSp>
        <p:nvGrpSpPr>
          <p:cNvPr id="3" name="Group 3"/>
          <p:cNvGrpSpPr/>
          <p:nvPr/>
        </p:nvGrpSpPr>
        <p:grpSpPr>
          <a:xfrm>
            <a:off x="-63040" y="756358"/>
            <a:ext cx="9754165" cy="651774"/>
            <a:chOff x="0" y="0"/>
            <a:chExt cx="6124940" cy="409269"/>
          </a:xfrm>
        </p:grpSpPr>
        <p:sp>
          <p:nvSpPr>
            <p:cNvPr id="4" name="Freeform 4"/>
            <p:cNvSpPr/>
            <p:nvPr/>
          </p:nvSpPr>
          <p:spPr>
            <a:xfrm>
              <a:off x="0" y="0"/>
              <a:ext cx="6124940" cy="409269"/>
            </a:xfrm>
            <a:custGeom>
              <a:avLst/>
              <a:gdLst/>
              <a:ahLst/>
              <a:cxnLst/>
              <a:rect l="l" t="t" r="r" b="b"/>
              <a:pathLst>
                <a:path w="6124940" h="409269">
                  <a:moveTo>
                    <a:pt x="0" y="0"/>
                  </a:moveTo>
                  <a:lnTo>
                    <a:pt x="6124940" y="0"/>
                  </a:lnTo>
                  <a:lnTo>
                    <a:pt x="6124940" y="409269"/>
                  </a:lnTo>
                  <a:lnTo>
                    <a:pt x="0" y="409269"/>
                  </a:lnTo>
                  <a:close/>
                </a:path>
              </a:pathLst>
            </a:custGeom>
            <a:solidFill>
              <a:srgbClr val="0F325F"/>
            </a:solidFill>
          </p:spPr>
        </p:sp>
        <p:sp>
          <p:nvSpPr>
            <p:cNvPr id="5" name="TextBox 5"/>
            <p:cNvSpPr txBox="1"/>
            <p:nvPr/>
          </p:nvSpPr>
          <p:spPr>
            <a:xfrm>
              <a:off x="0" y="-66675"/>
              <a:ext cx="6124940" cy="475944"/>
            </a:xfrm>
            <a:prstGeom prst="rect">
              <a:avLst/>
            </a:prstGeom>
          </p:spPr>
          <p:txBody>
            <a:bodyPr lIns="25400" tIns="25400" rIns="25400" bIns="25400" rtlCol="0" anchor="ctr"/>
            <a:lstStyle/>
            <a:p>
              <a:pPr algn="ctr">
                <a:lnSpc>
                  <a:spcPts val="1400"/>
                </a:lnSpc>
              </a:pPr>
              <a:endParaRPr sz="900"/>
            </a:p>
          </p:txBody>
        </p:sp>
      </p:grpSp>
      <p:sp>
        <p:nvSpPr>
          <p:cNvPr id="6" name="Freeform 6"/>
          <p:cNvSpPr/>
          <p:nvPr/>
        </p:nvSpPr>
        <p:spPr>
          <a:xfrm>
            <a:off x="2673752" y="1530160"/>
            <a:ext cx="3979923" cy="3446954"/>
          </a:xfrm>
          <a:custGeom>
            <a:avLst/>
            <a:gdLst/>
            <a:ahLst/>
            <a:cxnLst/>
            <a:rect l="l" t="t" r="r" b="b"/>
            <a:pathLst>
              <a:path w="7358531" h="6643541">
                <a:moveTo>
                  <a:pt x="0" y="0"/>
                </a:moveTo>
                <a:lnTo>
                  <a:pt x="7358530" y="0"/>
                </a:lnTo>
                <a:lnTo>
                  <a:pt x="7358530" y="6643541"/>
                </a:lnTo>
                <a:lnTo>
                  <a:pt x="0" y="6643541"/>
                </a:lnTo>
                <a:lnTo>
                  <a:pt x="0" y="0"/>
                </a:lnTo>
                <a:close/>
              </a:path>
            </a:pathLst>
          </a:custGeom>
          <a:blipFill>
            <a:blip r:embed="rId2"/>
            <a:stretch>
              <a:fillRect t="-26540" b="-38776"/>
            </a:stretch>
          </a:blipFill>
        </p:spPr>
        <p:txBody>
          <a:bodyPr/>
          <a:lstStyle/>
          <a:p>
            <a:endParaRPr lang="en-US" dirty="0"/>
          </a:p>
        </p:txBody>
      </p:sp>
      <p:sp>
        <p:nvSpPr>
          <p:cNvPr id="7" name="TextBox 7"/>
          <p:cNvSpPr txBox="1"/>
          <p:nvPr/>
        </p:nvSpPr>
        <p:spPr>
          <a:xfrm>
            <a:off x="188719" y="793769"/>
            <a:ext cx="8693872" cy="521874"/>
          </a:xfrm>
          <a:prstGeom prst="rect">
            <a:avLst/>
          </a:prstGeom>
        </p:spPr>
        <p:txBody>
          <a:bodyPr lIns="0" tIns="0" rIns="0" bIns="0" rtlCol="0" anchor="t">
            <a:spAutoFit/>
          </a:bodyPr>
          <a:lstStyle/>
          <a:p>
            <a:pPr algn="ctr">
              <a:lnSpc>
                <a:spcPts val="2143"/>
              </a:lnSpc>
            </a:pPr>
            <a:r>
              <a:rPr lang="en-US" sz="1429" spc="71" dirty="0">
                <a:solidFill>
                  <a:srgbClr val="FFFFFF"/>
                </a:solidFill>
                <a:latin typeface="Helvetica"/>
              </a:rPr>
              <a:t>According to the Mind the Gap - SACOG Housing Initiative, </a:t>
            </a:r>
            <a:r>
              <a:rPr lang="en-US" sz="1429" spc="71" dirty="0">
                <a:solidFill>
                  <a:srgbClr val="00AB7C"/>
                </a:solidFill>
                <a:latin typeface="Helvetica"/>
              </a:rPr>
              <a:t>our region has struggled to build enough multifamily housing products in existing communities.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92358" y="4504799"/>
            <a:ext cx="1903286" cy="1041616"/>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941038" y="-1028700"/>
            <a:ext cx="2057400" cy="20574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407565" y="2293005"/>
            <a:ext cx="2599452" cy="2599452"/>
            <a:chOff x="0" y="0"/>
            <a:chExt cx="6931872" cy="6931872"/>
          </a:xfrm>
        </p:grpSpPr>
        <p:grpSp>
          <p:nvGrpSpPr>
            <p:cNvPr id="5" name="Group 5"/>
            <p:cNvGrpSpPr>
              <a:grpSpLocks noChangeAspect="1"/>
            </p:cNvGrpSpPr>
            <p:nvPr/>
          </p:nvGrpSpPr>
          <p:grpSpPr>
            <a:xfrm>
              <a:off x="0" y="0"/>
              <a:ext cx="6931872" cy="6931872"/>
              <a:chOff x="0" y="0"/>
              <a:chExt cx="2540000" cy="2540000"/>
            </a:xfrm>
          </p:grpSpPr>
          <p:sp>
            <p:nvSpPr>
              <p:cNvPr id="6" name="Freeform 6"/>
              <p:cNvSpPr/>
              <p:nvPr/>
            </p:nvSpPr>
            <p:spPr>
              <a:xfrm>
                <a:off x="1270000" y="0"/>
                <a:ext cx="1244348" cy="1270000"/>
              </a:xfrm>
              <a:custGeom>
                <a:avLst/>
                <a:gdLst/>
                <a:ahLst/>
                <a:cxnLst/>
                <a:rect l="l" t="t" r="r" b="b"/>
                <a:pathLst>
                  <a:path w="1244348" h="1270000">
                    <a:moveTo>
                      <a:pt x="0" y="0"/>
                    </a:moveTo>
                    <a:lnTo>
                      <a:pt x="0" y="0"/>
                    </a:lnTo>
                    <a:cubicBezTo>
                      <a:pt x="603508" y="0"/>
                      <a:pt x="1123665" y="424719"/>
                      <a:pt x="1244348" y="1016038"/>
                    </a:cubicBezTo>
                    <a:lnTo>
                      <a:pt x="0" y="1270000"/>
                    </a:lnTo>
                    <a:close/>
                  </a:path>
                </a:pathLst>
              </a:custGeom>
              <a:solidFill>
                <a:srgbClr val="00AB7C"/>
              </a:solidFill>
            </p:spPr>
          </p:sp>
          <p:sp>
            <p:nvSpPr>
              <p:cNvPr id="7" name="Freeform 7"/>
              <p:cNvSpPr/>
              <p:nvPr/>
            </p:nvSpPr>
            <p:spPr>
              <a:xfrm>
                <a:off x="-107357" y="0"/>
                <a:ext cx="2742457" cy="2629503"/>
              </a:xfrm>
              <a:custGeom>
                <a:avLst/>
                <a:gdLst/>
                <a:ahLst/>
                <a:cxnLst/>
                <a:rect l="l" t="t" r="r" b="b"/>
                <a:pathLst>
                  <a:path w="2742457" h="2629503">
                    <a:moveTo>
                      <a:pt x="2607458" y="954164"/>
                    </a:moveTo>
                    <a:cubicBezTo>
                      <a:pt x="2742457" y="1479953"/>
                      <a:pt x="2528348" y="2033413"/>
                      <a:pt x="2074643" y="2331458"/>
                    </a:cubicBezTo>
                    <a:cubicBezTo>
                      <a:pt x="1620938" y="2629503"/>
                      <a:pt x="1027962" y="2606227"/>
                      <a:pt x="599015" y="2273536"/>
                    </a:cubicBezTo>
                    <a:cubicBezTo>
                      <a:pt x="170068" y="1940845"/>
                      <a:pt x="0" y="1372304"/>
                      <a:pt x="175798" y="858715"/>
                    </a:cubicBezTo>
                    <a:cubicBezTo>
                      <a:pt x="351596" y="345126"/>
                      <a:pt x="834387" y="54"/>
                      <a:pt x="1377230" y="0"/>
                    </a:cubicBezTo>
                    <a:lnTo>
                      <a:pt x="1377357" y="1270000"/>
                    </a:lnTo>
                    <a:close/>
                  </a:path>
                </a:pathLst>
              </a:custGeom>
              <a:solidFill>
                <a:srgbClr val="0F325F"/>
              </a:solidFill>
            </p:spPr>
          </p:sp>
        </p:grpSp>
      </p:grpSp>
      <p:sp>
        <p:nvSpPr>
          <p:cNvPr id="8" name="Freeform 8"/>
          <p:cNvSpPr/>
          <p:nvPr/>
        </p:nvSpPr>
        <p:spPr>
          <a:xfrm>
            <a:off x="495653" y="3910919"/>
            <a:ext cx="1016219" cy="984462"/>
          </a:xfrm>
          <a:custGeom>
            <a:avLst/>
            <a:gdLst/>
            <a:ahLst/>
            <a:cxnLst/>
            <a:rect l="l" t="t" r="r" b="b"/>
            <a:pathLst>
              <a:path w="2032437" h="1968923">
                <a:moveTo>
                  <a:pt x="0" y="0"/>
                </a:moveTo>
                <a:lnTo>
                  <a:pt x="2032437" y="0"/>
                </a:lnTo>
                <a:lnTo>
                  <a:pt x="2032437" y="1968924"/>
                </a:lnTo>
                <a:lnTo>
                  <a:pt x="0" y="19689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906044" y="4134144"/>
            <a:ext cx="393627" cy="372469"/>
          </a:xfrm>
          <a:custGeom>
            <a:avLst/>
            <a:gdLst/>
            <a:ahLst/>
            <a:cxnLst/>
            <a:rect l="l" t="t" r="r" b="b"/>
            <a:pathLst>
              <a:path w="787253" h="744938">
                <a:moveTo>
                  <a:pt x="0" y="0"/>
                </a:moveTo>
                <a:lnTo>
                  <a:pt x="787253" y="0"/>
                </a:lnTo>
                <a:lnTo>
                  <a:pt x="787253" y="744938"/>
                </a:lnTo>
                <a:lnTo>
                  <a:pt x="0" y="7449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3383255" y="1161338"/>
            <a:ext cx="5586484" cy="3142397"/>
          </a:xfrm>
          <a:custGeom>
            <a:avLst/>
            <a:gdLst/>
            <a:ahLst/>
            <a:cxnLst/>
            <a:rect l="l" t="t" r="r" b="b"/>
            <a:pathLst>
              <a:path w="11172968" h="6284794">
                <a:moveTo>
                  <a:pt x="0" y="0"/>
                </a:moveTo>
                <a:lnTo>
                  <a:pt x="11172967" y="0"/>
                </a:lnTo>
                <a:lnTo>
                  <a:pt x="11172967" y="6284795"/>
                </a:lnTo>
                <a:lnTo>
                  <a:pt x="0" y="6284795"/>
                </a:lnTo>
                <a:lnTo>
                  <a:pt x="0" y="0"/>
                </a:lnTo>
                <a:close/>
              </a:path>
            </a:pathLst>
          </a:custGeom>
          <a:blipFill>
            <a:blip r:embed="rId10"/>
            <a:stretch>
              <a:fillRect/>
            </a:stretch>
          </a:blipFill>
        </p:spPr>
      </p:sp>
      <p:sp>
        <p:nvSpPr>
          <p:cNvPr id="11" name="TextBox 11"/>
          <p:cNvSpPr txBox="1"/>
          <p:nvPr/>
        </p:nvSpPr>
        <p:spPr>
          <a:xfrm>
            <a:off x="407565" y="386443"/>
            <a:ext cx="7533474" cy="309700"/>
          </a:xfrm>
          <a:prstGeom prst="rect">
            <a:avLst/>
          </a:prstGeom>
        </p:spPr>
        <p:txBody>
          <a:bodyPr lIns="0" tIns="0" rIns="0" bIns="0" rtlCol="0" anchor="t">
            <a:spAutoFit/>
          </a:bodyPr>
          <a:lstStyle/>
          <a:p>
            <a:pPr>
              <a:lnSpc>
                <a:spcPts val="2079"/>
              </a:lnSpc>
            </a:pPr>
            <a:r>
              <a:rPr lang="en-US" sz="2800" b="1" dirty="0">
                <a:solidFill>
                  <a:srgbClr val="000000"/>
                </a:solidFill>
                <a:latin typeface="Avenir Black" panose="02000503020000020003" pitchFamily="2" charset="0"/>
              </a:rPr>
              <a:t>Homeownership is becoming less attainable</a:t>
            </a:r>
          </a:p>
        </p:txBody>
      </p:sp>
      <p:sp>
        <p:nvSpPr>
          <p:cNvPr id="12" name="TextBox 12"/>
          <p:cNvSpPr txBox="1"/>
          <p:nvPr/>
        </p:nvSpPr>
        <p:spPr>
          <a:xfrm>
            <a:off x="1888496" y="2583788"/>
            <a:ext cx="419117" cy="282129"/>
          </a:xfrm>
          <a:prstGeom prst="rect">
            <a:avLst/>
          </a:prstGeom>
        </p:spPr>
        <p:txBody>
          <a:bodyPr wrap="square" lIns="0" tIns="0" rIns="0" bIns="0" rtlCol="0" anchor="t">
            <a:spAutoFit/>
          </a:bodyPr>
          <a:lstStyle/>
          <a:p>
            <a:pPr algn="ctr">
              <a:lnSpc>
                <a:spcPts val="2240"/>
              </a:lnSpc>
            </a:pPr>
            <a:r>
              <a:rPr lang="en-US" b="1">
                <a:solidFill>
                  <a:srgbClr val="FDFBFB"/>
                </a:solidFill>
                <a:latin typeface="Avenir Black" panose="02000503020000020003" pitchFamily="2" charset="0"/>
              </a:rPr>
              <a:t>No</a:t>
            </a:r>
          </a:p>
        </p:txBody>
      </p:sp>
      <p:sp>
        <p:nvSpPr>
          <p:cNvPr id="13" name="TextBox 13"/>
          <p:cNvSpPr txBox="1"/>
          <p:nvPr/>
        </p:nvSpPr>
        <p:spPr>
          <a:xfrm>
            <a:off x="1891664" y="2875162"/>
            <a:ext cx="605828" cy="282129"/>
          </a:xfrm>
          <a:prstGeom prst="rect">
            <a:avLst/>
          </a:prstGeom>
        </p:spPr>
        <p:txBody>
          <a:bodyPr wrap="square" lIns="0" tIns="0" rIns="0" bIns="0" rtlCol="0" anchor="t">
            <a:spAutoFit/>
          </a:bodyPr>
          <a:lstStyle/>
          <a:p>
            <a:pPr algn="ctr">
              <a:lnSpc>
                <a:spcPts val="2240"/>
              </a:lnSpc>
            </a:pPr>
            <a:r>
              <a:rPr lang="en-US" b="1" dirty="0">
                <a:solidFill>
                  <a:srgbClr val="FDFBFB"/>
                </a:solidFill>
                <a:latin typeface="Avenir Black" panose="02000503020000020003" pitchFamily="2" charset="0"/>
              </a:rPr>
              <a:t>21%</a:t>
            </a:r>
          </a:p>
        </p:txBody>
      </p:sp>
      <p:sp>
        <p:nvSpPr>
          <p:cNvPr id="14" name="TextBox 14"/>
          <p:cNvSpPr txBox="1"/>
          <p:nvPr/>
        </p:nvSpPr>
        <p:spPr>
          <a:xfrm>
            <a:off x="836389" y="2983760"/>
            <a:ext cx="537567" cy="282129"/>
          </a:xfrm>
          <a:prstGeom prst="rect">
            <a:avLst/>
          </a:prstGeom>
        </p:spPr>
        <p:txBody>
          <a:bodyPr wrap="square" lIns="0" tIns="0" rIns="0" bIns="0" rtlCol="0" anchor="t">
            <a:spAutoFit/>
          </a:bodyPr>
          <a:lstStyle/>
          <a:p>
            <a:pPr algn="ctr">
              <a:lnSpc>
                <a:spcPts val="2240"/>
              </a:lnSpc>
            </a:pPr>
            <a:r>
              <a:rPr lang="en-US" b="1">
                <a:solidFill>
                  <a:srgbClr val="FDFBFB"/>
                </a:solidFill>
                <a:latin typeface="Avenir Black" panose="02000503020000020003" pitchFamily="2" charset="0"/>
              </a:rPr>
              <a:t>Yes</a:t>
            </a:r>
          </a:p>
        </p:txBody>
      </p:sp>
      <p:sp>
        <p:nvSpPr>
          <p:cNvPr id="15" name="TextBox 15"/>
          <p:cNvSpPr txBox="1"/>
          <p:nvPr/>
        </p:nvSpPr>
        <p:spPr>
          <a:xfrm>
            <a:off x="906044" y="3247258"/>
            <a:ext cx="605828" cy="282129"/>
          </a:xfrm>
          <a:prstGeom prst="rect">
            <a:avLst/>
          </a:prstGeom>
        </p:spPr>
        <p:txBody>
          <a:bodyPr wrap="square" lIns="0" tIns="0" rIns="0" bIns="0" rtlCol="0" anchor="t">
            <a:spAutoFit/>
          </a:bodyPr>
          <a:lstStyle/>
          <a:p>
            <a:pPr algn="ctr">
              <a:lnSpc>
                <a:spcPts val="2240"/>
              </a:lnSpc>
            </a:pPr>
            <a:r>
              <a:rPr lang="en-US" b="1" dirty="0">
                <a:solidFill>
                  <a:srgbClr val="FDFBFB"/>
                </a:solidFill>
                <a:latin typeface="Avenir Black" panose="02000503020000020003" pitchFamily="2" charset="0"/>
              </a:rPr>
              <a:t>79%</a:t>
            </a:r>
          </a:p>
        </p:txBody>
      </p:sp>
      <p:sp>
        <p:nvSpPr>
          <p:cNvPr id="16" name="TextBox 16"/>
          <p:cNvSpPr txBox="1"/>
          <p:nvPr/>
        </p:nvSpPr>
        <p:spPr>
          <a:xfrm>
            <a:off x="297695" y="912827"/>
            <a:ext cx="2806648" cy="1348446"/>
          </a:xfrm>
          <a:prstGeom prst="rect">
            <a:avLst/>
          </a:prstGeom>
        </p:spPr>
        <p:txBody>
          <a:bodyPr wrap="square" lIns="0" tIns="0" rIns="0" bIns="0" rtlCol="0" anchor="t">
            <a:spAutoFit/>
          </a:bodyPr>
          <a:lstStyle/>
          <a:p>
            <a:pPr algn="ctr">
              <a:lnSpc>
                <a:spcPts val="2100"/>
              </a:lnSpc>
            </a:pPr>
            <a:r>
              <a:rPr lang="en-US" b="1" dirty="0">
                <a:solidFill>
                  <a:srgbClr val="000000"/>
                </a:solidFill>
                <a:latin typeface="Avenir Black" panose="02000503020000020003" pitchFamily="2" charset="0"/>
              </a:rPr>
              <a:t>Do you think first-time home buyers will have a </a:t>
            </a:r>
            <a:r>
              <a:rPr lang="en-US" b="1" dirty="0">
                <a:solidFill>
                  <a:srgbClr val="F26A23"/>
                </a:solidFill>
                <a:latin typeface="Avenir Black" panose="02000503020000020003" pitchFamily="2" charset="0"/>
              </a:rPr>
              <a:t>more difficult time</a:t>
            </a:r>
            <a:r>
              <a:rPr lang="en-US" b="1" dirty="0">
                <a:solidFill>
                  <a:srgbClr val="000000"/>
                </a:solidFill>
                <a:latin typeface="Avenir Black" panose="02000503020000020003" pitchFamily="2" charset="0"/>
              </a:rPr>
              <a:t> finding housing in the next five years?</a:t>
            </a:r>
          </a:p>
        </p:txBody>
      </p:sp>
      <p:sp>
        <p:nvSpPr>
          <p:cNvPr id="17" name="TextBox 17"/>
          <p:cNvSpPr txBox="1"/>
          <p:nvPr/>
        </p:nvSpPr>
        <p:spPr>
          <a:xfrm>
            <a:off x="368178" y="4947661"/>
            <a:ext cx="1452982" cy="141064"/>
          </a:xfrm>
          <a:prstGeom prst="rect">
            <a:avLst/>
          </a:prstGeom>
        </p:spPr>
        <p:txBody>
          <a:bodyPr lIns="0" tIns="0" rIns="0" bIns="0" rtlCol="0" anchor="t">
            <a:spAutoFit/>
          </a:bodyPr>
          <a:lstStyle/>
          <a:p>
            <a:pPr algn="r">
              <a:lnSpc>
                <a:spcPts val="1120"/>
              </a:lnSpc>
            </a:pPr>
            <a:r>
              <a:rPr lang="en-US" sz="800">
                <a:solidFill>
                  <a:srgbClr val="10315E"/>
                </a:solidFill>
                <a:latin typeface="Heebo"/>
              </a:rPr>
              <a:t>2022 Built Environment Poll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6724" y="187227"/>
            <a:ext cx="8510552" cy="1377939"/>
            <a:chOff x="0" y="0"/>
            <a:chExt cx="4482924" cy="725828"/>
          </a:xfrm>
        </p:grpSpPr>
        <p:sp>
          <p:nvSpPr>
            <p:cNvPr id="3" name="Freeform 3"/>
            <p:cNvSpPr/>
            <p:nvPr/>
          </p:nvSpPr>
          <p:spPr>
            <a:xfrm>
              <a:off x="0" y="0"/>
              <a:ext cx="4482924" cy="725828"/>
            </a:xfrm>
            <a:custGeom>
              <a:avLst/>
              <a:gdLst/>
              <a:ahLst/>
              <a:cxnLst/>
              <a:rect l="l" t="t" r="r" b="b"/>
              <a:pathLst>
                <a:path w="4482924" h="725828">
                  <a:moveTo>
                    <a:pt x="0" y="0"/>
                  </a:moveTo>
                  <a:lnTo>
                    <a:pt x="4482924" y="0"/>
                  </a:lnTo>
                  <a:lnTo>
                    <a:pt x="4482924" y="725828"/>
                  </a:lnTo>
                  <a:lnTo>
                    <a:pt x="0" y="725828"/>
                  </a:lnTo>
                  <a:close/>
                </a:path>
              </a:pathLst>
            </a:custGeom>
            <a:solidFill>
              <a:srgbClr val="0F325F"/>
            </a:solidFill>
          </p:spPr>
        </p:sp>
        <p:sp>
          <p:nvSpPr>
            <p:cNvPr id="4" name="TextBox 4"/>
            <p:cNvSpPr txBox="1"/>
            <p:nvPr/>
          </p:nvSpPr>
          <p:spPr>
            <a:xfrm>
              <a:off x="0" y="-9525"/>
              <a:ext cx="4482924" cy="735353"/>
            </a:xfrm>
            <a:prstGeom prst="rect">
              <a:avLst/>
            </a:prstGeom>
          </p:spPr>
          <p:txBody>
            <a:bodyPr lIns="25400" tIns="25400" rIns="25400" bIns="25400" rtlCol="0" anchor="ctr"/>
            <a:lstStyle/>
            <a:p>
              <a:pPr algn="ctr">
                <a:lnSpc>
                  <a:spcPts val="1430"/>
                </a:lnSpc>
              </a:pPr>
              <a:endParaRPr sz="900"/>
            </a:p>
            <a:p>
              <a:pPr algn="ctr">
                <a:lnSpc>
                  <a:spcPts val="1430"/>
                </a:lnSpc>
              </a:pPr>
              <a:endParaRPr sz="900"/>
            </a:p>
          </p:txBody>
        </p:sp>
      </p:grpSp>
      <p:sp>
        <p:nvSpPr>
          <p:cNvPr id="5" name="Freeform 5"/>
          <p:cNvSpPr/>
          <p:nvPr/>
        </p:nvSpPr>
        <p:spPr>
          <a:xfrm>
            <a:off x="316724" y="187227"/>
            <a:ext cx="8510552" cy="1377939"/>
          </a:xfrm>
          <a:custGeom>
            <a:avLst/>
            <a:gdLst/>
            <a:ahLst/>
            <a:cxnLst/>
            <a:rect l="l" t="t" r="r" b="b"/>
            <a:pathLst>
              <a:path w="17021103" h="2755878">
                <a:moveTo>
                  <a:pt x="0" y="0"/>
                </a:moveTo>
                <a:lnTo>
                  <a:pt x="17021104" y="0"/>
                </a:lnTo>
                <a:lnTo>
                  <a:pt x="17021104" y="2755879"/>
                </a:lnTo>
                <a:lnTo>
                  <a:pt x="0" y="2755879"/>
                </a:lnTo>
                <a:lnTo>
                  <a:pt x="0" y="0"/>
                </a:lnTo>
                <a:close/>
              </a:path>
            </a:pathLst>
          </a:custGeom>
          <a:blipFill>
            <a:blip r:embed="rId2">
              <a:alphaModFix amt="18000"/>
            </a:blip>
            <a:stretch>
              <a:fillRect t="-201476" b="-108474"/>
            </a:stretch>
          </a:blipFill>
        </p:spPr>
      </p:sp>
      <p:grpSp>
        <p:nvGrpSpPr>
          <p:cNvPr id="6" name="Group 6"/>
          <p:cNvGrpSpPr/>
          <p:nvPr/>
        </p:nvGrpSpPr>
        <p:grpSpPr>
          <a:xfrm>
            <a:off x="3119036" y="1824853"/>
            <a:ext cx="23813" cy="2217585"/>
            <a:chOff x="0" y="0"/>
            <a:chExt cx="12543" cy="1168110"/>
          </a:xfrm>
        </p:grpSpPr>
        <p:sp>
          <p:nvSpPr>
            <p:cNvPr id="7" name="Freeform 7"/>
            <p:cNvSpPr/>
            <p:nvPr/>
          </p:nvSpPr>
          <p:spPr>
            <a:xfrm>
              <a:off x="0" y="0"/>
              <a:ext cx="12543" cy="1168110"/>
            </a:xfrm>
            <a:custGeom>
              <a:avLst/>
              <a:gdLst/>
              <a:ahLst/>
              <a:cxnLst/>
              <a:rect l="l" t="t" r="r" b="b"/>
              <a:pathLst>
                <a:path w="12543" h="1168110">
                  <a:moveTo>
                    <a:pt x="0" y="0"/>
                  </a:moveTo>
                  <a:lnTo>
                    <a:pt x="12543" y="0"/>
                  </a:lnTo>
                  <a:lnTo>
                    <a:pt x="12543" y="1168110"/>
                  </a:lnTo>
                  <a:lnTo>
                    <a:pt x="0" y="1168110"/>
                  </a:lnTo>
                  <a:close/>
                </a:path>
              </a:pathLst>
            </a:custGeom>
            <a:solidFill>
              <a:srgbClr val="0F325F"/>
            </a:solidFill>
          </p:spPr>
        </p:sp>
        <p:sp>
          <p:nvSpPr>
            <p:cNvPr id="8" name="TextBox 8"/>
            <p:cNvSpPr txBox="1"/>
            <p:nvPr/>
          </p:nvSpPr>
          <p:spPr>
            <a:xfrm>
              <a:off x="0" y="-9525"/>
              <a:ext cx="12543" cy="1177635"/>
            </a:xfrm>
            <a:prstGeom prst="rect">
              <a:avLst/>
            </a:prstGeom>
          </p:spPr>
          <p:txBody>
            <a:bodyPr lIns="25400" tIns="25400" rIns="25400" bIns="25400" rtlCol="0" anchor="ctr"/>
            <a:lstStyle/>
            <a:p>
              <a:pPr algn="ctr">
                <a:lnSpc>
                  <a:spcPts val="1430"/>
                </a:lnSpc>
              </a:pPr>
              <a:endParaRPr sz="900"/>
            </a:p>
          </p:txBody>
        </p:sp>
      </p:grpSp>
      <p:grpSp>
        <p:nvGrpSpPr>
          <p:cNvPr id="9" name="Group 9"/>
          <p:cNvGrpSpPr/>
          <p:nvPr/>
        </p:nvGrpSpPr>
        <p:grpSpPr>
          <a:xfrm>
            <a:off x="5860036" y="1824853"/>
            <a:ext cx="23885" cy="2217585"/>
            <a:chOff x="0" y="0"/>
            <a:chExt cx="12581" cy="1168110"/>
          </a:xfrm>
        </p:grpSpPr>
        <p:sp>
          <p:nvSpPr>
            <p:cNvPr id="10" name="Freeform 10"/>
            <p:cNvSpPr/>
            <p:nvPr/>
          </p:nvSpPr>
          <p:spPr>
            <a:xfrm>
              <a:off x="0" y="0"/>
              <a:ext cx="12581" cy="1168110"/>
            </a:xfrm>
            <a:custGeom>
              <a:avLst/>
              <a:gdLst/>
              <a:ahLst/>
              <a:cxnLst/>
              <a:rect l="l" t="t" r="r" b="b"/>
              <a:pathLst>
                <a:path w="12581" h="1168110">
                  <a:moveTo>
                    <a:pt x="0" y="0"/>
                  </a:moveTo>
                  <a:lnTo>
                    <a:pt x="12581" y="0"/>
                  </a:lnTo>
                  <a:lnTo>
                    <a:pt x="12581" y="1168110"/>
                  </a:lnTo>
                  <a:lnTo>
                    <a:pt x="0" y="1168110"/>
                  </a:lnTo>
                  <a:close/>
                </a:path>
              </a:pathLst>
            </a:custGeom>
            <a:solidFill>
              <a:srgbClr val="0F325F"/>
            </a:solidFill>
          </p:spPr>
        </p:sp>
        <p:sp>
          <p:nvSpPr>
            <p:cNvPr id="11" name="TextBox 11"/>
            <p:cNvSpPr txBox="1"/>
            <p:nvPr/>
          </p:nvSpPr>
          <p:spPr>
            <a:xfrm>
              <a:off x="0" y="-9525"/>
              <a:ext cx="12581" cy="1177635"/>
            </a:xfrm>
            <a:prstGeom prst="rect">
              <a:avLst/>
            </a:prstGeom>
          </p:spPr>
          <p:txBody>
            <a:bodyPr lIns="25400" tIns="25400" rIns="25400" bIns="25400" rtlCol="0" anchor="ctr"/>
            <a:lstStyle/>
            <a:p>
              <a:pPr algn="ctr">
                <a:lnSpc>
                  <a:spcPts val="1430"/>
                </a:lnSpc>
              </a:pPr>
              <a:endParaRPr sz="900"/>
            </a:p>
          </p:txBody>
        </p:sp>
      </p:grpSp>
      <p:sp>
        <p:nvSpPr>
          <p:cNvPr id="12" name="TextBox 12"/>
          <p:cNvSpPr txBox="1"/>
          <p:nvPr/>
        </p:nvSpPr>
        <p:spPr>
          <a:xfrm>
            <a:off x="1303914" y="383753"/>
            <a:ext cx="5280198" cy="984885"/>
          </a:xfrm>
          <a:prstGeom prst="rect">
            <a:avLst/>
          </a:prstGeom>
        </p:spPr>
        <p:txBody>
          <a:bodyPr lIns="0" tIns="0" rIns="0" bIns="0" rtlCol="0" anchor="t">
            <a:spAutoFit/>
          </a:bodyPr>
          <a:lstStyle/>
          <a:p>
            <a:r>
              <a:rPr lang="en-US" sz="3200" b="1" dirty="0">
                <a:solidFill>
                  <a:srgbClr val="FFFFFF"/>
                </a:solidFill>
                <a:latin typeface="Avenir Black" panose="02000503020000020003" pitchFamily="2" charset="0"/>
              </a:rPr>
              <a:t>Focus Issue: </a:t>
            </a:r>
            <a:br>
              <a:rPr lang="en-US" sz="3200" b="1" dirty="0">
                <a:solidFill>
                  <a:srgbClr val="FFFFFF"/>
                </a:solidFill>
                <a:latin typeface="Avenir Black" panose="02000503020000020003" pitchFamily="2" charset="0"/>
              </a:rPr>
            </a:br>
            <a:r>
              <a:rPr lang="en-US" sz="3200" b="1" dirty="0">
                <a:solidFill>
                  <a:srgbClr val="FFFFFF"/>
                </a:solidFill>
                <a:latin typeface="Avenir Black" panose="02000503020000020003" pitchFamily="2" charset="0"/>
              </a:rPr>
              <a:t>The Care Economy</a:t>
            </a:r>
          </a:p>
        </p:txBody>
      </p:sp>
      <p:grpSp>
        <p:nvGrpSpPr>
          <p:cNvPr id="13" name="Group 13"/>
          <p:cNvGrpSpPr/>
          <p:nvPr/>
        </p:nvGrpSpPr>
        <p:grpSpPr>
          <a:xfrm>
            <a:off x="736371" y="1950395"/>
            <a:ext cx="2231047" cy="2055628"/>
            <a:chOff x="0" y="-133350"/>
            <a:chExt cx="4982171" cy="5481673"/>
          </a:xfrm>
        </p:grpSpPr>
        <p:sp>
          <p:nvSpPr>
            <p:cNvPr id="14" name="TextBox 14"/>
            <p:cNvSpPr txBox="1"/>
            <p:nvPr/>
          </p:nvSpPr>
          <p:spPr>
            <a:xfrm>
              <a:off x="0" y="1610548"/>
              <a:ext cx="4982171" cy="3737775"/>
            </a:xfrm>
            <a:prstGeom prst="rect">
              <a:avLst/>
            </a:prstGeom>
          </p:spPr>
          <p:txBody>
            <a:bodyPr lIns="0" tIns="0" rIns="0" bIns="0" rtlCol="0" anchor="t">
              <a:spAutoFit/>
            </a:bodyPr>
            <a:lstStyle/>
            <a:p>
              <a:pPr algn="ctr">
                <a:lnSpc>
                  <a:spcPts val="2240"/>
                </a:lnSpc>
              </a:pPr>
              <a:r>
                <a:rPr lang="en-US" sz="1600" b="1">
                  <a:solidFill>
                    <a:srgbClr val="000000"/>
                  </a:solidFill>
                  <a:latin typeface="Avenir Black" panose="02000503020000020003" pitchFamily="2" charset="0"/>
                </a:rPr>
                <a:t>Respondents with children who cannot or can barely afford childcare </a:t>
              </a:r>
            </a:p>
          </p:txBody>
        </p:sp>
        <p:sp>
          <p:nvSpPr>
            <p:cNvPr id="15" name="TextBox 15"/>
            <p:cNvSpPr txBox="1"/>
            <p:nvPr/>
          </p:nvSpPr>
          <p:spPr>
            <a:xfrm>
              <a:off x="1338856" y="-133350"/>
              <a:ext cx="2304457" cy="1651733"/>
            </a:xfrm>
            <a:prstGeom prst="rect">
              <a:avLst/>
            </a:prstGeom>
          </p:spPr>
          <p:txBody>
            <a:bodyPr wrap="square" lIns="0" tIns="0" rIns="0" bIns="0" rtlCol="0" anchor="t">
              <a:spAutoFit/>
            </a:bodyPr>
            <a:lstStyle/>
            <a:p>
              <a:pPr algn="ctr">
                <a:lnSpc>
                  <a:spcPts val="5040"/>
                </a:lnSpc>
              </a:pPr>
              <a:r>
                <a:rPr lang="en-US" sz="3600" b="1" dirty="0">
                  <a:solidFill>
                    <a:srgbClr val="F06923"/>
                  </a:solidFill>
                  <a:latin typeface="Avenir Black" panose="02000503020000020003" pitchFamily="2" charset="0"/>
                </a:rPr>
                <a:t>59%</a:t>
              </a:r>
            </a:p>
          </p:txBody>
        </p:sp>
      </p:grpSp>
      <p:grpSp>
        <p:nvGrpSpPr>
          <p:cNvPr id="16" name="Group 16"/>
          <p:cNvGrpSpPr/>
          <p:nvPr/>
        </p:nvGrpSpPr>
        <p:grpSpPr>
          <a:xfrm>
            <a:off x="3657197" y="1950395"/>
            <a:ext cx="2013659" cy="1826163"/>
            <a:chOff x="0" y="-133349"/>
            <a:chExt cx="4496720" cy="4869765"/>
          </a:xfrm>
        </p:grpSpPr>
        <p:sp>
          <p:nvSpPr>
            <p:cNvPr id="17" name="TextBox 17"/>
            <p:cNvSpPr txBox="1"/>
            <p:nvPr/>
          </p:nvSpPr>
          <p:spPr>
            <a:xfrm>
              <a:off x="1096133" y="-133349"/>
              <a:ext cx="2304457" cy="1651732"/>
            </a:xfrm>
            <a:prstGeom prst="rect">
              <a:avLst/>
            </a:prstGeom>
          </p:spPr>
          <p:txBody>
            <a:bodyPr lIns="0" tIns="0" rIns="0" bIns="0" rtlCol="0" anchor="t">
              <a:spAutoFit/>
            </a:bodyPr>
            <a:lstStyle/>
            <a:p>
              <a:pPr algn="ctr">
                <a:lnSpc>
                  <a:spcPts val="5040"/>
                </a:lnSpc>
              </a:pPr>
              <a:r>
                <a:rPr lang="en-US" sz="3600" b="1" dirty="0">
                  <a:solidFill>
                    <a:srgbClr val="F06923"/>
                  </a:solidFill>
                  <a:latin typeface="Avenir Black" panose="02000503020000020003" pitchFamily="2" charset="0"/>
                </a:rPr>
                <a:t>34%</a:t>
              </a:r>
            </a:p>
          </p:txBody>
        </p:sp>
        <p:sp>
          <p:nvSpPr>
            <p:cNvPr id="18" name="TextBox 18"/>
            <p:cNvSpPr txBox="1"/>
            <p:nvPr/>
          </p:nvSpPr>
          <p:spPr>
            <a:xfrm>
              <a:off x="0" y="1750986"/>
              <a:ext cx="4496720" cy="2985430"/>
            </a:xfrm>
            <a:prstGeom prst="rect">
              <a:avLst/>
            </a:prstGeom>
          </p:spPr>
          <p:txBody>
            <a:bodyPr lIns="0" tIns="0" rIns="0" bIns="0" rtlCol="0" anchor="t">
              <a:spAutoFit/>
            </a:bodyPr>
            <a:lstStyle/>
            <a:p>
              <a:pPr algn="ctr">
                <a:lnSpc>
                  <a:spcPts val="2240"/>
                </a:lnSpc>
              </a:pPr>
              <a:r>
                <a:rPr lang="en-US" sz="1600" b="1">
                  <a:solidFill>
                    <a:srgbClr val="000000"/>
                  </a:solidFill>
                  <a:latin typeface="Avenir Black" panose="02000503020000020003" pitchFamily="2" charset="0"/>
                </a:rPr>
                <a:t>Respondents who need childcare but can’t access it </a:t>
              </a:r>
            </a:p>
          </p:txBody>
        </p:sp>
      </p:grpSp>
      <p:grpSp>
        <p:nvGrpSpPr>
          <p:cNvPr id="19" name="Group 19"/>
          <p:cNvGrpSpPr/>
          <p:nvPr/>
        </p:nvGrpSpPr>
        <p:grpSpPr>
          <a:xfrm>
            <a:off x="6398271" y="1950395"/>
            <a:ext cx="1946506" cy="1835140"/>
            <a:chOff x="0" y="-133349"/>
            <a:chExt cx="4346760" cy="4893705"/>
          </a:xfrm>
        </p:grpSpPr>
        <p:sp>
          <p:nvSpPr>
            <p:cNvPr id="20" name="TextBox 20"/>
            <p:cNvSpPr txBox="1"/>
            <p:nvPr/>
          </p:nvSpPr>
          <p:spPr>
            <a:xfrm>
              <a:off x="858277" y="-133349"/>
              <a:ext cx="2630208" cy="1651733"/>
            </a:xfrm>
            <a:prstGeom prst="rect">
              <a:avLst/>
            </a:prstGeom>
          </p:spPr>
          <p:txBody>
            <a:bodyPr lIns="0" tIns="0" rIns="0" bIns="0" rtlCol="0" anchor="t">
              <a:spAutoFit/>
            </a:bodyPr>
            <a:lstStyle/>
            <a:p>
              <a:pPr algn="ctr">
                <a:lnSpc>
                  <a:spcPts val="5040"/>
                </a:lnSpc>
              </a:pPr>
              <a:r>
                <a:rPr lang="en-US" sz="3600" b="1" dirty="0">
                  <a:solidFill>
                    <a:srgbClr val="F06923"/>
                  </a:solidFill>
                  <a:latin typeface="Avenir Black" panose="02000503020000020003" pitchFamily="2" charset="0"/>
                </a:rPr>
                <a:t>36%</a:t>
              </a:r>
            </a:p>
          </p:txBody>
        </p:sp>
        <p:sp>
          <p:nvSpPr>
            <p:cNvPr id="21" name="TextBox 21"/>
            <p:cNvSpPr txBox="1"/>
            <p:nvPr/>
          </p:nvSpPr>
          <p:spPr>
            <a:xfrm>
              <a:off x="0" y="1750986"/>
              <a:ext cx="4346760" cy="3009370"/>
            </a:xfrm>
            <a:prstGeom prst="rect">
              <a:avLst/>
            </a:prstGeom>
          </p:spPr>
          <p:txBody>
            <a:bodyPr lIns="0" tIns="0" rIns="0" bIns="0" rtlCol="0" anchor="t">
              <a:spAutoFit/>
            </a:bodyPr>
            <a:lstStyle/>
            <a:p>
              <a:pPr algn="ctr">
                <a:lnSpc>
                  <a:spcPts val="2240"/>
                </a:lnSpc>
              </a:pPr>
              <a:r>
                <a:rPr lang="en-US" sz="1600" b="1">
                  <a:solidFill>
                    <a:srgbClr val="000000"/>
                  </a:solidFill>
                  <a:latin typeface="Avenir Black" panose="02000503020000020003" pitchFamily="2" charset="0"/>
                </a:rPr>
                <a:t>Respondents who need senior care but can’t access it </a:t>
              </a:r>
            </a:p>
          </p:txBody>
        </p:sp>
      </p:grpSp>
      <p:sp>
        <p:nvSpPr>
          <p:cNvPr id="22" name="TextBox 22"/>
          <p:cNvSpPr txBox="1"/>
          <p:nvPr/>
        </p:nvSpPr>
        <p:spPr>
          <a:xfrm>
            <a:off x="475440" y="4410228"/>
            <a:ext cx="8351836" cy="330860"/>
          </a:xfrm>
          <a:prstGeom prst="rect">
            <a:avLst/>
          </a:prstGeom>
        </p:spPr>
        <p:txBody>
          <a:bodyPr lIns="0" tIns="0" rIns="0" bIns="0" rtlCol="0" anchor="t">
            <a:spAutoFit/>
          </a:bodyPr>
          <a:lstStyle/>
          <a:p>
            <a:pPr algn="ctr">
              <a:lnSpc>
                <a:spcPts val="2800"/>
              </a:lnSpc>
            </a:pPr>
            <a:r>
              <a:rPr lang="en-US" sz="1600" b="1" dirty="0">
                <a:solidFill>
                  <a:srgbClr val="000000"/>
                </a:solidFill>
                <a:latin typeface="Avenir Black" panose="02000503020000020003" pitchFamily="2" charset="0"/>
              </a:rPr>
              <a:t>Childcare is the only essential service that has gotten less expensive since last year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41038" y="-1319470"/>
            <a:ext cx="2057400" cy="20574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4505402" y="739344"/>
            <a:ext cx="4117929" cy="3685624"/>
          </a:xfrm>
          <a:prstGeom prst="rect">
            <a:avLst/>
          </a:prstGeom>
        </p:spPr>
        <p:txBody>
          <a:bodyPr lIns="0" tIns="0" rIns="0" bIns="0" rtlCol="0" anchor="t">
            <a:spAutoFit/>
          </a:bodyPr>
          <a:lstStyle/>
          <a:p>
            <a:pPr>
              <a:lnSpc>
                <a:spcPts val="1820"/>
              </a:lnSpc>
            </a:pPr>
            <a:r>
              <a:rPr lang="en-US" sz="1400" b="1" dirty="0">
                <a:solidFill>
                  <a:srgbClr val="000000"/>
                </a:solidFill>
                <a:latin typeface="Avenir Medium" panose="02000503020000020003" pitchFamily="2" charset="0"/>
              </a:rPr>
              <a:t>Childcare workers and preschool teachers make well below a living wage in the Greater Sacramento Region.</a:t>
            </a:r>
          </a:p>
          <a:p>
            <a:pPr>
              <a:lnSpc>
                <a:spcPts val="1820"/>
              </a:lnSpc>
            </a:pPr>
            <a:endParaRPr lang="en-US" sz="1400" dirty="0">
              <a:solidFill>
                <a:srgbClr val="000000"/>
              </a:solidFill>
              <a:latin typeface="Avenir Medium" panose="02000503020000020003" pitchFamily="2" charset="0"/>
            </a:endParaRPr>
          </a:p>
          <a:p>
            <a:pPr>
              <a:lnSpc>
                <a:spcPts val="1820"/>
              </a:lnSpc>
            </a:pPr>
            <a:endParaRPr lang="en-US" sz="1300" dirty="0">
              <a:solidFill>
                <a:srgbClr val="000000"/>
              </a:solidFill>
              <a:latin typeface="Heebo"/>
            </a:endParaRPr>
          </a:p>
          <a:p>
            <a:pPr>
              <a:lnSpc>
                <a:spcPts val="1820"/>
              </a:lnSpc>
            </a:pPr>
            <a:endParaRPr lang="en-US" sz="1300" dirty="0">
              <a:solidFill>
                <a:srgbClr val="000000"/>
              </a:solidFill>
              <a:latin typeface="Heebo"/>
            </a:endParaRPr>
          </a:p>
          <a:p>
            <a:pPr>
              <a:lnSpc>
                <a:spcPts val="1820"/>
              </a:lnSpc>
            </a:pPr>
            <a:endParaRPr lang="en-US" sz="1300" dirty="0">
              <a:solidFill>
                <a:srgbClr val="000000"/>
              </a:solidFill>
              <a:latin typeface="Heebo"/>
            </a:endParaRPr>
          </a:p>
          <a:p>
            <a:pPr>
              <a:lnSpc>
                <a:spcPts val="1820"/>
              </a:lnSpc>
            </a:pPr>
            <a:endParaRPr lang="en-US" sz="1300" dirty="0">
              <a:solidFill>
                <a:srgbClr val="000000"/>
              </a:solidFill>
              <a:latin typeface="Heebo"/>
            </a:endParaRPr>
          </a:p>
          <a:p>
            <a:pPr>
              <a:lnSpc>
                <a:spcPts val="1820"/>
              </a:lnSpc>
            </a:pPr>
            <a:endParaRPr lang="en-US" sz="1300" dirty="0">
              <a:solidFill>
                <a:srgbClr val="000000"/>
              </a:solidFill>
              <a:latin typeface="Heebo"/>
            </a:endParaRPr>
          </a:p>
          <a:p>
            <a:pPr>
              <a:lnSpc>
                <a:spcPts val="1820"/>
              </a:lnSpc>
            </a:pPr>
            <a:endParaRPr lang="en-US" sz="1300" dirty="0">
              <a:solidFill>
                <a:srgbClr val="000000"/>
              </a:solidFill>
              <a:latin typeface="Heebo"/>
            </a:endParaRPr>
          </a:p>
          <a:p>
            <a:pPr>
              <a:lnSpc>
                <a:spcPts val="1820"/>
              </a:lnSpc>
            </a:pPr>
            <a:endParaRPr lang="en-US" sz="1300" dirty="0">
              <a:solidFill>
                <a:srgbClr val="000000"/>
              </a:solidFill>
              <a:latin typeface="Heebo"/>
            </a:endParaRPr>
          </a:p>
          <a:p>
            <a:pPr>
              <a:lnSpc>
                <a:spcPts val="1820"/>
              </a:lnSpc>
            </a:pPr>
            <a:endParaRPr lang="en-US" sz="1300" dirty="0">
              <a:solidFill>
                <a:srgbClr val="000000"/>
              </a:solidFill>
              <a:latin typeface="Heebo"/>
            </a:endParaRPr>
          </a:p>
          <a:p>
            <a:pPr>
              <a:lnSpc>
                <a:spcPts val="1820"/>
              </a:lnSpc>
            </a:pPr>
            <a:endParaRPr lang="en-US" sz="1300" dirty="0">
              <a:solidFill>
                <a:srgbClr val="000000"/>
              </a:solidFill>
              <a:latin typeface="Heebo"/>
            </a:endParaRPr>
          </a:p>
          <a:p>
            <a:pPr>
              <a:lnSpc>
                <a:spcPts val="1820"/>
              </a:lnSpc>
            </a:pPr>
            <a:endParaRPr lang="en-US" sz="1300" dirty="0">
              <a:solidFill>
                <a:srgbClr val="000000"/>
              </a:solidFill>
              <a:latin typeface="Heebo"/>
            </a:endParaRPr>
          </a:p>
          <a:p>
            <a:pPr>
              <a:lnSpc>
                <a:spcPts val="1820"/>
              </a:lnSpc>
            </a:pPr>
            <a:endParaRPr lang="en-US" sz="1300" dirty="0">
              <a:solidFill>
                <a:srgbClr val="000000"/>
              </a:solidFill>
              <a:latin typeface="Heebo"/>
            </a:endParaRPr>
          </a:p>
          <a:p>
            <a:pPr>
              <a:lnSpc>
                <a:spcPts val="1820"/>
              </a:lnSpc>
            </a:pPr>
            <a:endParaRPr lang="en-US" sz="1300" dirty="0">
              <a:solidFill>
                <a:srgbClr val="000000"/>
              </a:solidFill>
              <a:latin typeface="Heebo"/>
            </a:endParaRPr>
          </a:p>
        </p:txBody>
      </p:sp>
      <p:grpSp>
        <p:nvGrpSpPr>
          <p:cNvPr id="4" name="Group 4"/>
          <p:cNvGrpSpPr/>
          <p:nvPr/>
        </p:nvGrpSpPr>
        <p:grpSpPr>
          <a:xfrm>
            <a:off x="4866322" y="1793320"/>
            <a:ext cx="3942011" cy="3149070"/>
            <a:chOff x="0" y="-47625"/>
            <a:chExt cx="9089935" cy="7249094"/>
          </a:xfrm>
        </p:grpSpPr>
        <p:sp>
          <p:nvSpPr>
            <p:cNvPr id="5" name="TextBox 5"/>
            <p:cNvSpPr txBox="1"/>
            <p:nvPr/>
          </p:nvSpPr>
          <p:spPr>
            <a:xfrm>
              <a:off x="984304" y="6261040"/>
              <a:ext cx="1845072" cy="940429"/>
            </a:xfrm>
            <a:prstGeom prst="rect">
              <a:avLst/>
            </a:prstGeom>
          </p:spPr>
          <p:txBody>
            <a:bodyPr lIns="0" tIns="0" rIns="0" bIns="0" rtlCol="0" anchor="t">
              <a:spAutoFit/>
            </a:bodyPr>
            <a:lstStyle/>
            <a:p>
              <a:pPr algn="ctr">
                <a:lnSpc>
                  <a:spcPts val="1400"/>
                </a:lnSpc>
              </a:pPr>
              <a:r>
                <a:rPr lang="en-US" sz="1000">
                  <a:solidFill>
                    <a:srgbClr val="000000"/>
                  </a:solidFill>
                  <a:latin typeface="Heebo Medium"/>
                </a:rPr>
                <a:t>Living Wage</a:t>
              </a:r>
            </a:p>
          </p:txBody>
        </p:sp>
        <p:sp>
          <p:nvSpPr>
            <p:cNvPr id="6" name="TextBox 6"/>
            <p:cNvSpPr txBox="1"/>
            <p:nvPr/>
          </p:nvSpPr>
          <p:spPr>
            <a:xfrm>
              <a:off x="3308437" y="6261040"/>
              <a:ext cx="3112293" cy="461664"/>
            </a:xfrm>
            <a:prstGeom prst="rect">
              <a:avLst/>
            </a:prstGeom>
          </p:spPr>
          <p:txBody>
            <a:bodyPr lIns="0" tIns="0" rIns="0" bIns="0" rtlCol="0" anchor="t">
              <a:spAutoFit/>
            </a:bodyPr>
            <a:lstStyle/>
            <a:p>
              <a:pPr algn="ctr">
                <a:lnSpc>
                  <a:spcPts val="1400"/>
                </a:lnSpc>
              </a:pPr>
              <a:r>
                <a:rPr lang="en-US" sz="1000" dirty="0">
                  <a:solidFill>
                    <a:srgbClr val="000000"/>
                  </a:solidFill>
                  <a:latin typeface="Heebo Medium"/>
                </a:rPr>
                <a:t>Preschool Teachers </a:t>
              </a:r>
            </a:p>
          </p:txBody>
        </p:sp>
        <p:sp>
          <p:nvSpPr>
            <p:cNvPr id="7" name="TextBox 7"/>
            <p:cNvSpPr txBox="1"/>
            <p:nvPr/>
          </p:nvSpPr>
          <p:spPr>
            <a:xfrm>
              <a:off x="7039890" y="6261040"/>
              <a:ext cx="1564877" cy="461664"/>
            </a:xfrm>
            <a:prstGeom prst="rect">
              <a:avLst/>
            </a:prstGeom>
          </p:spPr>
          <p:txBody>
            <a:bodyPr lIns="0" tIns="0" rIns="0" bIns="0" rtlCol="0" anchor="t">
              <a:spAutoFit/>
            </a:bodyPr>
            <a:lstStyle/>
            <a:p>
              <a:pPr algn="ctr">
                <a:lnSpc>
                  <a:spcPts val="1400"/>
                </a:lnSpc>
              </a:pPr>
              <a:r>
                <a:rPr lang="en-US" sz="1000" dirty="0">
                  <a:solidFill>
                    <a:srgbClr val="000000"/>
                  </a:solidFill>
                  <a:latin typeface="Heebo Medium"/>
                </a:rPr>
                <a:t>Childcare</a:t>
              </a:r>
            </a:p>
          </p:txBody>
        </p:sp>
        <p:grpSp>
          <p:nvGrpSpPr>
            <p:cNvPr id="8" name="Group 8"/>
            <p:cNvGrpSpPr>
              <a:grpSpLocks noChangeAspect="1"/>
            </p:cNvGrpSpPr>
            <p:nvPr/>
          </p:nvGrpSpPr>
          <p:grpSpPr>
            <a:xfrm>
              <a:off x="639233" y="201083"/>
              <a:ext cx="8450702" cy="5938248"/>
              <a:chOff x="0" y="0"/>
              <a:chExt cx="8450702" cy="5938248"/>
            </a:xfrm>
          </p:grpSpPr>
          <p:sp>
            <p:nvSpPr>
              <p:cNvPr id="9" name="Freeform 9"/>
              <p:cNvSpPr/>
              <p:nvPr/>
            </p:nvSpPr>
            <p:spPr>
              <a:xfrm>
                <a:off x="0" y="-6350"/>
                <a:ext cx="8450702" cy="12700"/>
              </a:xfrm>
              <a:custGeom>
                <a:avLst/>
                <a:gdLst/>
                <a:ahLst/>
                <a:cxnLst/>
                <a:rect l="l" t="t" r="r" b="b"/>
                <a:pathLst>
                  <a:path w="8450702" h="12700">
                    <a:moveTo>
                      <a:pt x="0" y="0"/>
                    </a:moveTo>
                    <a:lnTo>
                      <a:pt x="8450702" y="0"/>
                    </a:lnTo>
                    <a:lnTo>
                      <a:pt x="8450702" y="12700"/>
                    </a:lnTo>
                    <a:lnTo>
                      <a:pt x="0" y="12700"/>
                    </a:lnTo>
                    <a:close/>
                  </a:path>
                </a:pathLst>
              </a:custGeom>
              <a:solidFill>
                <a:srgbClr val="000000">
                  <a:alpha val="24706"/>
                </a:srgbClr>
              </a:solidFill>
            </p:spPr>
          </p:sp>
          <p:sp>
            <p:nvSpPr>
              <p:cNvPr id="10" name="Freeform 10"/>
              <p:cNvSpPr/>
              <p:nvPr/>
            </p:nvSpPr>
            <p:spPr>
              <a:xfrm>
                <a:off x="0" y="1478212"/>
                <a:ext cx="8450702" cy="12700"/>
              </a:xfrm>
              <a:custGeom>
                <a:avLst/>
                <a:gdLst/>
                <a:ahLst/>
                <a:cxnLst/>
                <a:rect l="l" t="t" r="r" b="b"/>
                <a:pathLst>
                  <a:path w="8450702" h="12700">
                    <a:moveTo>
                      <a:pt x="0" y="0"/>
                    </a:moveTo>
                    <a:lnTo>
                      <a:pt x="8450702" y="0"/>
                    </a:lnTo>
                    <a:lnTo>
                      <a:pt x="8450702" y="12700"/>
                    </a:lnTo>
                    <a:lnTo>
                      <a:pt x="0" y="12700"/>
                    </a:lnTo>
                    <a:close/>
                  </a:path>
                </a:pathLst>
              </a:custGeom>
              <a:solidFill>
                <a:srgbClr val="000000">
                  <a:alpha val="24706"/>
                </a:srgbClr>
              </a:solidFill>
            </p:spPr>
          </p:sp>
          <p:sp>
            <p:nvSpPr>
              <p:cNvPr id="11" name="Freeform 11"/>
              <p:cNvSpPr/>
              <p:nvPr/>
            </p:nvSpPr>
            <p:spPr>
              <a:xfrm>
                <a:off x="0" y="2962774"/>
                <a:ext cx="8450702" cy="12700"/>
              </a:xfrm>
              <a:custGeom>
                <a:avLst/>
                <a:gdLst/>
                <a:ahLst/>
                <a:cxnLst/>
                <a:rect l="l" t="t" r="r" b="b"/>
                <a:pathLst>
                  <a:path w="8450702" h="12700">
                    <a:moveTo>
                      <a:pt x="0" y="0"/>
                    </a:moveTo>
                    <a:lnTo>
                      <a:pt x="8450702" y="0"/>
                    </a:lnTo>
                    <a:lnTo>
                      <a:pt x="8450702" y="12700"/>
                    </a:lnTo>
                    <a:lnTo>
                      <a:pt x="0" y="12700"/>
                    </a:lnTo>
                    <a:close/>
                  </a:path>
                </a:pathLst>
              </a:custGeom>
              <a:solidFill>
                <a:srgbClr val="000000">
                  <a:alpha val="24706"/>
                </a:srgbClr>
              </a:solidFill>
            </p:spPr>
          </p:sp>
          <p:sp>
            <p:nvSpPr>
              <p:cNvPr id="12" name="Freeform 12"/>
              <p:cNvSpPr/>
              <p:nvPr/>
            </p:nvSpPr>
            <p:spPr>
              <a:xfrm>
                <a:off x="0" y="4447336"/>
                <a:ext cx="8450702" cy="12700"/>
              </a:xfrm>
              <a:custGeom>
                <a:avLst/>
                <a:gdLst/>
                <a:ahLst/>
                <a:cxnLst/>
                <a:rect l="l" t="t" r="r" b="b"/>
                <a:pathLst>
                  <a:path w="8450702" h="12700">
                    <a:moveTo>
                      <a:pt x="0" y="0"/>
                    </a:moveTo>
                    <a:lnTo>
                      <a:pt x="8450702" y="0"/>
                    </a:lnTo>
                    <a:lnTo>
                      <a:pt x="8450702" y="12700"/>
                    </a:lnTo>
                    <a:lnTo>
                      <a:pt x="0" y="12700"/>
                    </a:lnTo>
                    <a:close/>
                  </a:path>
                </a:pathLst>
              </a:custGeom>
              <a:solidFill>
                <a:srgbClr val="000000">
                  <a:alpha val="24706"/>
                </a:srgbClr>
              </a:solidFill>
            </p:spPr>
          </p:sp>
          <p:sp>
            <p:nvSpPr>
              <p:cNvPr id="13" name="Freeform 13"/>
              <p:cNvSpPr/>
              <p:nvPr/>
            </p:nvSpPr>
            <p:spPr>
              <a:xfrm>
                <a:off x="0" y="5931898"/>
                <a:ext cx="8450702" cy="12700"/>
              </a:xfrm>
              <a:custGeom>
                <a:avLst/>
                <a:gdLst/>
                <a:ahLst/>
                <a:cxnLst/>
                <a:rect l="l" t="t" r="r" b="b"/>
                <a:pathLst>
                  <a:path w="8450702" h="12700">
                    <a:moveTo>
                      <a:pt x="0" y="0"/>
                    </a:moveTo>
                    <a:lnTo>
                      <a:pt x="8450702" y="0"/>
                    </a:lnTo>
                    <a:lnTo>
                      <a:pt x="8450702" y="12700"/>
                    </a:lnTo>
                    <a:lnTo>
                      <a:pt x="0" y="12700"/>
                    </a:lnTo>
                    <a:close/>
                  </a:path>
                </a:pathLst>
              </a:custGeom>
              <a:solidFill>
                <a:srgbClr val="000000">
                  <a:alpha val="60000"/>
                </a:srgbClr>
              </a:solidFill>
            </p:spPr>
          </p:sp>
        </p:grpSp>
        <p:sp>
          <p:nvSpPr>
            <p:cNvPr id="14" name="TextBox 14"/>
            <p:cNvSpPr txBox="1"/>
            <p:nvPr/>
          </p:nvSpPr>
          <p:spPr>
            <a:xfrm>
              <a:off x="0" y="-47625"/>
              <a:ext cx="469901" cy="461664"/>
            </a:xfrm>
            <a:prstGeom prst="rect">
              <a:avLst/>
            </a:prstGeom>
          </p:spPr>
          <p:txBody>
            <a:bodyPr lIns="0" tIns="0" rIns="0" bIns="0" rtlCol="0" anchor="t">
              <a:spAutoFit/>
            </a:bodyPr>
            <a:lstStyle/>
            <a:p>
              <a:pPr algn="r">
                <a:lnSpc>
                  <a:spcPts val="1400"/>
                </a:lnSpc>
              </a:pPr>
              <a:r>
                <a:rPr lang="en-US" sz="1000">
                  <a:solidFill>
                    <a:srgbClr val="000000"/>
                  </a:solidFill>
                  <a:latin typeface="Heebo Medium"/>
                </a:rPr>
                <a:t>40 </a:t>
              </a:r>
            </a:p>
          </p:txBody>
        </p:sp>
        <p:sp>
          <p:nvSpPr>
            <p:cNvPr id="15" name="TextBox 15"/>
            <p:cNvSpPr txBox="1"/>
            <p:nvPr/>
          </p:nvSpPr>
          <p:spPr>
            <a:xfrm>
              <a:off x="0" y="1436937"/>
              <a:ext cx="469901" cy="461664"/>
            </a:xfrm>
            <a:prstGeom prst="rect">
              <a:avLst/>
            </a:prstGeom>
          </p:spPr>
          <p:txBody>
            <a:bodyPr lIns="0" tIns="0" rIns="0" bIns="0" rtlCol="0" anchor="t">
              <a:spAutoFit/>
            </a:bodyPr>
            <a:lstStyle/>
            <a:p>
              <a:pPr algn="r">
                <a:lnSpc>
                  <a:spcPts val="1400"/>
                </a:lnSpc>
              </a:pPr>
              <a:r>
                <a:rPr lang="en-US" sz="1000">
                  <a:solidFill>
                    <a:srgbClr val="000000"/>
                  </a:solidFill>
                  <a:latin typeface="Heebo Medium"/>
                </a:rPr>
                <a:t>30 </a:t>
              </a:r>
            </a:p>
          </p:txBody>
        </p:sp>
        <p:sp>
          <p:nvSpPr>
            <p:cNvPr id="16" name="TextBox 16"/>
            <p:cNvSpPr txBox="1"/>
            <p:nvPr/>
          </p:nvSpPr>
          <p:spPr>
            <a:xfrm>
              <a:off x="0" y="2921500"/>
              <a:ext cx="469901" cy="461664"/>
            </a:xfrm>
            <a:prstGeom prst="rect">
              <a:avLst/>
            </a:prstGeom>
          </p:spPr>
          <p:txBody>
            <a:bodyPr lIns="0" tIns="0" rIns="0" bIns="0" rtlCol="0" anchor="t">
              <a:spAutoFit/>
            </a:bodyPr>
            <a:lstStyle/>
            <a:p>
              <a:pPr algn="r">
                <a:lnSpc>
                  <a:spcPts val="1400"/>
                </a:lnSpc>
              </a:pPr>
              <a:r>
                <a:rPr lang="en-US" sz="1000">
                  <a:solidFill>
                    <a:srgbClr val="000000"/>
                  </a:solidFill>
                  <a:latin typeface="Heebo Medium"/>
                </a:rPr>
                <a:t>20 </a:t>
              </a:r>
            </a:p>
          </p:txBody>
        </p:sp>
        <p:sp>
          <p:nvSpPr>
            <p:cNvPr id="17" name="TextBox 17"/>
            <p:cNvSpPr txBox="1"/>
            <p:nvPr/>
          </p:nvSpPr>
          <p:spPr>
            <a:xfrm>
              <a:off x="0" y="4406062"/>
              <a:ext cx="469901" cy="461664"/>
            </a:xfrm>
            <a:prstGeom prst="rect">
              <a:avLst/>
            </a:prstGeom>
          </p:spPr>
          <p:txBody>
            <a:bodyPr lIns="0" tIns="0" rIns="0" bIns="0" rtlCol="0" anchor="t">
              <a:spAutoFit/>
            </a:bodyPr>
            <a:lstStyle/>
            <a:p>
              <a:pPr algn="r">
                <a:lnSpc>
                  <a:spcPts val="1400"/>
                </a:lnSpc>
              </a:pPr>
              <a:r>
                <a:rPr lang="en-US" sz="1000">
                  <a:solidFill>
                    <a:srgbClr val="000000"/>
                  </a:solidFill>
                  <a:latin typeface="Heebo Medium"/>
                </a:rPr>
                <a:t>10 </a:t>
              </a:r>
            </a:p>
          </p:txBody>
        </p:sp>
        <p:sp>
          <p:nvSpPr>
            <p:cNvPr id="18" name="TextBox 18"/>
            <p:cNvSpPr txBox="1"/>
            <p:nvPr/>
          </p:nvSpPr>
          <p:spPr>
            <a:xfrm>
              <a:off x="192683" y="5890624"/>
              <a:ext cx="277216" cy="461664"/>
            </a:xfrm>
            <a:prstGeom prst="rect">
              <a:avLst/>
            </a:prstGeom>
          </p:spPr>
          <p:txBody>
            <a:bodyPr lIns="0" tIns="0" rIns="0" bIns="0" rtlCol="0" anchor="t">
              <a:spAutoFit/>
            </a:bodyPr>
            <a:lstStyle/>
            <a:p>
              <a:pPr algn="r">
                <a:lnSpc>
                  <a:spcPts val="1400"/>
                </a:lnSpc>
              </a:pPr>
              <a:r>
                <a:rPr lang="en-US" sz="1000">
                  <a:solidFill>
                    <a:srgbClr val="000000"/>
                  </a:solidFill>
                  <a:latin typeface="Heebo Medium"/>
                </a:rPr>
                <a:t>0 </a:t>
              </a:r>
            </a:p>
          </p:txBody>
        </p:sp>
        <p:grpSp>
          <p:nvGrpSpPr>
            <p:cNvPr id="19" name="Group 19"/>
            <p:cNvGrpSpPr>
              <a:grpSpLocks noChangeAspect="1"/>
            </p:cNvGrpSpPr>
            <p:nvPr/>
          </p:nvGrpSpPr>
          <p:grpSpPr>
            <a:xfrm>
              <a:off x="639233" y="600019"/>
              <a:ext cx="8450702" cy="5539313"/>
              <a:chOff x="0" y="398935"/>
              <a:chExt cx="8450702" cy="5539313"/>
            </a:xfrm>
          </p:grpSpPr>
          <p:sp>
            <p:nvSpPr>
              <p:cNvPr id="20" name="Freeform 20"/>
              <p:cNvSpPr/>
              <p:nvPr/>
            </p:nvSpPr>
            <p:spPr>
              <a:xfrm>
                <a:off x="0" y="398935"/>
                <a:ext cx="2535211" cy="5539313"/>
              </a:xfrm>
              <a:custGeom>
                <a:avLst/>
                <a:gdLst/>
                <a:ahLst/>
                <a:cxnLst/>
                <a:rect l="l" t="t" r="r" b="b"/>
                <a:pathLst>
                  <a:path w="2535211" h="5539313">
                    <a:moveTo>
                      <a:pt x="0" y="5539313"/>
                    </a:moveTo>
                    <a:lnTo>
                      <a:pt x="0" y="202817"/>
                    </a:lnTo>
                    <a:cubicBezTo>
                      <a:pt x="0" y="90805"/>
                      <a:pt x="90804" y="0"/>
                      <a:pt x="202817" y="0"/>
                    </a:cubicBezTo>
                    <a:lnTo>
                      <a:pt x="2332394" y="0"/>
                    </a:lnTo>
                    <a:cubicBezTo>
                      <a:pt x="2386184" y="0"/>
                      <a:pt x="2437771" y="21369"/>
                      <a:pt x="2475807" y="59404"/>
                    </a:cubicBezTo>
                    <a:cubicBezTo>
                      <a:pt x="2513842" y="97440"/>
                      <a:pt x="2535211" y="149027"/>
                      <a:pt x="2535211" y="202817"/>
                    </a:cubicBezTo>
                    <a:lnTo>
                      <a:pt x="2535211" y="5539313"/>
                    </a:lnTo>
                    <a:close/>
                  </a:path>
                </a:pathLst>
              </a:custGeom>
              <a:solidFill>
                <a:srgbClr val="0F325F"/>
              </a:solidFill>
            </p:spPr>
          </p:sp>
          <p:sp>
            <p:nvSpPr>
              <p:cNvPr id="21" name="Freeform 21"/>
              <p:cNvSpPr/>
              <p:nvPr/>
            </p:nvSpPr>
            <p:spPr>
              <a:xfrm>
                <a:off x="2957746" y="3455649"/>
                <a:ext cx="2535211" cy="2482600"/>
              </a:xfrm>
              <a:custGeom>
                <a:avLst/>
                <a:gdLst/>
                <a:ahLst/>
                <a:cxnLst/>
                <a:rect l="l" t="t" r="r" b="b"/>
                <a:pathLst>
                  <a:path w="2535211" h="2482600">
                    <a:moveTo>
                      <a:pt x="0" y="2482599"/>
                    </a:moveTo>
                    <a:lnTo>
                      <a:pt x="0" y="202816"/>
                    </a:lnTo>
                    <a:cubicBezTo>
                      <a:pt x="0" y="90804"/>
                      <a:pt x="90804" y="0"/>
                      <a:pt x="202817" y="0"/>
                    </a:cubicBezTo>
                    <a:lnTo>
                      <a:pt x="2332393" y="0"/>
                    </a:lnTo>
                    <a:cubicBezTo>
                      <a:pt x="2386184" y="0"/>
                      <a:pt x="2437771" y="21368"/>
                      <a:pt x="2475806" y="59403"/>
                    </a:cubicBezTo>
                    <a:cubicBezTo>
                      <a:pt x="2513842" y="97439"/>
                      <a:pt x="2535210" y="149026"/>
                      <a:pt x="2535210" y="202816"/>
                    </a:cubicBezTo>
                    <a:lnTo>
                      <a:pt x="2535210" y="2482599"/>
                    </a:lnTo>
                    <a:close/>
                  </a:path>
                </a:pathLst>
              </a:custGeom>
              <a:solidFill>
                <a:srgbClr val="0F325F"/>
              </a:solidFill>
            </p:spPr>
          </p:sp>
          <p:sp>
            <p:nvSpPr>
              <p:cNvPr id="22" name="Freeform 22"/>
              <p:cNvSpPr/>
              <p:nvPr/>
            </p:nvSpPr>
            <p:spPr>
              <a:xfrm>
                <a:off x="5915491" y="3892110"/>
                <a:ext cx="2535211" cy="2046138"/>
              </a:xfrm>
              <a:custGeom>
                <a:avLst/>
                <a:gdLst/>
                <a:ahLst/>
                <a:cxnLst/>
                <a:rect l="l" t="t" r="r" b="b"/>
                <a:pathLst>
                  <a:path w="2535211" h="2046138">
                    <a:moveTo>
                      <a:pt x="0" y="2046138"/>
                    </a:moveTo>
                    <a:lnTo>
                      <a:pt x="0" y="202817"/>
                    </a:lnTo>
                    <a:cubicBezTo>
                      <a:pt x="0" y="90804"/>
                      <a:pt x="90804" y="0"/>
                      <a:pt x="202817" y="0"/>
                    </a:cubicBezTo>
                    <a:lnTo>
                      <a:pt x="2332394" y="0"/>
                    </a:lnTo>
                    <a:cubicBezTo>
                      <a:pt x="2386184" y="0"/>
                      <a:pt x="2437772" y="21368"/>
                      <a:pt x="2475807" y="59403"/>
                    </a:cubicBezTo>
                    <a:cubicBezTo>
                      <a:pt x="2513843" y="97439"/>
                      <a:pt x="2535211" y="149026"/>
                      <a:pt x="2535211" y="202817"/>
                    </a:cubicBezTo>
                    <a:lnTo>
                      <a:pt x="2535211" y="2046138"/>
                    </a:lnTo>
                    <a:close/>
                  </a:path>
                </a:pathLst>
              </a:custGeom>
              <a:solidFill>
                <a:srgbClr val="0F325F"/>
              </a:solidFill>
            </p:spPr>
          </p:sp>
        </p:grpSp>
      </p:grpSp>
      <p:grpSp>
        <p:nvGrpSpPr>
          <p:cNvPr id="23" name="Group 23"/>
          <p:cNvGrpSpPr/>
          <p:nvPr/>
        </p:nvGrpSpPr>
        <p:grpSpPr>
          <a:xfrm>
            <a:off x="-443892" y="3521176"/>
            <a:ext cx="4878600" cy="1765420"/>
            <a:chOff x="0" y="0"/>
            <a:chExt cx="2569798" cy="929933"/>
          </a:xfrm>
        </p:grpSpPr>
        <p:sp>
          <p:nvSpPr>
            <p:cNvPr id="24" name="Freeform 24"/>
            <p:cNvSpPr/>
            <p:nvPr/>
          </p:nvSpPr>
          <p:spPr>
            <a:xfrm>
              <a:off x="0" y="0"/>
              <a:ext cx="2569798" cy="929933"/>
            </a:xfrm>
            <a:custGeom>
              <a:avLst/>
              <a:gdLst/>
              <a:ahLst/>
              <a:cxnLst/>
              <a:rect l="l" t="t" r="r" b="b"/>
              <a:pathLst>
                <a:path w="2569798" h="929933">
                  <a:moveTo>
                    <a:pt x="40466" y="0"/>
                  </a:moveTo>
                  <a:lnTo>
                    <a:pt x="2529331" y="0"/>
                  </a:lnTo>
                  <a:cubicBezTo>
                    <a:pt x="2540064" y="0"/>
                    <a:pt x="2550356" y="4263"/>
                    <a:pt x="2557945" y="11852"/>
                  </a:cubicBezTo>
                  <a:cubicBezTo>
                    <a:pt x="2565534" y="19441"/>
                    <a:pt x="2569798" y="29734"/>
                    <a:pt x="2569798" y="40466"/>
                  </a:cubicBezTo>
                  <a:lnTo>
                    <a:pt x="2569798" y="889467"/>
                  </a:lnTo>
                  <a:cubicBezTo>
                    <a:pt x="2569798" y="900199"/>
                    <a:pt x="2565534" y="910492"/>
                    <a:pt x="2557945" y="918081"/>
                  </a:cubicBezTo>
                  <a:cubicBezTo>
                    <a:pt x="2550356" y="925670"/>
                    <a:pt x="2540064" y="929933"/>
                    <a:pt x="2529331" y="929933"/>
                  </a:cubicBezTo>
                  <a:lnTo>
                    <a:pt x="40466" y="929933"/>
                  </a:lnTo>
                  <a:cubicBezTo>
                    <a:pt x="29734" y="929933"/>
                    <a:pt x="19441" y="925670"/>
                    <a:pt x="11852" y="918081"/>
                  </a:cubicBezTo>
                  <a:cubicBezTo>
                    <a:pt x="4263" y="910492"/>
                    <a:pt x="0" y="900199"/>
                    <a:pt x="0" y="889467"/>
                  </a:cubicBezTo>
                  <a:lnTo>
                    <a:pt x="0" y="40466"/>
                  </a:lnTo>
                  <a:cubicBezTo>
                    <a:pt x="0" y="29734"/>
                    <a:pt x="4263" y="19441"/>
                    <a:pt x="11852" y="11852"/>
                  </a:cubicBezTo>
                  <a:cubicBezTo>
                    <a:pt x="19441" y="4263"/>
                    <a:pt x="29734" y="0"/>
                    <a:pt x="40466" y="0"/>
                  </a:cubicBezTo>
                  <a:close/>
                </a:path>
              </a:pathLst>
            </a:custGeom>
            <a:solidFill>
              <a:srgbClr val="0F325F"/>
            </a:solidFill>
          </p:spPr>
        </p:sp>
        <p:sp>
          <p:nvSpPr>
            <p:cNvPr id="25" name="TextBox 25"/>
            <p:cNvSpPr txBox="1"/>
            <p:nvPr/>
          </p:nvSpPr>
          <p:spPr>
            <a:xfrm>
              <a:off x="0" y="-47625"/>
              <a:ext cx="2569798" cy="977558"/>
            </a:xfrm>
            <a:prstGeom prst="rect">
              <a:avLst/>
            </a:prstGeom>
          </p:spPr>
          <p:txBody>
            <a:bodyPr lIns="25400" tIns="25400" rIns="25400" bIns="25400" rtlCol="0" anchor="ctr"/>
            <a:lstStyle/>
            <a:p>
              <a:pPr algn="ctr">
                <a:lnSpc>
                  <a:spcPts val="1400"/>
                </a:lnSpc>
              </a:pPr>
              <a:endParaRPr sz="900"/>
            </a:p>
          </p:txBody>
        </p:sp>
      </p:grpSp>
      <p:sp>
        <p:nvSpPr>
          <p:cNvPr id="26" name="TextBox 26"/>
          <p:cNvSpPr txBox="1"/>
          <p:nvPr/>
        </p:nvSpPr>
        <p:spPr>
          <a:xfrm>
            <a:off x="514350" y="342863"/>
            <a:ext cx="8115300" cy="282770"/>
          </a:xfrm>
          <a:prstGeom prst="rect">
            <a:avLst/>
          </a:prstGeom>
        </p:spPr>
        <p:txBody>
          <a:bodyPr lIns="0" tIns="0" rIns="0" bIns="0" rtlCol="0" anchor="t">
            <a:spAutoFit/>
          </a:bodyPr>
          <a:lstStyle/>
          <a:p>
            <a:pPr>
              <a:lnSpc>
                <a:spcPts val="2079"/>
              </a:lnSpc>
            </a:pPr>
            <a:r>
              <a:rPr lang="en-US" sz="2100" b="1" dirty="0">
                <a:solidFill>
                  <a:srgbClr val="000000"/>
                </a:solidFill>
                <a:latin typeface="Avenir Black" panose="02000503020000020003" pitchFamily="2" charset="0"/>
              </a:rPr>
              <a:t>Childcare and the Care Economy Challenges</a:t>
            </a:r>
          </a:p>
        </p:txBody>
      </p:sp>
      <p:sp>
        <p:nvSpPr>
          <p:cNvPr id="27" name="TextBox 27"/>
          <p:cNvSpPr txBox="1"/>
          <p:nvPr/>
        </p:nvSpPr>
        <p:spPr>
          <a:xfrm>
            <a:off x="514350" y="732419"/>
            <a:ext cx="3674333" cy="2534284"/>
          </a:xfrm>
          <a:prstGeom prst="rect">
            <a:avLst/>
          </a:prstGeom>
        </p:spPr>
        <p:txBody>
          <a:bodyPr lIns="0" tIns="0" rIns="0" bIns="0" rtlCol="0" anchor="t">
            <a:spAutoFit/>
          </a:bodyPr>
          <a:lstStyle/>
          <a:p>
            <a:pPr>
              <a:lnSpc>
                <a:spcPts val="1820"/>
              </a:lnSpc>
            </a:pPr>
            <a:r>
              <a:rPr lang="en-US" sz="1400" dirty="0">
                <a:solidFill>
                  <a:srgbClr val="000000"/>
                </a:solidFill>
                <a:latin typeface="Avenir Medium" panose="02000503020000020003" pitchFamily="2" charset="0"/>
              </a:rPr>
              <a:t>There is capacity for 24% to 36% of the region’s children in existing childcare spaces (</a:t>
            </a:r>
            <a:r>
              <a:rPr lang="en-US" sz="1400" dirty="0" err="1">
                <a:solidFill>
                  <a:srgbClr val="000000"/>
                </a:solidFill>
                <a:latin typeface="Avenir Medium" panose="02000503020000020003" pitchFamily="2" charset="0"/>
              </a:rPr>
              <a:t>kidsdata</a:t>
            </a:r>
            <a:r>
              <a:rPr lang="en-US" sz="1400" dirty="0">
                <a:solidFill>
                  <a:srgbClr val="000000"/>
                </a:solidFill>
                <a:latin typeface="Avenir Medium" panose="02000503020000020003" pitchFamily="2" charset="0"/>
              </a:rPr>
              <a:t>) and childcare. </a:t>
            </a:r>
          </a:p>
          <a:p>
            <a:pPr>
              <a:lnSpc>
                <a:spcPts val="1820"/>
              </a:lnSpc>
            </a:pPr>
            <a:endParaRPr lang="en-US" sz="1400" dirty="0">
              <a:solidFill>
                <a:srgbClr val="000000"/>
              </a:solidFill>
              <a:latin typeface="Avenir Medium" panose="02000503020000020003" pitchFamily="2" charset="0"/>
            </a:endParaRPr>
          </a:p>
          <a:p>
            <a:pPr>
              <a:lnSpc>
                <a:spcPts val="1820"/>
              </a:lnSpc>
            </a:pPr>
            <a:r>
              <a:rPr lang="en-US" sz="1400" dirty="0">
                <a:solidFill>
                  <a:srgbClr val="000000"/>
                </a:solidFill>
                <a:latin typeface="Avenir Medium" panose="02000503020000020003" pitchFamily="2" charset="0"/>
              </a:rPr>
              <a:t> 94 - 99%  of childcare workers are female</a:t>
            </a:r>
          </a:p>
          <a:p>
            <a:pPr>
              <a:lnSpc>
                <a:spcPts val="1820"/>
              </a:lnSpc>
            </a:pPr>
            <a:endParaRPr lang="en-US" sz="1400" dirty="0">
              <a:solidFill>
                <a:srgbClr val="000000"/>
              </a:solidFill>
              <a:latin typeface="Avenir Medium" panose="02000503020000020003" pitchFamily="2" charset="0"/>
            </a:endParaRPr>
          </a:p>
          <a:p>
            <a:pPr>
              <a:lnSpc>
                <a:spcPts val="1820"/>
              </a:lnSpc>
            </a:pPr>
            <a:r>
              <a:rPr lang="en-US" sz="1400" dirty="0">
                <a:solidFill>
                  <a:srgbClr val="000000"/>
                </a:solidFill>
                <a:latin typeface="Avenir Medium" panose="02000503020000020003" pitchFamily="2" charset="0"/>
              </a:rPr>
              <a:t> 70% of family childcare home providers and center teachers are in nonwhite categories. </a:t>
            </a:r>
          </a:p>
          <a:p>
            <a:pPr>
              <a:lnSpc>
                <a:spcPts val="1820"/>
              </a:lnSpc>
            </a:pPr>
            <a:endParaRPr lang="en-US" sz="1400" dirty="0">
              <a:solidFill>
                <a:srgbClr val="000000"/>
              </a:solidFill>
              <a:latin typeface="Avenir Medium" panose="02000503020000020003" pitchFamily="2" charset="0"/>
            </a:endParaRPr>
          </a:p>
          <a:p>
            <a:pPr>
              <a:lnSpc>
                <a:spcPts val="1820"/>
              </a:lnSpc>
            </a:pPr>
            <a:r>
              <a:rPr lang="en-US" sz="1400" dirty="0">
                <a:solidFill>
                  <a:srgbClr val="000000"/>
                </a:solidFill>
                <a:latin typeface="Avenir Medium" panose="02000503020000020003" pitchFamily="2" charset="0"/>
              </a:rPr>
              <a:t>80% Of the family childcare home workforce is age 40 and older</a:t>
            </a:r>
          </a:p>
        </p:txBody>
      </p:sp>
      <p:sp>
        <p:nvSpPr>
          <p:cNvPr id="28" name="TextBox 28"/>
          <p:cNvSpPr txBox="1"/>
          <p:nvPr/>
        </p:nvSpPr>
        <p:spPr>
          <a:xfrm>
            <a:off x="5253456" y="1787367"/>
            <a:ext cx="699108" cy="196208"/>
          </a:xfrm>
          <a:prstGeom prst="rect">
            <a:avLst/>
          </a:prstGeom>
        </p:spPr>
        <p:txBody>
          <a:bodyPr wrap="square" lIns="0" tIns="0" rIns="0" bIns="0" rtlCol="0" anchor="t">
            <a:spAutoFit/>
          </a:bodyPr>
          <a:lstStyle/>
          <a:p>
            <a:pPr algn="ctr">
              <a:lnSpc>
                <a:spcPts val="1401"/>
              </a:lnSpc>
            </a:pPr>
            <a:r>
              <a:rPr lang="en-US" sz="1600" b="1" dirty="0">
                <a:solidFill>
                  <a:srgbClr val="F06923"/>
                </a:solidFill>
                <a:latin typeface="Avenir Black" panose="02000503020000020003" pitchFamily="2" charset="0"/>
              </a:rPr>
              <a:t>$37.27</a:t>
            </a:r>
          </a:p>
        </p:txBody>
      </p:sp>
      <p:sp>
        <p:nvSpPr>
          <p:cNvPr id="29" name="TextBox 29"/>
          <p:cNvSpPr txBox="1"/>
          <p:nvPr/>
        </p:nvSpPr>
        <p:spPr>
          <a:xfrm>
            <a:off x="6524106" y="3132296"/>
            <a:ext cx="781862" cy="196208"/>
          </a:xfrm>
          <a:prstGeom prst="rect">
            <a:avLst/>
          </a:prstGeom>
        </p:spPr>
        <p:txBody>
          <a:bodyPr wrap="square" lIns="0" tIns="0" rIns="0" bIns="0" rtlCol="0" anchor="t">
            <a:spAutoFit/>
          </a:bodyPr>
          <a:lstStyle/>
          <a:p>
            <a:pPr algn="ctr">
              <a:lnSpc>
                <a:spcPts val="1401"/>
              </a:lnSpc>
            </a:pPr>
            <a:r>
              <a:rPr lang="en-US" sz="1600" b="1" dirty="0">
                <a:solidFill>
                  <a:srgbClr val="F06923"/>
                </a:solidFill>
                <a:latin typeface="Avenir Black" panose="02000503020000020003" pitchFamily="2" charset="0"/>
              </a:rPr>
              <a:t>$16.68</a:t>
            </a:r>
          </a:p>
        </p:txBody>
      </p:sp>
      <p:sp>
        <p:nvSpPr>
          <p:cNvPr id="30" name="TextBox 30"/>
          <p:cNvSpPr txBox="1"/>
          <p:nvPr/>
        </p:nvSpPr>
        <p:spPr>
          <a:xfrm>
            <a:off x="7793149" y="3283092"/>
            <a:ext cx="781862" cy="196208"/>
          </a:xfrm>
          <a:prstGeom prst="rect">
            <a:avLst/>
          </a:prstGeom>
        </p:spPr>
        <p:txBody>
          <a:bodyPr wrap="square" lIns="0" tIns="0" rIns="0" bIns="0" rtlCol="0" anchor="t">
            <a:spAutoFit/>
          </a:bodyPr>
          <a:lstStyle/>
          <a:p>
            <a:pPr algn="ctr">
              <a:lnSpc>
                <a:spcPts val="1401"/>
              </a:lnSpc>
            </a:pPr>
            <a:r>
              <a:rPr lang="en-US" sz="1600" b="1" dirty="0">
                <a:solidFill>
                  <a:srgbClr val="F06923"/>
                </a:solidFill>
                <a:latin typeface="Avenir Black" panose="02000503020000020003" pitchFamily="2" charset="0"/>
              </a:rPr>
              <a:t>$13.74</a:t>
            </a:r>
          </a:p>
        </p:txBody>
      </p:sp>
      <p:sp>
        <p:nvSpPr>
          <p:cNvPr id="31" name="TextBox 31"/>
          <p:cNvSpPr txBox="1"/>
          <p:nvPr/>
        </p:nvSpPr>
        <p:spPr>
          <a:xfrm>
            <a:off x="233971" y="3653580"/>
            <a:ext cx="3954712" cy="1110497"/>
          </a:xfrm>
          <a:prstGeom prst="rect">
            <a:avLst/>
          </a:prstGeom>
        </p:spPr>
        <p:txBody>
          <a:bodyPr lIns="0" tIns="0" rIns="0" bIns="0" rtlCol="0" anchor="t">
            <a:spAutoFit/>
          </a:bodyPr>
          <a:lstStyle/>
          <a:p>
            <a:pPr algn="ctr">
              <a:lnSpc>
                <a:spcPts val="2170"/>
              </a:lnSpc>
              <a:spcBef>
                <a:spcPct val="0"/>
              </a:spcBef>
            </a:pPr>
            <a:r>
              <a:rPr lang="en-US" sz="1550">
                <a:solidFill>
                  <a:srgbClr val="FDFBFB"/>
                </a:solidFill>
                <a:latin typeface="Heebo Bold"/>
              </a:rPr>
              <a:t>In a poll Valley Vision conducted of 224 current childcare workers from April through July of 2022, 53% had considered changing careers, primarily due to wages (92%).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6392" y="200488"/>
            <a:ext cx="3688154" cy="4730029"/>
          </a:xfrm>
          <a:custGeom>
            <a:avLst/>
            <a:gdLst/>
            <a:ahLst/>
            <a:cxnLst/>
            <a:rect l="l" t="t" r="r" b="b"/>
            <a:pathLst>
              <a:path w="7376308" h="9460058">
                <a:moveTo>
                  <a:pt x="0" y="0"/>
                </a:moveTo>
                <a:lnTo>
                  <a:pt x="7376308" y="0"/>
                </a:lnTo>
                <a:lnTo>
                  <a:pt x="7376308" y="9460058"/>
                </a:lnTo>
                <a:lnTo>
                  <a:pt x="0" y="9460058"/>
                </a:lnTo>
                <a:lnTo>
                  <a:pt x="0" y="0"/>
                </a:lnTo>
                <a:close/>
              </a:path>
            </a:pathLst>
          </a:custGeom>
          <a:blipFill>
            <a:blip r:embed="rId2"/>
            <a:stretch>
              <a:fillRect l="-46247" r="-46247"/>
            </a:stretch>
          </a:blipFill>
        </p:spPr>
      </p:sp>
      <p:sp>
        <p:nvSpPr>
          <p:cNvPr id="3" name="Freeform 3"/>
          <p:cNvSpPr/>
          <p:nvPr/>
        </p:nvSpPr>
        <p:spPr>
          <a:xfrm>
            <a:off x="8192358" y="4504799"/>
            <a:ext cx="1903286" cy="1041616"/>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7941038" y="-1028700"/>
            <a:ext cx="2057400" cy="20574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4229214" y="566738"/>
            <a:ext cx="3490230" cy="1292662"/>
          </a:xfrm>
          <a:prstGeom prst="rect">
            <a:avLst/>
          </a:prstGeom>
        </p:spPr>
        <p:txBody>
          <a:bodyPr lIns="0" tIns="0" rIns="0" bIns="0" rtlCol="0" anchor="t">
            <a:spAutoFit/>
          </a:bodyPr>
          <a:lstStyle/>
          <a:p>
            <a:r>
              <a:rPr lang="en-US" sz="2800" b="1" dirty="0">
                <a:solidFill>
                  <a:srgbClr val="000000"/>
                </a:solidFill>
                <a:latin typeface="Avenir Black" panose="02000503020000020003" pitchFamily="2" charset="0"/>
              </a:rPr>
              <a:t>Focus Issue: </a:t>
            </a:r>
          </a:p>
          <a:p>
            <a:r>
              <a:rPr lang="en-US" sz="2800" b="1" dirty="0">
                <a:solidFill>
                  <a:srgbClr val="000000"/>
                </a:solidFill>
                <a:latin typeface="Avenir Black" panose="02000503020000020003" pitchFamily="2" charset="0"/>
              </a:rPr>
              <a:t>Social Mobility and the Future of Work</a:t>
            </a:r>
          </a:p>
        </p:txBody>
      </p:sp>
      <p:sp>
        <p:nvSpPr>
          <p:cNvPr id="6" name="TextBox 6"/>
          <p:cNvSpPr txBox="1"/>
          <p:nvPr/>
        </p:nvSpPr>
        <p:spPr>
          <a:xfrm>
            <a:off x="4197540" y="2242657"/>
            <a:ext cx="3743498" cy="1846659"/>
          </a:xfrm>
          <a:prstGeom prst="rect">
            <a:avLst/>
          </a:prstGeom>
        </p:spPr>
        <p:txBody>
          <a:bodyPr wrap="square" lIns="0" tIns="0" rIns="0" bIns="0" rtlCol="0" anchor="t">
            <a:spAutoFit/>
          </a:bodyPr>
          <a:lstStyle/>
          <a:p>
            <a:r>
              <a:rPr lang="en-US" sz="2000" b="1" dirty="0">
                <a:solidFill>
                  <a:srgbClr val="0F325F"/>
                </a:solidFill>
                <a:latin typeface="Avenir Black" panose="02000503020000020003" pitchFamily="2" charset="0"/>
              </a:rPr>
              <a:t>Social mobility is supported by a degree of financial security supported by livable wage, access to education and promotion, and a secure future.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372234" y="-341479"/>
            <a:ext cx="4775860" cy="2686422"/>
            <a:chOff x="0" y="0"/>
            <a:chExt cx="6089457" cy="3425320"/>
          </a:xfrm>
        </p:grpSpPr>
        <p:sp>
          <p:nvSpPr>
            <p:cNvPr id="3" name="Freeform 3"/>
            <p:cNvSpPr/>
            <p:nvPr/>
          </p:nvSpPr>
          <p:spPr>
            <a:xfrm>
              <a:off x="0" y="0"/>
              <a:ext cx="6089457" cy="3425320"/>
            </a:xfrm>
            <a:custGeom>
              <a:avLst/>
              <a:gdLst/>
              <a:ahLst/>
              <a:cxnLst/>
              <a:rect l="l" t="t" r="r" b="b"/>
              <a:pathLst>
                <a:path w="6089457" h="3425320">
                  <a:moveTo>
                    <a:pt x="0" y="3425320"/>
                  </a:moveTo>
                  <a:lnTo>
                    <a:pt x="0" y="0"/>
                  </a:lnTo>
                  <a:lnTo>
                    <a:pt x="6089457" y="0"/>
                  </a:lnTo>
                  <a:cubicBezTo>
                    <a:pt x="4059638" y="1141773"/>
                    <a:pt x="2029819" y="2283546"/>
                    <a:pt x="0" y="3425320"/>
                  </a:cubicBezTo>
                  <a:close/>
                </a:path>
              </a:pathLst>
            </a:custGeom>
            <a:solidFill>
              <a:srgbClr val="F9D549"/>
            </a:solidFill>
          </p:spPr>
        </p:sp>
        <p:sp>
          <p:nvSpPr>
            <p:cNvPr id="4" name="Freeform 4"/>
            <p:cNvSpPr/>
            <p:nvPr/>
          </p:nvSpPr>
          <p:spPr>
            <a:xfrm>
              <a:off x="0" y="0"/>
              <a:ext cx="6089457" cy="3425320"/>
            </a:xfrm>
            <a:custGeom>
              <a:avLst/>
              <a:gdLst/>
              <a:ahLst/>
              <a:cxnLst/>
              <a:rect l="l" t="t" r="r" b="b"/>
              <a:pathLst>
                <a:path w="6089457" h="3425320">
                  <a:moveTo>
                    <a:pt x="0" y="3425320"/>
                  </a:moveTo>
                  <a:lnTo>
                    <a:pt x="0" y="0"/>
                  </a:lnTo>
                  <a:lnTo>
                    <a:pt x="6089457" y="0"/>
                  </a:lnTo>
                  <a:cubicBezTo>
                    <a:pt x="4059638" y="1141773"/>
                    <a:pt x="2029819" y="2283546"/>
                    <a:pt x="0" y="3425320"/>
                  </a:cubicBezTo>
                  <a:close/>
                </a:path>
              </a:pathLst>
            </a:custGeom>
            <a:blipFill>
              <a:blip r:embed="rId2"/>
              <a:stretch>
                <a:fillRect l="-12133" r="-6184"/>
              </a:stretch>
            </a:blipFill>
          </p:spPr>
        </p:sp>
      </p:grpSp>
      <p:grpSp>
        <p:nvGrpSpPr>
          <p:cNvPr id="5" name="Group 5"/>
          <p:cNvGrpSpPr/>
          <p:nvPr/>
        </p:nvGrpSpPr>
        <p:grpSpPr>
          <a:xfrm rot="-1660488">
            <a:off x="-2506392" y="2243753"/>
            <a:ext cx="4141188" cy="202379"/>
            <a:chOff x="0" y="0"/>
            <a:chExt cx="2181367" cy="106603"/>
          </a:xfrm>
        </p:grpSpPr>
        <p:sp>
          <p:nvSpPr>
            <p:cNvPr id="6" name="Freeform 6"/>
            <p:cNvSpPr/>
            <p:nvPr/>
          </p:nvSpPr>
          <p:spPr>
            <a:xfrm>
              <a:off x="0" y="0"/>
              <a:ext cx="2181366" cy="106603"/>
            </a:xfrm>
            <a:custGeom>
              <a:avLst/>
              <a:gdLst/>
              <a:ahLst/>
              <a:cxnLst/>
              <a:rect l="l" t="t" r="r" b="b"/>
              <a:pathLst>
                <a:path w="2181366" h="106603">
                  <a:moveTo>
                    <a:pt x="0" y="0"/>
                  </a:moveTo>
                  <a:lnTo>
                    <a:pt x="2181366" y="0"/>
                  </a:lnTo>
                  <a:lnTo>
                    <a:pt x="2181366" y="106603"/>
                  </a:lnTo>
                  <a:lnTo>
                    <a:pt x="0" y="106603"/>
                  </a:lnTo>
                  <a:close/>
                </a:path>
              </a:pathLst>
            </a:custGeom>
            <a:solidFill>
              <a:srgbClr val="0F325F"/>
            </a:solidFill>
          </p:spPr>
        </p:sp>
        <p:sp>
          <p:nvSpPr>
            <p:cNvPr id="7" name="TextBox 7"/>
            <p:cNvSpPr txBox="1"/>
            <p:nvPr/>
          </p:nvSpPr>
          <p:spPr>
            <a:xfrm>
              <a:off x="0" y="-9525"/>
              <a:ext cx="2181367" cy="116128"/>
            </a:xfrm>
            <a:prstGeom prst="rect">
              <a:avLst/>
            </a:prstGeom>
          </p:spPr>
          <p:txBody>
            <a:bodyPr lIns="25400" tIns="25400" rIns="25400" bIns="25400" rtlCol="0" anchor="ctr"/>
            <a:lstStyle/>
            <a:p>
              <a:pPr algn="ctr">
                <a:lnSpc>
                  <a:spcPts val="1430"/>
                </a:lnSpc>
              </a:pPr>
              <a:endParaRPr sz="900"/>
            </a:p>
          </p:txBody>
        </p:sp>
      </p:grpSp>
      <p:grpSp>
        <p:nvGrpSpPr>
          <p:cNvPr id="8" name="Group 8"/>
          <p:cNvGrpSpPr/>
          <p:nvPr/>
        </p:nvGrpSpPr>
        <p:grpSpPr>
          <a:xfrm rot="-1747322">
            <a:off x="1571191" y="150946"/>
            <a:ext cx="4141188" cy="55590"/>
            <a:chOff x="0" y="0"/>
            <a:chExt cx="2181367" cy="29282"/>
          </a:xfrm>
        </p:grpSpPr>
        <p:sp>
          <p:nvSpPr>
            <p:cNvPr id="9" name="Freeform 9"/>
            <p:cNvSpPr/>
            <p:nvPr/>
          </p:nvSpPr>
          <p:spPr>
            <a:xfrm>
              <a:off x="0" y="0"/>
              <a:ext cx="2181366" cy="29282"/>
            </a:xfrm>
            <a:custGeom>
              <a:avLst/>
              <a:gdLst/>
              <a:ahLst/>
              <a:cxnLst/>
              <a:rect l="l" t="t" r="r" b="b"/>
              <a:pathLst>
                <a:path w="2181366" h="29282">
                  <a:moveTo>
                    <a:pt x="0" y="0"/>
                  </a:moveTo>
                  <a:lnTo>
                    <a:pt x="2181366" y="0"/>
                  </a:lnTo>
                  <a:lnTo>
                    <a:pt x="2181366" y="29282"/>
                  </a:lnTo>
                  <a:lnTo>
                    <a:pt x="0" y="29282"/>
                  </a:lnTo>
                  <a:close/>
                </a:path>
              </a:pathLst>
            </a:custGeom>
            <a:solidFill>
              <a:srgbClr val="0F325F"/>
            </a:solidFill>
          </p:spPr>
        </p:sp>
        <p:sp>
          <p:nvSpPr>
            <p:cNvPr id="10" name="TextBox 10"/>
            <p:cNvSpPr txBox="1"/>
            <p:nvPr/>
          </p:nvSpPr>
          <p:spPr>
            <a:xfrm>
              <a:off x="0" y="-9525"/>
              <a:ext cx="2181367" cy="38807"/>
            </a:xfrm>
            <a:prstGeom prst="rect">
              <a:avLst/>
            </a:prstGeom>
          </p:spPr>
          <p:txBody>
            <a:bodyPr lIns="25400" tIns="25400" rIns="25400" bIns="25400" rtlCol="0" anchor="ctr"/>
            <a:lstStyle/>
            <a:p>
              <a:pPr algn="ctr">
                <a:lnSpc>
                  <a:spcPts val="1430"/>
                </a:lnSpc>
              </a:pPr>
              <a:endParaRPr sz="900"/>
            </a:p>
          </p:txBody>
        </p:sp>
      </p:grpSp>
      <p:grpSp>
        <p:nvGrpSpPr>
          <p:cNvPr id="11" name="Group 11"/>
          <p:cNvGrpSpPr/>
          <p:nvPr/>
        </p:nvGrpSpPr>
        <p:grpSpPr>
          <a:xfrm>
            <a:off x="3941057" y="1188008"/>
            <a:ext cx="4745743" cy="3210655"/>
            <a:chOff x="-559901" y="-38100"/>
            <a:chExt cx="12655314" cy="8561746"/>
          </a:xfrm>
        </p:grpSpPr>
        <p:sp>
          <p:nvSpPr>
            <p:cNvPr id="12" name="TextBox 12"/>
            <p:cNvSpPr txBox="1"/>
            <p:nvPr/>
          </p:nvSpPr>
          <p:spPr>
            <a:xfrm>
              <a:off x="4318659" y="-38100"/>
              <a:ext cx="1539691" cy="448157"/>
            </a:xfrm>
            <a:prstGeom prst="rect">
              <a:avLst/>
            </a:prstGeom>
          </p:spPr>
          <p:txBody>
            <a:bodyPr wrap="square" lIns="0" tIns="0" rIns="0" bIns="0" rtlCol="0" anchor="t">
              <a:spAutoFit/>
            </a:bodyPr>
            <a:lstStyle/>
            <a:p>
              <a:pPr>
                <a:lnSpc>
                  <a:spcPts val="1382"/>
                </a:lnSpc>
              </a:pPr>
              <a:r>
                <a:rPr lang="en-US" sz="987" dirty="0">
                  <a:solidFill>
                    <a:srgbClr val="000000"/>
                  </a:solidFill>
                  <a:latin typeface="Heebo Bold"/>
                </a:rPr>
                <a:t>Satisfied</a:t>
              </a:r>
            </a:p>
          </p:txBody>
        </p:sp>
        <p:sp>
          <p:nvSpPr>
            <p:cNvPr id="13" name="TextBox 13"/>
            <p:cNvSpPr txBox="1"/>
            <p:nvPr/>
          </p:nvSpPr>
          <p:spPr>
            <a:xfrm>
              <a:off x="6413341" y="-38100"/>
              <a:ext cx="1926584" cy="448157"/>
            </a:xfrm>
            <a:prstGeom prst="rect">
              <a:avLst/>
            </a:prstGeom>
          </p:spPr>
          <p:txBody>
            <a:bodyPr lIns="0" tIns="0" rIns="0" bIns="0" rtlCol="0" anchor="t">
              <a:spAutoFit/>
            </a:bodyPr>
            <a:lstStyle/>
            <a:p>
              <a:pPr>
                <a:lnSpc>
                  <a:spcPts val="1382"/>
                </a:lnSpc>
              </a:pPr>
              <a:r>
                <a:rPr lang="en-US" sz="987">
                  <a:solidFill>
                    <a:srgbClr val="000000"/>
                  </a:solidFill>
                  <a:latin typeface="Heebo Bold"/>
                </a:rPr>
                <a:t>Not satisfied</a:t>
              </a:r>
            </a:p>
          </p:txBody>
        </p:sp>
        <p:grpSp>
          <p:nvGrpSpPr>
            <p:cNvPr id="14" name="Group 14"/>
            <p:cNvGrpSpPr>
              <a:grpSpLocks noChangeAspect="1"/>
            </p:cNvGrpSpPr>
            <p:nvPr/>
          </p:nvGrpSpPr>
          <p:grpSpPr>
            <a:xfrm>
              <a:off x="4016746" y="123812"/>
              <a:ext cx="2245638" cy="150957"/>
              <a:chOff x="2889110" y="-582196"/>
              <a:chExt cx="2267109" cy="152400"/>
            </a:xfrm>
          </p:grpSpPr>
          <p:sp>
            <p:nvSpPr>
              <p:cNvPr id="15" name="Freeform 15"/>
              <p:cNvSpPr/>
              <p:nvPr/>
            </p:nvSpPr>
            <p:spPr>
              <a:xfrm>
                <a:off x="2889110" y="-582196"/>
                <a:ext cx="152400" cy="152400"/>
              </a:xfrm>
              <a:custGeom>
                <a:avLst/>
                <a:gdLst/>
                <a:ahLst/>
                <a:cxnLst/>
                <a:rect l="l" t="t" r="r" b="b"/>
                <a:pathLst>
                  <a:path w="152400" h="152400">
                    <a:moveTo>
                      <a:pt x="152400" y="139700"/>
                    </a:moveTo>
                    <a:lnTo>
                      <a:pt x="152400" y="12700"/>
                    </a:lnTo>
                    <a:cubicBezTo>
                      <a:pt x="152400" y="5686"/>
                      <a:pt x="146714" y="0"/>
                      <a:pt x="139700" y="0"/>
                    </a:cubicBezTo>
                    <a:lnTo>
                      <a:pt x="12700" y="0"/>
                    </a:lnTo>
                    <a:cubicBezTo>
                      <a:pt x="5686" y="0"/>
                      <a:pt x="0" y="5686"/>
                      <a:pt x="0" y="12700"/>
                    </a:cubicBezTo>
                    <a:lnTo>
                      <a:pt x="0" y="139700"/>
                    </a:lnTo>
                    <a:cubicBezTo>
                      <a:pt x="0" y="146714"/>
                      <a:pt x="5686" y="152400"/>
                      <a:pt x="12700" y="152400"/>
                    </a:cubicBezTo>
                    <a:lnTo>
                      <a:pt x="139700" y="152400"/>
                    </a:lnTo>
                    <a:cubicBezTo>
                      <a:pt x="146714" y="152400"/>
                      <a:pt x="152400" y="146714"/>
                      <a:pt x="152400" y="139700"/>
                    </a:cubicBezTo>
                    <a:close/>
                  </a:path>
                </a:pathLst>
              </a:custGeom>
              <a:solidFill>
                <a:srgbClr val="10315E"/>
              </a:solidFill>
            </p:spPr>
          </p:sp>
          <p:sp>
            <p:nvSpPr>
              <p:cNvPr id="16" name="Freeform 16"/>
              <p:cNvSpPr/>
              <p:nvPr/>
            </p:nvSpPr>
            <p:spPr>
              <a:xfrm>
                <a:off x="5003819" y="-582196"/>
                <a:ext cx="152400" cy="152400"/>
              </a:xfrm>
              <a:custGeom>
                <a:avLst/>
                <a:gdLst/>
                <a:ahLst/>
                <a:cxnLst/>
                <a:rect l="l" t="t" r="r" b="b"/>
                <a:pathLst>
                  <a:path w="152400" h="152400">
                    <a:moveTo>
                      <a:pt x="152400" y="139700"/>
                    </a:moveTo>
                    <a:lnTo>
                      <a:pt x="152400" y="12700"/>
                    </a:lnTo>
                    <a:cubicBezTo>
                      <a:pt x="152400" y="5686"/>
                      <a:pt x="146714" y="0"/>
                      <a:pt x="139700" y="0"/>
                    </a:cubicBezTo>
                    <a:lnTo>
                      <a:pt x="12700" y="0"/>
                    </a:lnTo>
                    <a:cubicBezTo>
                      <a:pt x="5686" y="0"/>
                      <a:pt x="0" y="5686"/>
                      <a:pt x="0" y="12700"/>
                    </a:cubicBezTo>
                    <a:lnTo>
                      <a:pt x="0" y="139700"/>
                    </a:lnTo>
                    <a:cubicBezTo>
                      <a:pt x="0" y="146714"/>
                      <a:pt x="5686" y="152400"/>
                      <a:pt x="12700" y="152400"/>
                    </a:cubicBezTo>
                    <a:lnTo>
                      <a:pt x="139700" y="152400"/>
                    </a:lnTo>
                    <a:cubicBezTo>
                      <a:pt x="146714" y="152400"/>
                      <a:pt x="152400" y="146714"/>
                      <a:pt x="152400" y="139700"/>
                    </a:cubicBezTo>
                    <a:close/>
                  </a:path>
                </a:pathLst>
              </a:custGeom>
              <a:solidFill>
                <a:srgbClr val="F26A23"/>
              </a:solidFill>
            </p:spPr>
          </p:sp>
        </p:grpSp>
        <p:grpSp>
          <p:nvGrpSpPr>
            <p:cNvPr id="17" name="Group 17"/>
            <p:cNvGrpSpPr>
              <a:grpSpLocks noChangeAspect="1"/>
            </p:cNvGrpSpPr>
            <p:nvPr/>
          </p:nvGrpSpPr>
          <p:grpSpPr>
            <a:xfrm>
              <a:off x="1154997" y="700494"/>
              <a:ext cx="10499547" cy="7245920"/>
              <a:chOff x="0" y="0"/>
              <a:chExt cx="10599935" cy="7315200"/>
            </a:xfrm>
          </p:grpSpPr>
          <p:sp>
            <p:nvSpPr>
              <p:cNvPr id="18" name="Freeform 18"/>
              <p:cNvSpPr/>
              <p:nvPr/>
            </p:nvSpPr>
            <p:spPr>
              <a:xfrm>
                <a:off x="-6350" y="0"/>
                <a:ext cx="10612634" cy="7315200"/>
              </a:xfrm>
              <a:custGeom>
                <a:avLst/>
                <a:gdLst/>
                <a:ahLst/>
                <a:cxnLst/>
                <a:rect l="l" t="t" r="r" b="b"/>
                <a:pathLst>
                  <a:path w="10612634" h="7315200">
                    <a:moveTo>
                      <a:pt x="0" y="0"/>
                    </a:moveTo>
                    <a:lnTo>
                      <a:pt x="12700" y="0"/>
                    </a:lnTo>
                    <a:lnTo>
                      <a:pt x="12700" y="7315200"/>
                    </a:lnTo>
                    <a:lnTo>
                      <a:pt x="0" y="7315200"/>
                    </a:lnTo>
                    <a:close/>
                    <a:moveTo>
                      <a:pt x="2649984" y="0"/>
                    </a:moveTo>
                    <a:lnTo>
                      <a:pt x="2662684" y="0"/>
                    </a:lnTo>
                    <a:lnTo>
                      <a:pt x="2662684" y="7315200"/>
                    </a:lnTo>
                    <a:lnTo>
                      <a:pt x="2649984" y="7315200"/>
                    </a:lnTo>
                    <a:close/>
                    <a:moveTo>
                      <a:pt x="5299967" y="0"/>
                    </a:moveTo>
                    <a:lnTo>
                      <a:pt x="5312667" y="0"/>
                    </a:lnTo>
                    <a:lnTo>
                      <a:pt x="5312667" y="7315200"/>
                    </a:lnTo>
                    <a:lnTo>
                      <a:pt x="5299967" y="7315200"/>
                    </a:lnTo>
                    <a:close/>
                    <a:moveTo>
                      <a:pt x="7949951" y="0"/>
                    </a:moveTo>
                    <a:lnTo>
                      <a:pt x="7962651" y="0"/>
                    </a:lnTo>
                    <a:lnTo>
                      <a:pt x="7962651" y="7315200"/>
                    </a:lnTo>
                    <a:lnTo>
                      <a:pt x="7949951" y="7315200"/>
                    </a:lnTo>
                    <a:close/>
                    <a:moveTo>
                      <a:pt x="10599934" y="0"/>
                    </a:moveTo>
                    <a:lnTo>
                      <a:pt x="10612634" y="0"/>
                    </a:lnTo>
                    <a:lnTo>
                      <a:pt x="10612634" y="7315200"/>
                    </a:lnTo>
                    <a:lnTo>
                      <a:pt x="10599934" y="7315200"/>
                    </a:lnTo>
                    <a:close/>
                  </a:path>
                </a:pathLst>
              </a:custGeom>
              <a:solidFill>
                <a:srgbClr val="000000">
                  <a:alpha val="24706"/>
                </a:srgbClr>
              </a:solidFill>
            </p:spPr>
          </p:sp>
        </p:grpSp>
        <p:sp>
          <p:nvSpPr>
            <p:cNvPr id="19" name="TextBox 19"/>
            <p:cNvSpPr txBox="1"/>
            <p:nvPr/>
          </p:nvSpPr>
          <p:spPr>
            <a:xfrm>
              <a:off x="1058840" y="8075487"/>
              <a:ext cx="192312" cy="448157"/>
            </a:xfrm>
            <a:prstGeom prst="rect">
              <a:avLst/>
            </a:prstGeom>
          </p:spPr>
          <p:txBody>
            <a:bodyPr lIns="0" tIns="0" rIns="0" bIns="0" rtlCol="0" anchor="t">
              <a:spAutoFit/>
            </a:bodyPr>
            <a:lstStyle/>
            <a:p>
              <a:pPr algn="ctr">
                <a:lnSpc>
                  <a:spcPts val="1382"/>
                </a:lnSpc>
              </a:pPr>
              <a:r>
                <a:rPr lang="en-US" sz="987">
                  <a:solidFill>
                    <a:srgbClr val="000000"/>
                  </a:solidFill>
                  <a:latin typeface="Heebo Bold"/>
                </a:rPr>
                <a:t>0</a:t>
              </a:r>
            </a:p>
          </p:txBody>
        </p:sp>
        <p:sp>
          <p:nvSpPr>
            <p:cNvPr id="20" name="TextBox 20"/>
            <p:cNvSpPr txBox="1"/>
            <p:nvPr/>
          </p:nvSpPr>
          <p:spPr>
            <a:xfrm>
              <a:off x="3587571" y="8075489"/>
              <a:ext cx="457536" cy="448157"/>
            </a:xfrm>
            <a:prstGeom prst="rect">
              <a:avLst/>
            </a:prstGeom>
          </p:spPr>
          <p:txBody>
            <a:bodyPr wrap="square" lIns="0" tIns="0" rIns="0" bIns="0" rtlCol="0" anchor="t">
              <a:spAutoFit/>
            </a:bodyPr>
            <a:lstStyle/>
            <a:p>
              <a:pPr algn="ctr">
                <a:lnSpc>
                  <a:spcPts val="1382"/>
                </a:lnSpc>
              </a:pPr>
              <a:r>
                <a:rPr lang="en-US" sz="987" dirty="0">
                  <a:solidFill>
                    <a:srgbClr val="000000"/>
                  </a:solidFill>
                  <a:latin typeface="Heebo Bold"/>
                </a:rPr>
                <a:t>25</a:t>
              </a:r>
            </a:p>
          </p:txBody>
        </p:sp>
        <p:sp>
          <p:nvSpPr>
            <p:cNvPr id="21" name="TextBox 21"/>
            <p:cNvSpPr txBox="1"/>
            <p:nvPr/>
          </p:nvSpPr>
          <p:spPr>
            <a:xfrm>
              <a:off x="6212458" y="8075489"/>
              <a:ext cx="497248" cy="448157"/>
            </a:xfrm>
            <a:prstGeom prst="rect">
              <a:avLst/>
            </a:prstGeom>
          </p:spPr>
          <p:txBody>
            <a:bodyPr wrap="square" lIns="0" tIns="0" rIns="0" bIns="0" rtlCol="0" anchor="t">
              <a:spAutoFit/>
            </a:bodyPr>
            <a:lstStyle/>
            <a:p>
              <a:pPr algn="ctr">
                <a:lnSpc>
                  <a:spcPts val="1382"/>
                </a:lnSpc>
              </a:pPr>
              <a:r>
                <a:rPr lang="en-US" sz="987" dirty="0">
                  <a:solidFill>
                    <a:srgbClr val="000000"/>
                  </a:solidFill>
                  <a:latin typeface="Heebo Bold"/>
                </a:rPr>
                <a:t>50</a:t>
              </a:r>
            </a:p>
          </p:txBody>
        </p:sp>
        <p:sp>
          <p:nvSpPr>
            <p:cNvPr id="22" name="TextBox 22"/>
            <p:cNvSpPr txBox="1"/>
            <p:nvPr/>
          </p:nvSpPr>
          <p:spPr>
            <a:xfrm>
              <a:off x="8837344" y="8075489"/>
              <a:ext cx="514869" cy="448157"/>
            </a:xfrm>
            <a:prstGeom prst="rect">
              <a:avLst/>
            </a:prstGeom>
          </p:spPr>
          <p:txBody>
            <a:bodyPr wrap="square" lIns="0" tIns="0" rIns="0" bIns="0" rtlCol="0" anchor="t">
              <a:spAutoFit/>
            </a:bodyPr>
            <a:lstStyle/>
            <a:p>
              <a:pPr algn="ctr">
                <a:lnSpc>
                  <a:spcPts val="1382"/>
                </a:lnSpc>
              </a:pPr>
              <a:r>
                <a:rPr lang="en-US" sz="987" dirty="0">
                  <a:solidFill>
                    <a:srgbClr val="000000"/>
                  </a:solidFill>
                  <a:latin typeface="Heebo Bold"/>
                </a:rPr>
                <a:t>75</a:t>
              </a:r>
            </a:p>
          </p:txBody>
        </p:sp>
        <p:sp>
          <p:nvSpPr>
            <p:cNvPr id="23" name="TextBox 23"/>
            <p:cNvSpPr txBox="1"/>
            <p:nvPr/>
          </p:nvSpPr>
          <p:spPr>
            <a:xfrm>
              <a:off x="11366074" y="8075489"/>
              <a:ext cx="729339" cy="448157"/>
            </a:xfrm>
            <a:prstGeom prst="rect">
              <a:avLst/>
            </a:prstGeom>
          </p:spPr>
          <p:txBody>
            <a:bodyPr wrap="square" lIns="0" tIns="0" rIns="0" bIns="0" rtlCol="0" anchor="t">
              <a:spAutoFit/>
            </a:bodyPr>
            <a:lstStyle/>
            <a:p>
              <a:pPr algn="ctr">
                <a:lnSpc>
                  <a:spcPts val="1382"/>
                </a:lnSpc>
              </a:pPr>
              <a:r>
                <a:rPr lang="en-US" sz="987" dirty="0">
                  <a:solidFill>
                    <a:srgbClr val="000000"/>
                  </a:solidFill>
                  <a:latin typeface="Heebo Bold"/>
                </a:rPr>
                <a:t>100</a:t>
              </a:r>
            </a:p>
          </p:txBody>
        </p:sp>
        <p:sp>
          <p:nvSpPr>
            <p:cNvPr id="24" name="TextBox 24"/>
            <p:cNvSpPr txBox="1"/>
            <p:nvPr/>
          </p:nvSpPr>
          <p:spPr>
            <a:xfrm>
              <a:off x="-559901" y="1429225"/>
              <a:ext cx="1547725" cy="482184"/>
            </a:xfrm>
            <a:prstGeom prst="rect">
              <a:avLst/>
            </a:prstGeom>
          </p:spPr>
          <p:txBody>
            <a:bodyPr wrap="square" lIns="0" tIns="0" rIns="0" bIns="0" rtlCol="0" anchor="t">
              <a:spAutoFit/>
            </a:bodyPr>
            <a:lstStyle/>
            <a:p>
              <a:pPr algn="r">
                <a:lnSpc>
                  <a:spcPts val="1382"/>
                </a:lnSpc>
              </a:pPr>
              <a:r>
                <a:rPr lang="en-US" sz="1200" b="1" dirty="0">
                  <a:solidFill>
                    <a:srgbClr val="000000"/>
                  </a:solidFill>
                  <a:latin typeface="Avenir Black" panose="02000503020000020003" pitchFamily="2" charset="0"/>
                </a:rPr>
                <a:t>18-34 </a:t>
              </a:r>
            </a:p>
          </p:txBody>
        </p:sp>
        <p:sp>
          <p:nvSpPr>
            <p:cNvPr id="25" name="TextBox 25"/>
            <p:cNvSpPr txBox="1"/>
            <p:nvPr/>
          </p:nvSpPr>
          <p:spPr>
            <a:xfrm>
              <a:off x="-559901" y="4086065"/>
              <a:ext cx="1547725" cy="482184"/>
            </a:xfrm>
            <a:prstGeom prst="rect">
              <a:avLst/>
            </a:prstGeom>
          </p:spPr>
          <p:txBody>
            <a:bodyPr wrap="square" lIns="0" tIns="0" rIns="0" bIns="0" rtlCol="0" anchor="t">
              <a:spAutoFit/>
            </a:bodyPr>
            <a:lstStyle/>
            <a:p>
              <a:pPr algn="r">
                <a:lnSpc>
                  <a:spcPts val="1382"/>
                </a:lnSpc>
              </a:pPr>
              <a:r>
                <a:rPr lang="en-US" sz="1200" b="1">
                  <a:solidFill>
                    <a:srgbClr val="000000"/>
                  </a:solidFill>
                  <a:latin typeface="Avenir Black" panose="02000503020000020003" pitchFamily="2" charset="0"/>
                </a:rPr>
                <a:t>35-54 </a:t>
              </a:r>
            </a:p>
          </p:txBody>
        </p:sp>
        <p:sp>
          <p:nvSpPr>
            <p:cNvPr id="26" name="TextBox 26"/>
            <p:cNvSpPr txBox="1"/>
            <p:nvPr/>
          </p:nvSpPr>
          <p:spPr>
            <a:xfrm>
              <a:off x="-29949" y="6742902"/>
              <a:ext cx="1017771" cy="482184"/>
            </a:xfrm>
            <a:prstGeom prst="rect">
              <a:avLst/>
            </a:prstGeom>
          </p:spPr>
          <p:txBody>
            <a:bodyPr wrap="square" lIns="0" tIns="0" rIns="0" bIns="0" rtlCol="0" anchor="t">
              <a:spAutoFit/>
            </a:bodyPr>
            <a:lstStyle/>
            <a:p>
              <a:pPr algn="r">
                <a:lnSpc>
                  <a:spcPts val="1382"/>
                </a:lnSpc>
              </a:pPr>
              <a:r>
                <a:rPr lang="en-US" sz="1200" b="1">
                  <a:solidFill>
                    <a:srgbClr val="000000"/>
                  </a:solidFill>
                  <a:latin typeface="Avenir Black" panose="02000503020000020003" pitchFamily="2" charset="0"/>
                </a:rPr>
                <a:t>55+ </a:t>
              </a:r>
            </a:p>
          </p:txBody>
        </p:sp>
        <p:grpSp>
          <p:nvGrpSpPr>
            <p:cNvPr id="27" name="Group 27"/>
            <p:cNvGrpSpPr>
              <a:grpSpLocks noChangeAspect="1"/>
            </p:cNvGrpSpPr>
            <p:nvPr/>
          </p:nvGrpSpPr>
          <p:grpSpPr>
            <a:xfrm>
              <a:off x="1154997" y="700494"/>
              <a:ext cx="10505836" cy="7245920"/>
              <a:chOff x="0" y="0"/>
              <a:chExt cx="10606285" cy="7315200"/>
            </a:xfrm>
          </p:grpSpPr>
          <p:sp>
            <p:nvSpPr>
              <p:cNvPr id="28" name="Freeform 28"/>
              <p:cNvSpPr/>
              <p:nvPr/>
            </p:nvSpPr>
            <p:spPr>
              <a:xfrm>
                <a:off x="0" y="0"/>
                <a:ext cx="10606284" cy="1950720"/>
              </a:xfrm>
              <a:custGeom>
                <a:avLst/>
                <a:gdLst/>
                <a:ahLst/>
                <a:cxnLst/>
                <a:rect l="l" t="t" r="r" b="b"/>
                <a:pathLst>
                  <a:path w="10606284" h="1950720">
                    <a:moveTo>
                      <a:pt x="0" y="0"/>
                    </a:moveTo>
                    <a:lnTo>
                      <a:pt x="10450227" y="0"/>
                    </a:lnTo>
                    <a:lnTo>
                      <a:pt x="10450227" y="0"/>
                    </a:lnTo>
                    <a:cubicBezTo>
                      <a:pt x="10536415" y="0"/>
                      <a:pt x="10606284" y="69870"/>
                      <a:pt x="10606284" y="156058"/>
                    </a:cubicBezTo>
                    <a:lnTo>
                      <a:pt x="10606284" y="1794662"/>
                    </a:lnTo>
                    <a:cubicBezTo>
                      <a:pt x="10606284" y="1880851"/>
                      <a:pt x="10536415" y="1950720"/>
                      <a:pt x="10450227" y="1950720"/>
                    </a:cubicBezTo>
                    <a:lnTo>
                      <a:pt x="0" y="1950720"/>
                    </a:lnTo>
                    <a:close/>
                  </a:path>
                </a:pathLst>
              </a:custGeom>
              <a:solidFill>
                <a:srgbClr val="F26A23"/>
              </a:solidFill>
            </p:spPr>
          </p:sp>
          <p:sp>
            <p:nvSpPr>
              <p:cNvPr id="29" name="Freeform 29"/>
              <p:cNvSpPr/>
              <p:nvPr/>
            </p:nvSpPr>
            <p:spPr>
              <a:xfrm>
                <a:off x="0" y="2682240"/>
                <a:ext cx="10606284" cy="1950720"/>
              </a:xfrm>
              <a:custGeom>
                <a:avLst/>
                <a:gdLst/>
                <a:ahLst/>
                <a:cxnLst/>
                <a:rect l="l" t="t" r="r" b="b"/>
                <a:pathLst>
                  <a:path w="10606284" h="1950720">
                    <a:moveTo>
                      <a:pt x="0" y="0"/>
                    </a:moveTo>
                    <a:lnTo>
                      <a:pt x="10450227" y="0"/>
                    </a:lnTo>
                    <a:cubicBezTo>
                      <a:pt x="10536415" y="0"/>
                      <a:pt x="10606284" y="69870"/>
                      <a:pt x="10606284" y="156058"/>
                    </a:cubicBezTo>
                    <a:lnTo>
                      <a:pt x="10606284" y="1794662"/>
                    </a:lnTo>
                    <a:cubicBezTo>
                      <a:pt x="10606284" y="1880850"/>
                      <a:pt x="10536415" y="1950719"/>
                      <a:pt x="10450227" y="1950720"/>
                    </a:cubicBezTo>
                    <a:lnTo>
                      <a:pt x="0" y="1950720"/>
                    </a:lnTo>
                    <a:close/>
                  </a:path>
                </a:pathLst>
              </a:custGeom>
              <a:solidFill>
                <a:srgbClr val="F26A23"/>
              </a:solidFill>
            </p:spPr>
          </p:sp>
          <p:sp>
            <p:nvSpPr>
              <p:cNvPr id="30" name="Freeform 30"/>
              <p:cNvSpPr/>
              <p:nvPr/>
            </p:nvSpPr>
            <p:spPr>
              <a:xfrm>
                <a:off x="0" y="5364480"/>
                <a:ext cx="10606284" cy="1950720"/>
              </a:xfrm>
              <a:custGeom>
                <a:avLst/>
                <a:gdLst/>
                <a:ahLst/>
                <a:cxnLst/>
                <a:rect l="l" t="t" r="r" b="b"/>
                <a:pathLst>
                  <a:path w="10606284" h="1950720">
                    <a:moveTo>
                      <a:pt x="0" y="0"/>
                    </a:moveTo>
                    <a:lnTo>
                      <a:pt x="10450227" y="0"/>
                    </a:lnTo>
                    <a:cubicBezTo>
                      <a:pt x="10536415" y="0"/>
                      <a:pt x="10606284" y="69869"/>
                      <a:pt x="10606284" y="156057"/>
                    </a:cubicBezTo>
                    <a:lnTo>
                      <a:pt x="10606284" y="1794662"/>
                    </a:lnTo>
                    <a:cubicBezTo>
                      <a:pt x="10606284" y="1880851"/>
                      <a:pt x="10536416" y="1950720"/>
                      <a:pt x="10450227" y="1950720"/>
                    </a:cubicBezTo>
                    <a:lnTo>
                      <a:pt x="0" y="1950720"/>
                    </a:lnTo>
                    <a:close/>
                  </a:path>
                </a:pathLst>
              </a:custGeom>
              <a:solidFill>
                <a:srgbClr val="F26A23"/>
              </a:solidFill>
            </p:spPr>
          </p:sp>
          <p:sp>
            <p:nvSpPr>
              <p:cNvPr id="31" name="Freeform 31"/>
              <p:cNvSpPr/>
              <p:nvPr/>
            </p:nvSpPr>
            <p:spPr>
              <a:xfrm>
                <a:off x="0" y="0"/>
                <a:ext cx="7212274" cy="1950720"/>
              </a:xfrm>
              <a:custGeom>
                <a:avLst/>
                <a:gdLst/>
                <a:ahLst/>
                <a:cxnLst/>
                <a:rect l="l" t="t" r="r" b="b"/>
                <a:pathLst>
                  <a:path w="7212274" h="1950720">
                    <a:moveTo>
                      <a:pt x="0" y="0"/>
                    </a:moveTo>
                    <a:lnTo>
                      <a:pt x="7212274" y="0"/>
                    </a:lnTo>
                    <a:lnTo>
                      <a:pt x="7212274" y="1950720"/>
                    </a:lnTo>
                    <a:lnTo>
                      <a:pt x="0" y="1950720"/>
                    </a:lnTo>
                    <a:close/>
                  </a:path>
                </a:pathLst>
              </a:custGeom>
              <a:solidFill>
                <a:srgbClr val="10315E"/>
              </a:solidFill>
            </p:spPr>
          </p:sp>
          <p:sp>
            <p:nvSpPr>
              <p:cNvPr id="32" name="Freeform 32"/>
              <p:cNvSpPr/>
              <p:nvPr/>
            </p:nvSpPr>
            <p:spPr>
              <a:xfrm>
                <a:off x="0" y="2682240"/>
                <a:ext cx="8803216" cy="1950720"/>
              </a:xfrm>
              <a:custGeom>
                <a:avLst/>
                <a:gdLst/>
                <a:ahLst/>
                <a:cxnLst/>
                <a:rect l="l" t="t" r="r" b="b"/>
                <a:pathLst>
                  <a:path w="8803216" h="1950720">
                    <a:moveTo>
                      <a:pt x="0" y="0"/>
                    </a:moveTo>
                    <a:lnTo>
                      <a:pt x="8803216" y="0"/>
                    </a:lnTo>
                    <a:lnTo>
                      <a:pt x="8803216" y="1950720"/>
                    </a:lnTo>
                    <a:lnTo>
                      <a:pt x="0" y="1950720"/>
                    </a:lnTo>
                    <a:close/>
                  </a:path>
                </a:pathLst>
              </a:custGeom>
              <a:solidFill>
                <a:srgbClr val="10315E"/>
              </a:solidFill>
            </p:spPr>
          </p:sp>
          <p:sp>
            <p:nvSpPr>
              <p:cNvPr id="33" name="Freeform 33"/>
              <p:cNvSpPr/>
              <p:nvPr/>
            </p:nvSpPr>
            <p:spPr>
              <a:xfrm>
                <a:off x="0" y="5364480"/>
                <a:ext cx="9227468" cy="1950720"/>
              </a:xfrm>
              <a:custGeom>
                <a:avLst/>
                <a:gdLst/>
                <a:ahLst/>
                <a:cxnLst/>
                <a:rect l="l" t="t" r="r" b="b"/>
                <a:pathLst>
                  <a:path w="9227468" h="1950720">
                    <a:moveTo>
                      <a:pt x="0" y="0"/>
                    </a:moveTo>
                    <a:lnTo>
                      <a:pt x="9227468" y="0"/>
                    </a:lnTo>
                    <a:lnTo>
                      <a:pt x="9227468" y="1950720"/>
                    </a:lnTo>
                    <a:lnTo>
                      <a:pt x="0" y="1950720"/>
                    </a:lnTo>
                    <a:close/>
                  </a:path>
                </a:pathLst>
              </a:custGeom>
              <a:solidFill>
                <a:srgbClr val="10315E"/>
              </a:solidFill>
            </p:spPr>
          </p:sp>
        </p:grpSp>
      </p:grpSp>
      <p:sp>
        <p:nvSpPr>
          <p:cNvPr id="34" name="TextBox 34"/>
          <p:cNvSpPr txBox="1"/>
          <p:nvPr/>
        </p:nvSpPr>
        <p:spPr>
          <a:xfrm>
            <a:off x="633368" y="1906314"/>
            <a:ext cx="3166865" cy="2585323"/>
          </a:xfrm>
          <a:prstGeom prst="rect">
            <a:avLst/>
          </a:prstGeom>
        </p:spPr>
        <p:txBody>
          <a:bodyPr lIns="0" tIns="0" rIns="0" bIns="0" rtlCol="0" anchor="t">
            <a:spAutoFit/>
          </a:bodyPr>
          <a:lstStyle/>
          <a:p>
            <a:r>
              <a:rPr lang="en-US" sz="2400" b="1" dirty="0">
                <a:solidFill>
                  <a:srgbClr val="000000"/>
                </a:solidFill>
                <a:latin typeface="Avenir Black" panose="02000503020000020003" pitchFamily="2" charset="0"/>
              </a:rPr>
              <a:t>Nearly 80 percent of employees are satisfied with their jobs and almost 70 percent report that their employer offers a fair wage. </a:t>
            </a:r>
          </a:p>
        </p:txBody>
      </p:sp>
      <p:sp>
        <p:nvSpPr>
          <p:cNvPr id="35" name="TextBox 35"/>
          <p:cNvSpPr txBox="1"/>
          <p:nvPr/>
        </p:nvSpPr>
        <p:spPr>
          <a:xfrm>
            <a:off x="4869073" y="453417"/>
            <a:ext cx="3026168" cy="541174"/>
          </a:xfrm>
          <a:prstGeom prst="rect">
            <a:avLst/>
          </a:prstGeom>
        </p:spPr>
        <p:txBody>
          <a:bodyPr wrap="square" lIns="0" tIns="0" rIns="0" bIns="0" rtlCol="0" anchor="t">
            <a:spAutoFit/>
          </a:bodyPr>
          <a:lstStyle/>
          <a:p>
            <a:pPr algn="ctr">
              <a:lnSpc>
                <a:spcPts val="1960"/>
              </a:lnSpc>
              <a:spcBef>
                <a:spcPct val="0"/>
              </a:spcBef>
            </a:pPr>
            <a:r>
              <a:rPr lang="en-US" sz="2400" b="1" dirty="0">
                <a:solidFill>
                  <a:srgbClr val="000000"/>
                </a:solidFill>
                <a:latin typeface="Avenir Black" panose="02000503020000020003" pitchFamily="2" charset="0"/>
              </a:rPr>
              <a:t>Employment Satisfaction by Age</a:t>
            </a:r>
          </a:p>
        </p:txBody>
      </p:sp>
      <p:sp>
        <p:nvSpPr>
          <p:cNvPr id="36" name="TextBox 36"/>
          <p:cNvSpPr txBox="1"/>
          <p:nvPr/>
        </p:nvSpPr>
        <p:spPr>
          <a:xfrm>
            <a:off x="5303006" y="1731831"/>
            <a:ext cx="671621" cy="211596"/>
          </a:xfrm>
          <a:prstGeom prst="rect">
            <a:avLst/>
          </a:prstGeom>
        </p:spPr>
        <p:txBody>
          <a:bodyPr wrap="square" lIns="0" tIns="0" rIns="0" bIns="0" rtlCol="0" anchor="t">
            <a:spAutoFit/>
          </a:bodyPr>
          <a:lstStyle/>
          <a:p>
            <a:pPr algn="ctr">
              <a:lnSpc>
                <a:spcPts val="1382"/>
              </a:lnSpc>
            </a:pPr>
            <a:r>
              <a:rPr lang="en-US" sz="2000" b="1" dirty="0">
                <a:solidFill>
                  <a:srgbClr val="FFFFFF"/>
                </a:solidFill>
                <a:latin typeface="Avenir Black" panose="02000503020000020003" pitchFamily="2" charset="0"/>
              </a:rPr>
              <a:t>68%</a:t>
            </a:r>
          </a:p>
        </p:txBody>
      </p:sp>
      <p:sp>
        <p:nvSpPr>
          <p:cNvPr id="37" name="TextBox 37"/>
          <p:cNvSpPr txBox="1"/>
          <p:nvPr/>
        </p:nvSpPr>
        <p:spPr>
          <a:xfrm>
            <a:off x="5419995" y="2726431"/>
            <a:ext cx="541150" cy="211596"/>
          </a:xfrm>
          <a:prstGeom prst="rect">
            <a:avLst/>
          </a:prstGeom>
        </p:spPr>
        <p:txBody>
          <a:bodyPr wrap="square" lIns="0" tIns="0" rIns="0" bIns="0" rtlCol="0" anchor="t">
            <a:spAutoFit/>
          </a:bodyPr>
          <a:lstStyle/>
          <a:p>
            <a:pPr algn="ctr">
              <a:lnSpc>
                <a:spcPts val="1382"/>
              </a:lnSpc>
            </a:pPr>
            <a:r>
              <a:rPr lang="en-US" sz="2000" b="1" dirty="0">
                <a:solidFill>
                  <a:srgbClr val="FFFFFF"/>
                </a:solidFill>
                <a:latin typeface="Avenir Black" panose="02000503020000020003" pitchFamily="2" charset="0"/>
              </a:rPr>
              <a:t>83%</a:t>
            </a:r>
          </a:p>
        </p:txBody>
      </p:sp>
      <p:sp>
        <p:nvSpPr>
          <p:cNvPr id="38" name="TextBox 38"/>
          <p:cNvSpPr txBox="1"/>
          <p:nvPr/>
        </p:nvSpPr>
        <p:spPr>
          <a:xfrm>
            <a:off x="5388636" y="3723112"/>
            <a:ext cx="641914" cy="211596"/>
          </a:xfrm>
          <a:prstGeom prst="rect">
            <a:avLst/>
          </a:prstGeom>
        </p:spPr>
        <p:txBody>
          <a:bodyPr wrap="square" lIns="0" tIns="0" rIns="0" bIns="0" rtlCol="0" anchor="t">
            <a:spAutoFit/>
          </a:bodyPr>
          <a:lstStyle/>
          <a:p>
            <a:pPr algn="ctr">
              <a:lnSpc>
                <a:spcPts val="1382"/>
              </a:lnSpc>
            </a:pPr>
            <a:r>
              <a:rPr lang="en-US" sz="2000" b="1" dirty="0">
                <a:solidFill>
                  <a:srgbClr val="FFFFFF"/>
                </a:solidFill>
                <a:latin typeface="Avenir Black" panose="02000503020000020003" pitchFamily="2" charset="0"/>
              </a:rPr>
              <a:t>87%</a:t>
            </a:r>
          </a:p>
        </p:txBody>
      </p:sp>
      <p:sp>
        <p:nvSpPr>
          <p:cNvPr id="39" name="TextBox 39"/>
          <p:cNvSpPr txBox="1"/>
          <p:nvPr/>
        </p:nvSpPr>
        <p:spPr>
          <a:xfrm>
            <a:off x="7403957" y="1731831"/>
            <a:ext cx="670057" cy="211596"/>
          </a:xfrm>
          <a:prstGeom prst="rect">
            <a:avLst/>
          </a:prstGeom>
        </p:spPr>
        <p:txBody>
          <a:bodyPr wrap="square" lIns="0" tIns="0" rIns="0" bIns="0" rtlCol="0" anchor="t">
            <a:spAutoFit/>
          </a:bodyPr>
          <a:lstStyle/>
          <a:p>
            <a:pPr algn="ctr">
              <a:lnSpc>
                <a:spcPts val="1382"/>
              </a:lnSpc>
            </a:pPr>
            <a:r>
              <a:rPr lang="en-US" sz="2000" b="1" dirty="0">
                <a:solidFill>
                  <a:srgbClr val="FFFFFF"/>
                </a:solidFill>
                <a:latin typeface="Avenir Black" panose="02000503020000020003" pitchFamily="2" charset="0"/>
              </a:rPr>
              <a:t>32%</a:t>
            </a:r>
          </a:p>
        </p:txBody>
      </p:sp>
      <p:sp>
        <p:nvSpPr>
          <p:cNvPr id="40" name="TextBox 40"/>
          <p:cNvSpPr txBox="1"/>
          <p:nvPr/>
        </p:nvSpPr>
        <p:spPr>
          <a:xfrm>
            <a:off x="7865447" y="2704862"/>
            <a:ext cx="590274" cy="211596"/>
          </a:xfrm>
          <a:prstGeom prst="rect">
            <a:avLst/>
          </a:prstGeom>
        </p:spPr>
        <p:txBody>
          <a:bodyPr wrap="square" lIns="0" tIns="0" rIns="0" bIns="0" rtlCol="0" anchor="t">
            <a:spAutoFit/>
          </a:bodyPr>
          <a:lstStyle/>
          <a:p>
            <a:pPr algn="ctr">
              <a:lnSpc>
                <a:spcPts val="1382"/>
              </a:lnSpc>
            </a:pPr>
            <a:r>
              <a:rPr lang="en-US" sz="2000" b="1" dirty="0">
                <a:solidFill>
                  <a:srgbClr val="FFFFFF"/>
                </a:solidFill>
                <a:latin typeface="Avenir Black" panose="02000503020000020003" pitchFamily="2" charset="0"/>
              </a:rPr>
              <a:t>17%</a:t>
            </a:r>
          </a:p>
        </p:txBody>
      </p:sp>
      <p:sp>
        <p:nvSpPr>
          <p:cNvPr id="41" name="TextBox 41"/>
          <p:cNvSpPr txBox="1"/>
          <p:nvPr/>
        </p:nvSpPr>
        <p:spPr>
          <a:xfrm>
            <a:off x="7924556" y="3723112"/>
            <a:ext cx="592705" cy="211596"/>
          </a:xfrm>
          <a:prstGeom prst="rect">
            <a:avLst/>
          </a:prstGeom>
        </p:spPr>
        <p:txBody>
          <a:bodyPr wrap="square" lIns="0" tIns="0" rIns="0" bIns="0" rtlCol="0" anchor="t">
            <a:spAutoFit/>
          </a:bodyPr>
          <a:lstStyle/>
          <a:p>
            <a:pPr algn="ctr">
              <a:lnSpc>
                <a:spcPts val="1382"/>
              </a:lnSpc>
            </a:pPr>
            <a:r>
              <a:rPr lang="en-US" sz="2000" b="1" dirty="0">
                <a:solidFill>
                  <a:srgbClr val="FFFFFF"/>
                </a:solidFill>
                <a:latin typeface="Avenir Black" panose="02000503020000020003" pitchFamily="2" charset="0"/>
              </a:rPr>
              <a:t>13%</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9144000" cy="51435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grpSp>
        <p:nvGrpSpPr>
          <p:cNvPr id="3" name="Group 3"/>
          <p:cNvGrpSpPr/>
          <p:nvPr/>
        </p:nvGrpSpPr>
        <p:grpSpPr>
          <a:xfrm>
            <a:off x="0" y="0"/>
            <a:ext cx="9144000" cy="834824"/>
            <a:chOff x="0" y="0"/>
            <a:chExt cx="4816593" cy="439743"/>
          </a:xfrm>
        </p:grpSpPr>
        <p:sp>
          <p:nvSpPr>
            <p:cNvPr id="4" name="Freeform 4"/>
            <p:cNvSpPr/>
            <p:nvPr/>
          </p:nvSpPr>
          <p:spPr>
            <a:xfrm>
              <a:off x="0" y="0"/>
              <a:ext cx="4816592" cy="439743"/>
            </a:xfrm>
            <a:custGeom>
              <a:avLst/>
              <a:gdLst/>
              <a:ahLst/>
              <a:cxnLst/>
              <a:rect l="l" t="t" r="r" b="b"/>
              <a:pathLst>
                <a:path w="4816592" h="439743">
                  <a:moveTo>
                    <a:pt x="0" y="0"/>
                  </a:moveTo>
                  <a:lnTo>
                    <a:pt x="4816592" y="0"/>
                  </a:lnTo>
                  <a:lnTo>
                    <a:pt x="4816592" y="439743"/>
                  </a:lnTo>
                  <a:lnTo>
                    <a:pt x="0" y="439743"/>
                  </a:lnTo>
                  <a:close/>
                </a:path>
              </a:pathLst>
            </a:custGeom>
            <a:solidFill>
              <a:srgbClr val="0F325F"/>
            </a:solidFill>
          </p:spPr>
        </p:sp>
        <p:sp>
          <p:nvSpPr>
            <p:cNvPr id="5" name="TextBox 5"/>
            <p:cNvSpPr txBox="1"/>
            <p:nvPr/>
          </p:nvSpPr>
          <p:spPr>
            <a:xfrm>
              <a:off x="0" y="-9525"/>
              <a:ext cx="4816593" cy="449268"/>
            </a:xfrm>
            <a:prstGeom prst="rect">
              <a:avLst/>
            </a:prstGeom>
          </p:spPr>
          <p:txBody>
            <a:bodyPr lIns="25400" tIns="25400" rIns="25400" bIns="25400" rtlCol="0" anchor="ctr"/>
            <a:lstStyle/>
            <a:p>
              <a:pPr algn="ctr">
                <a:lnSpc>
                  <a:spcPts val="1430"/>
                </a:lnSpc>
              </a:pPr>
              <a:endParaRPr sz="900"/>
            </a:p>
          </p:txBody>
        </p:sp>
      </p:grpSp>
      <p:sp>
        <p:nvSpPr>
          <p:cNvPr id="6" name="Freeform 6"/>
          <p:cNvSpPr/>
          <p:nvPr/>
        </p:nvSpPr>
        <p:spPr>
          <a:xfrm>
            <a:off x="-702532" y="-1222576"/>
            <a:ext cx="1586069" cy="2057400"/>
          </a:xfrm>
          <a:custGeom>
            <a:avLst/>
            <a:gdLst/>
            <a:ahLst/>
            <a:cxnLst/>
            <a:rect l="l" t="t" r="r" b="b"/>
            <a:pathLst>
              <a:path w="3172137" h="4114800">
                <a:moveTo>
                  <a:pt x="0" y="0"/>
                </a:moveTo>
                <a:lnTo>
                  <a:pt x="3172137" y="0"/>
                </a:lnTo>
                <a:lnTo>
                  <a:pt x="317213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8192358" y="-493915"/>
            <a:ext cx="1903286" cy="1041616"/>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a:off x="705246" y="1109123"/>
            <a:ext cx="7633941" cy="4022642"/>
            <a:chOff x="0" y="-47625"/>
            <a:chExt cx="20357174" cy="10727044"/>
          </a:xfrm>
        </p:grpSpPr>
        <p:sp>
          <p:nvSpPr>
            <p:cNvPr id="9" name="TextBox 9"/>
            <p:cNvSpPr txBox="1"/>
            <p:nvPr/>
          </p:nvSpPr>
          <p:spPr>
            <a:xfrm>
              <a:off x="3675050" y="-47625"/>
              <a:ext cx="1304712" cy="491416"/>
            </a:xfrm>
            <a:prstGeom prst="rect">
              <a:avLst/>
            </a:prstGeom>
          </p:spPr>
          <p:txBody>
            <a:bodyPr lIns="0" tIns="0" rIns="0" bIns="0" rtlCol="0" anchor="t">
              <a:spAutoFit/>
            </a:bodyPr>
            <a:lstStyle/>
            <a:p>
              <a:pPr>
                <a:lnSpc>
                  <a:spcPts val="1454"/>
                </a:lnSpc>
              </a:pPr>
              <a:r>
                <a:rPr lang="en-US" sz="1039" dirty="0">
                  <a:solidFill>
                    <a:srgbClr val="000000"/>
                  </a:solidFill>
                  <a:latin typeface="Heebo"/>
                </a:rPr>
                <a:t>Housing</a:t>
              </a:r>
            </a:p>
          </p:txBody>
        </p:sp>
        <p:sp>
          <p:nvSpPr>
            <p:cNvPr id="10" name="TextBox 10"/>
            <p:cNvSpPr txBox="1"/>
            <p:nvPr/>
          </p:nvSpPr>
          <p:spPr>
            <a:xfrm>
              <a:off x="5639402" y="-47625"/>
              <a:ext cx="1474296" cy="491416"/>
            </a:xfrm>
            <a:prstGeom prst="rect">
              <a:avLst/>
            </a:prstGeom>
          </p:spPr>
          <p:txBody>
            <a:bodyPr lIns="0" tIns="0" rIns="0" bIns="0" rtlCol="0" anchor="t">
              <a:spAutoFit/>
            </a:bodyPr>
            <a:lstStyle/>
            <a:p>
              <a:pPr>
                <a:lnSpc>
                  <a:spcPts val="1454"/>
                </a:lnSpc>
              </a:pPr>
              <a:r>
                <a:rPr lang="en-US" sz="1039">
                  <a:solidFill>
                    <a:srgbClr val="000000"/>
                  </a:solidFill>
                  <a:latin typeface="Heebo"/>
                </a:rPr>
                <a:t>Childcare</a:t>
              </a:r>
            </a:p>
          </p:txBody>
        </p:sp>
        <p:sp>
          <p:nvSpPr>
            <p:cNvPr id="11" name="TextBox 11"/>
            <p:cNvSpPr txBox="1"/>
            <p:nvPr/>
          </p:nvSpPr>
          <p:spPr>
            <a:xfrm>
              <a:off x="7773341" y="-47625"/>
              <a:ext cx="794728" cy="491416"/>
            </a:xfrm>
            <a:prstGeom prst="rect">
              <a:avLst/>
            </a:prstGeom>
          </p:spPr>
          <p:txBody>
            <a:bodyPr lIns="0" tIns="0" rIns="0" bIns="0" rtlCol="0" anchor="t">
              <a:spAutoFit/>
            </a:bodyPr>
            <a:lstStyle/>
            <a:p>
              <a:pPr>
                <a:lnSpc>
                  <a:spcPts val="1454"/>
                </a:lnSpc>
              </a:pPr>
              <a:r>
                <a:rPr lang="en-US" sz="1039">
                  <a:solidFill>
                    <a:srgbClr val="000000"/>
                  </a:solidFill>
                  <a:latin typeface="Heebo"/>
                </a:rPr>
                <a:t>Food</a:t>
              </a:r>
            </a:p>
          </p:txBody>
        </p:sp>
        <p:sp>
          <p:nvSpPr>
            <p:cNvPr id="12" name="TextBox 12"/>
            <p:cNvSpPr txBox="1"/>
            <p:nvPr/>
          </p:nvSpPr>
          <p:spPr>
            <a:xfrm>
              <a:off x="9227708" y="-47625"/>
              <a:ext cx="2316576" cy="491416"/>
            </a:xfrm>
            <a:prstGeom prst="rect">
              <a:avLst/>
            </a:prstGeom>
          </p:spPr>
          <p:txBody>
            <a:bodyPr lIns="0" tIns="0" rIns="0" bIns="0" rtlCol="0" anchor="t">
              <a:spAutoFit/>
            </a:bodyPr>
            <a:lstStyle/>
            <a:p>
              <a:pPr>
                <a:lnSpc>
                  <a:spcPts val="1454"/>
                </a:lnSpc>
              </a:pPr>
              <a:r>
                <a:rPr lang="en-US" sz="1039" dirty="0">
                  <a:solidFill>
                    <a:srgbClr val="000000"/>
                  </a:solidFill>
                  <a:latin typeface="Heebo"/>
                </a:rPr>
                <a:t>Transportation</a:t>
              </a:r>
            </a:p>
          </p:txBody>
        </p:sp>
        <p:sp>
          <p:nvSpPr>
            <p:cNvPr id="13" name="TextBox 13"/>
            <p:cNvSpPr txBox="1"/>
            <p:nvPr/>
          </p:nvSpPr>
          <p:spPr>
            <a:xfrm>
              <a:off x="12203924" y="-47625"/>
              <a:ext cx="1837373" cy="491416"/>
            </a:xfrm>
            <a:prstGeom prst="rect">
              <a:avLst/>
            </a:prstGeom>
          </p:spPr>
          <p:txBody>
            <a:bodyPr lIns="0" tIns="0" rIns="0" bIns="0" rtlCol="0" anchor="t">
              <a:spAutoFit/>
            </a:bodyPr>
            <a:lstStyle/>
            <a:p>
              <a:pPr>
                <a:lnSpc>
                  <a:spcPts val="1454"/>
                </a:lnSpc>
              </a:pPr>
              <a:r>
                <a:rPr lang="en-US" sz="1039">
                  <a:solidFill>
                    <a:srgbClr val="000000"/>
                  </a:solidFill>
                  <a:latin typeface="Heebo"/>
                </a:rPr>
                <a:t>Health Care</a:t>
              </a:r>
            </a:p>
          </p:txBody>
        </p:sp>
        <p:sp>
          <p:nvSpPr>
            <p:cNvPr id="14" name="TextBox 14"/>
            <p:cNvSpPr txBox="1"/>
            <p:nvPr/>
          </p:nvSpPr>
          <p:spPr>
            <a:xfrm>
              <a:off x="14700937" y="-47625"/>
              <a:ext cx="851760" cy="1004378"/>
            </a:xfrm>
            <a:prstGeom prst="rect">
              <a:avLst/>
            </a:prstGeom>
          </p:spPr>
          <p:txBody>
            <a:bodyPr lIns="0" tIns="0" rIns="0" bIns="0" rtlCol="0" anchor="t">
              <a:spAutoFit/>
            </a:bodyPr>
            <a:lstStyle/>
            <a:p>
              <a:pPr>
                <a:lnSpc>
                  <a:spcPts val="1454"/>
                </a:lnSpc>
              </a:pPr>
              <a:r>
                <a:rPr lang="en-US" sz="1039">
                  <a:solidFill>
                    <a:srgbClr val="000000"/>
                  </a:solidFill>
                  <a:latin typeface="Heebo"/>
                </a:rPr>
                <a:t>Misc.</a:t>
              </a:r>
            </a:p>
          </p:txBody>
        </p:sp>
        <p:sp>
          <p:nvSpPr>
            <p:cNvPr id="15" name="TextBox 15"/>
            <p:cNvSpPr txBox="1"/>
            <p:nvPr/>
          </p:nvSpPr>
          <p:spPr>
            <a:xfrm>
              <a:off x="16212337" y="-47625"/>
              <a:ext cx="3060869" cy="491416"/>
            </a:xfrm>
            <a:prstGeom prst="rect">
              <a:avLst/>
            </a:prstGeom>
          </p:spPr>
          <p:txBody>
            <a:bodyPr lIns="0" tIns="0" rIns="0" bIns="0" rtlCol="0" anchor="t">
              <a:spAutoFit/>
            </a:bodyPr>
            <a:lstStyle/>
            <a:p>
              <a:pPr>
                <a:lnSpc>
                  <a:spcPts val="1454"/>
                </a:lnSpc>
              </a:pPr>
              <a:r>
                <a:rPr lang="en-US" sz="1039">
                  <a:solidFill>
                    <a:srgbClr val="000000"/>
                  </a:solidFill>
                  <a:latin typeface="Heebo"/>
                </a:rPr>
                <a:t>Emergency Savings</a:t>
              </a:r>
            </a:p>
          </p:txBody>
        </p:sp>
        <p:sp>
          <p:nvSpPr>
            <p:cNvPr id="16" name="TextBox 16"/>
            <p:cNvSpPr txBox="1"/>
            <p:nvPr/>
          </p:nvSpPr>
          <p:spPr>
            <a:xfrm>
              <a:off x="9156316" y="365751"/>
              <a:ext cx="3031597" cy="491416"/>
            </a:xfrm>
            <a:prstGeom prst="rect">
              <a:avLst/>
            </a:prstGeom>
          </p:spPr>
          <p:txBody>
            <a:bodyPr lIns="0" tIns="0" rIns="0" bIns="0" rtlCol="0" anchor="t">
              <a:spAutoFit/>
            </a:bodyPr>
            <a:lstStyle/>
            <a:p>
              <a:pPr>
                <a:lnSpc>
                  <a:spcPts val="1454"/>
                </a:lnSpc>
              </a:pPr>
              <a:r>
                <a:rPr lang="en-US" sz="1039" dirty="0">
                  <a:solidFill>
                    <a:srgbClr val="000000"/>
                  </a:solidFill>
                  <a:latin typeface="Heebo"/>
                </a:rPr>
                <a:t>Retirement Savings</a:t>
              </a:r>
            </a:p>
          </p:txBody>
        </p:sp>
        <p:sp>
          <p:nvSpPr>
            <p:cNvPr id="17" name="TextBox 17"/>
            <p:cNvSpPr txBox="1"/>
            <p:nvPr/>
          </p:nvSpPr>
          <p:spPr>
            <a:xfrm>
              <a:off x="12847553" y="365751"/>
              <a:ext cx="944384" cy="491416"/>
            </a:xfrm>
            <a:prstGeom prst="rect">
              <a:avLst/>
            </a:prstGeom>
          </p:spPr>
          <p:txBody>
            <a:bodyPr lIns="0" tIns="0" rIns="0" bIns="0" rtlCol="0" anchor="t">
              <a:spAutoFit/>
            </a:bodyPr>
            <a:lstStyle/>
            <a:p>
              <a:pPr>
                <a:lnSpc>
                  <a:spcPts val="1454"/>
                </a:lnSpc>
              </a:pPr>
              <a:r>
                <a:rPr lang="en-US" sz="1039">
                  <a:solidFill>
                    <a:srgbClr val="000000"/>
                  </a:solidFill>
                  <a:latin typeface="Heebo"/>
                </a:rPr>
                <a:t>Taxes</a:t>
              </a:r>
            </a:p>
          </p:txBody>
        </p:sp>
        <p:grpSp>
          <p:nvGrpSpPr>
            <p:cNvPr id="18" name="Group 18"/>
            <p:cNvGrpSpPr>
              <a:grpSpLocks noChangeAspect="1"/>
            </p:cNvGrpSpPr>
            <p:nvPr/>
          </p:nvGrpSpPr>
          <p:grpSpPr>
            <a:xfrm>
              <a:off x="3411194" y="140723"/>
              <a:ext cx="12669215" cy="545303"/>
              <a:chOff x="69725" y="-1097280"/>
              <a:chExt cx="14635163" cy="629920"/>
            </a:xfrm>
          </p:grpSpPr>
          <p:sp>
            <p:nvSpPr>
              <p:cNvPr id="19" name="Freeform 19"/>
              <p:cNvSpPr/>
              <p:nvPr/>
            </p:nvSpPr>
            <p:spPr>
              <a:xfrm>
                <a:off x="69725" y="-1097280"/>
                <a:ext cx="152400" cy="152400"/>
              </a:xfrm>
              <a:custGeom>
                <a:avLst/>
                <a:gdLst/>
                <a:ahLst/>
                <a:cxnLst/>
                <a:rect l="l" t="t" r="r" b="b"/>
                <a:pathLst>
                  <a:path w="152400" h="152400">
                    <a:moveTo>
                      <a:pt x="152400" y="139700"/>
                    </a:moveTo>
                    <a:lnTo>
                      <a:pt x="152400" y="12700"/>
                    </a:lnTo>
                    <a:cubicBezTo>
                      <a:pt x="152400" y="5686"/>
                      <a:pt x="146714" y="0"/>
                      <a:pt x="139700" y="0"/>
                    </a:cubicBezTo>
                    <a:lnTo>
                      <a:pt x="12700" y="0"/>
                    </a:lnTo>
                    <a:cubicBezTo>
                      <a:pt x="5686" y="0"/>
                      <a:pt x="0" y="5686"/>
                      <a:pt x="0" y="12700"/>
                    </a:cubicBezTo>
                    <a:lnTo>
                      <a:pt x="0" y="139700"/>
                    </a:lnTo>
                    <a:cubicBezTo>
                      <a:pt x="0" y="146714"/>
                      <a:pt x="5686" y="152400"/>
                      <a:pt x="12700" y="152400"/>
                    </a:cubicBezTo>
                    <a:lnTo>
                      <a:pt x="139700" y="152400"/>
                    </a:lnTo>
                    <a:cubicBezTo>
                      <a:pt x="146714" y="152400"/>
                      <a:pt x="152400" y="146714"/>
                      <a:pt x="152400" y="139700"/>
                    </a:cubicBezTo>
                    <a:close/>
                  </a:path>
                </a:pathLst>
              </a:custGeom>
              <a:solidFill>
                <a:srgbClr val="F9D549"/>
              </a:solidFill>
            </p:spPr>
          </p:sp>
          <p:sp>
            <p:nvSpPr>
              <p:cNvPr id="20" name="Freeform 20"/>
              <p:cNvSpPr/>
              <p:nvPr/>
            </p:nvSpPr>
            <p:spPr>
              <a:xfrm>
                <a:off x="2338898" y="-1097280"/>
                <a:ext cx="152400" cy="152400"/>
              </a:xfrm>
              <a:custGeom>
                <a:avLst/>
                <a:gdLst/>
                <a:ahLst/>
                <a:cxnLst/>
                <a:rect l="l" t="t" r="r" b="b"/>
                <a:pathLst>
                  <a:path w="152400" h="152400">
                    <a:moveTo>
                      <a:pt x="152400" y="139700"/>
                    </a:moveTo>
                    <a:lnTo>
                      <a:pt x="152400" y="12700"/>
                    </a:lnTo>
                    <a:cubicBezTo>
                      <a:pt x="152400" y="5686"/>
                      <a:pt x="146714" y="0"/>
                      <a:pt x="139700" y="0"/>
                    </a:cubicBezTo>
                    <a:lnTo>
                      <a:pt x="12700" y="0"/>
                    </a:lnTo>
                    <a:cubicBezTo>
                      <a:pt x="5685" y="0"/>
                      <a:pt x="0" y="5686"/>
                      <a:pt x="0" y="12700"/>
                    </a:cubicBezTo>
                    <a:lnTo>
                      <a:pt x="0" y="139700"/>
                    </a:lnTo>
                    <a:cubicBezTo>
                      <a:pt x="0" y="146714"/>
                      <a:pt x="5685" y="152400"/>
                      <a:pt x="12700" y="152400"/>
                    </a:cubicBezTo>
                    <a:lnTo>
                      <a:pt x="139700" y="152400"/>
                    </a:lnTo>
                    <a:cubicBezTo>
                      <a:pt x="146714" y="152400"/>
                      <a:pt x="152400" y="146714"/>
                      <a:pt x="152400" y="139700"/>
                    </a:cubicBezTo>
                    <a:close/>
                  </a:path>
                </a:pathLst>
              </a:custGeom>
              <a:solidFill>
                <a:srgbClr val="F26A23"/>
              </a:solidFill>
            </p:spPr>
          </p:sp>
          <p:sp>
            <p:nvSpPr>
              <p:cNvPr id="21" name="Freeform 21"/>
              <p:cNvSpPr/>
              <p:nvPr/>
            </p:nvSpPr>
            <p:spPr>
              <a:xfrm>
                <a:off x="4803968" y="-1097280"/>
                <a:ext cx="152400" cy="152400"/>
              </a:xfrm>
              <a:custGeom>
                <a:avLst/>
                <a:gdLst/>
                <a:ahLst/>
                <a:cxnLst/>
                <a:rect l="l" t="t" r="r" b="b"/>
                <a:pathLst>
                  <a:path w="152400" h="152400">
                    <a:moveTo>
                      <a:pt x="152400" y="139700"/>
                    </a:moveTo>
                    <a:lnTo>
                      <a:pt x="152400" y="12700"/>
                    </a:lnTo>
                    <a:cubicBezTo>
                      <a:pt x="152400" y="5686"/>
                      <a:pt x="146714" y="0"/>
                      <a:pt x="139700" y="0"/>
                    </a:cubicBezTo>
                    <a:lnTo>
                      <a:pt x="12700" y="0"/>
                    </a:lnTo>
                    <a:cubicBezTo>
                      <a:pt x="5686" y="0"/>
                      <a:pt x="0" y="5686"/>
                      <a:pt x="0" y="12700"/>
                    </a:cubicBezTo>
                    <a:lnTo>
                      <a:pt x="0" y="139700"/>
                    </a:lnTo>
                    <a:cubicBezTo>
                      <a:pt x="0" y="146714"/>
                      <a:pt x="5686" y="152400"/>
                      <a:pt x="12700" y="152400"/>
                    </a:cubicBezTo>
                    <a:lnTo>
                      <a:pt x="139700" y="152400"/>
                    </a:lnTo>
                    <a:cubicBezTo>
                      <a:pt x="146714" y="152400"/>
                      <a:pt x="152400" y="146714"/>
                      <a:pt x="152400" y="139700"/>
                    </a:cubicBezTo>
                    <a:close/>
                  </a:path>
                </a:pathLst>
              </a:custGeom>
              <a:solidFill>
                <a:srgbClr val="2D8BBA"/>
              </a:solidFill>
            </p:spPr>
          </p:sp>
          <p:sp>
            <p:nvSpPr>
              <p:cNvPr id="22" name="Freeform 22"/>
              <p:cNvSpPr/>
              <p:nvPr/>
            </p:nvSpPr>
            <p:spPr>
              <a:xfrm>
                <a:off x="6484019" y="-1097280"/>
                <a:ext cx="152400" cy="152400"/>
              </a:xfrm>
              <a:custGeom>
                <a:avLst/>
                <a:gdLst/>
                <a:ahLst/>
                <a:cxnLst/>
                <a:rect l="l" t="t" r="r" b="b"/>
                <a:pathLst>
                  <a:path w="152400" h="152400">
                    <a:moveTo>
                      <a:pt x="152400" y="139700"/>
                    </a:moveTo>
                    <a:lnTo>
                      <a:pt x="152400" y="12700"/>
                    </a:lnTo>
                    <a:cubicBezTo>
                      <a:pt x="152400" y="5686"/>
                      <a:pt x="146714" y="0"/>
                      <a:pt x="139700" y="0"/>
                    </a:cubicBezTo>
                    <a:lnTo>
                      <a:pt x="12700" y="0"/>
                    </a:lnTo>
                    <a:cubicBezTo>
                      <a:pt x="5686" y="0"/>
                      <a:pt x="0" y="5686"/>
                      <a:pt x="0" y="12700"/>
                    </a:cubicBezTo>
                    <a:lnTo>
                      <a:pt x="0" y="139700"/>
                    </a:lnTo>
                    <a:cubicBezTo>
                      <a:pt x="0" y="146714"/>
                      <a:pt x="5686" y="152400"/>
                      <a:pt x="12700" y="152400"/>
                    </a:cubicBezTo>
                    <a:lnTo>
                      <a:pt x="139700" y="152400"/>
                    </a:lnTo>
                    <a:cubicBezTo>
                      <a:pt x="146714" y="152400"/>
                      <a:pt x="152400" y="146714"/>
                      <a:pt x="152400" y="139700"/>
                    </a:cubicBezTo>
                    <a:close/>
                  </a:path>
                </a:pathLst>
              </a:custGeom>
              <a:solidFill>
                <a:srgbClr val="2F5F98"/>
              </a:solidFill>
            </p:spPr>
          </p:sp>
          <p:sp>
            <p:nvSpPr>
              <p:cNvPr id="23" name="Freeform 23"/>
              <p:cNvSpPr/>
              <p:nvPr/>
            </p:nvSpPr>
            <p:spPr>
              <a:xfrm>
                <a:off x="9922068" y="-1097280"/>
                <a:ext cx="152400" cy="152400"/>
              </a:xfrm>
              <a:custGeom>
                <a:avLst/>
                <a:gdLst/>
                <a:ahLst/>
                <a:cxnLst/>
                <a:rect l="l" t="t" r="r" b="b"/>
                <a:pathLst>
                  <a:path w="152400" h="152400">
                    <a:moveTo>
                      <a:pt x="152400" y="139700"/>
                    </a:moveTo>
                    <a:lnTo>
                      <a:pt x="152400" y="12700"/>
                    </a:lnTo>
                    <a:cubicBezTo>
                      <a:pt x="152400" y="5686"/>
                      <a:pt x="146714" y="0"/>
                      <a:pt x="139700" y="0"/>
                    </a:cubicBezTo>
                    <a:lnTo>
                      <a:pt x="12700" y="0"/>
                    </a:lnTo>
                    <a:cubicBezTo>
                      <a:pt x="5686" y="0"/>
                      <a:pt x="0" y="5686"/>
                      <a:pt x="0" y="12700"/>
                    </a:cubicBezTo>
                    <a:lnTo>
                      <a:pt x="0" y="139700"/>
                    </a:lnTo>
                    <a:cubicBezTo>
                      <a:pt x="0" y="146714"/>
                      <a:pt x="5686" y="152400"/>
                      <a:pt x="12700" y="152400"/>
                    </a:cubicBezTo>
                    <a:lnTo>
                      <a:pt x="139700" y="152400"/>
                    </a:lnTo>
                    <a:cubicBezTo>
                      <a:pt x="146714" y="152400"/>
                      <a:pt x="152400" y="146714"/>
                      <a:pt x="152400" y="139700"/>
                    </a:cubicBezTo>
                    <a:close/>
                  </a:path>
                </a:pathLst>
              </a:custGeom>
              <a:solidFill>
                <a:srgbClr val="31356E"/>
              </a:solidFill>
            </p:spPr>
          </p:sp>
          <p:sp>
            <p:nvSpPr>
              <p:cNvPr id="24" name="Freeform 24"/>
              <p:cNvSpPr/>
              <p:nvPr/>
            </p:nvSpPr>
            <p:spPr>
              <a:xfrm>
                <a:off x="12806556" y="-1097280"/>
                <a:ext cx="152400" cy="152400"/>
              </a:xfrm>
              <a:custGeom>
                <a:avLst/>
                <a:gdLst/>
                <a:ahLst/>
                <a:cxnLst/>
                <a:rect l="l" t="t" r="r" b="b"/>
                <a:pathLst>
                  <a:path w="152400" h="152400">
                    <a:moveTo>
                      <a:pt x="152400" y="139700"/>
                    </a:moveTo>
                    <a:lnTo>
                      <a:pt x="152400" y="12700"/>
                    </a:lnTo>
                    <a:cubicBezTo>
                      <a:pt x="152400" y="5686"/>
                      <a:pt x="146714" y="0"/>
                      <a:pt x="139700" y="0"/>
                    </a:cubicBezTo>
                    <a:lnTo>
                      <a:pt x="12700" y="0"/>
                    </a:lnTo>
                    <a:cubicBezTo>
                      <a:pt x="5685" y="0"/>
                      <a:pt x="0" y="5686"/>
                      <a:pt x="0" y="12700"/>
                    </a:cubicBezTo>
                    <a:lnTo>
                      <a:pt x="0" y="139700"/>
                    </a:lnTo>
                    <a:cubicBezTo>
                      <a:pt x="0" y="146714"/>
                      <a:pt x="5685" y="152400"/>
                      <a:pt x="12700" y="152400"/>
                    </a:cubicBezTo>
                    <a:lnTo>
                      <a:pt x="139700" y="152400"/>
                    </a:lnTo>
                    <a:cubicBezTo>
                      <a:pt x="146714" y="152400"/>
                      <a:pt x="152400" y="146714"/>
                      <a:pt x="152400" y="139700"/>
                    </a:cubicBezTo>
                    <a:close/>
                  </a:path>
                </a:pathLst>
              </a:custGeom>
              <a:solidFill>
                <a:srgbClr val="00AB7C"/>
              </a:solidFill>
            </p:spPr>
          </p:sp>
          <p:sp>
            <p:nvSpPr>
              <p:cNvPr id="25" name="Freeform 25"/>
              <p:cNvSpPr/>
              <p:nvPr/>
            </p:nvSpPr>
            <p:spPr>
              <a:xfrm>
                <a:off x="14552488" y="-1097280"/>
                <a:ext cx="152400" cy="152400"/>
              </a:xfrm>
              <a:custGeom>
                <a:avLst/>
                <a:gdLst/>
                <a:ahLst/>
                <a:cxnLst/>
                <a:rect l="l" t="t" r="r" b="b"/>
                <a:pathLst>
                  <a:path w="152400" h="152400">
                    <a:moveTo>
                      <a:pt x="152400" y="139700"/>
                    </a:moveTo>
                    <a:lnTo>
                      <a:pt x="152400" y="12700"/>
                    </a:lnTo>
                    <a:cubicBezTo>
                      <a:pt x="152400" y="5686"/>
                      <a:pt x="146714" y="0"/>
                      <a:pt x="139700" y="0"/>
                    </a:cubicBezTo>
                    <a:lnTo>
                      <a:pt x="12700" y="0"/>
                    </a:lnTo>
                    <a:cubicBezTo>
                      <a:pt x="5687" y="0"/>
                      <a:pt x="0" y="5686"/>
                      <a:pt x="0" y="12700"/>
                    </a:cubicBezTo>
                    <a:lnTo>
                      <a:pt x="0" y="139700"/>
                    </a:lnTo>
                    <a:cubicBezTo>
                      <a:pt x="0" y="146714"/>
                      <a:pt x="5687" y="152400"/>
                      <a:pt x="12700" y="152400"/>
                    </a:cubicBezTo>
                    <a:lnTo>
                      <a:pt x="139700" y="152400"/>
                    </a:lnTo>
                    <a:cubicBezTo>
                      <a:pt x="146714" y="152400"/>
                      <a:pt x="152400" y="146714"/>
                      <a:pt x="152400" y="139700"/>
                    </a:cubicBezTo>
                    <a:close/>
                  </a:path>
                </a:pathLst>
              </a:custGeom>
              <a:solidFill>
                <a:srgbClr val="5DE4B1"/>
              </a:solidFill>
            </p:spPr>
          </p:sp>
          <p:sp>
            <p:nvSpPr>
              <p:cNvPr id="26" name="Freeform 26"/>
              <p:cNvSpPr/>
              <p:nvPr/>
            </p:nvSpPr>
            <p:spPr>
              <a:xfrm>
                <a:off x="6401548" y="-619760"/>
                <a:ext cx="152400" cy="152400"/>
              </a:xfrm>
              <a:custGeom>
                <a:avLst/>
                <a:gdLst/>
                <a:ahLst/>
                <a:cxnLst/>
                <a:rect l="l" t="t" r="r" b="b"/>
                <a:pathLst>
                  <a:path w="152400" h="152400">
                    <a:moveTo>
                      <a:pt x="152400" y="139700"/>
                    </a:moveTo>
                    <a:lnTo>
                      <a:pt x="152400" y="12700"/>
                    </a:lnTo>
                    <a:cubicBezTo>
                      <a:pt x="152400" y="5686"/>
                      <a:pt x="146714" y="0"/>
                      <a:pt x="139700" y="0"/>
                    </a:cubicBezTo>
                    <a:lnTo>
                      <a:pt x="12700" y="0"/>
                    </a:lnTo>
                    <a:cubicBezTo>
                      <a:pt x="5686" y="0"/>
                      <a:pt x="0" y="5686"/>
                      <a:pt x="0" y="12700"/>
                    </a:cubicBezTo>
                    <a:lnTo>
                      <a:pt x="0" y="139700"/>
                    </a:lnTo>
                    <a:cubicBezTo>
                      <a:pt x="0" y="146714"/>
                      <a:pt x="5686" y="152400"/>
                      <a:pt x="12700" y="152400"/>
                    </a:cubicBezTo>
                    <a:lnTo>
                      <a:pt x="139700" y="152400"/>
                    </a:lnTo>
                    <a:cubicBezTo>
                      <a:pt x="146714" y="152400"/>
                      <a:pt x="152400" y="146714"/>
                      <a:pt x="152400" y="139700"/>
                    </a:cubicBezTo>
                    <a:close/>
                  </a:path>
                </a:pathLst>
              </a:custGeom>
              <a:solidFill>
                <a:srgbClr val="005D34"/>
              </a:solidFill>
            </p:spPr>
          </p:sp>
          <p:sp>
            <p:nvSpPr>
              <p:cNvPr id="27" name="Freeform 27"/>
              <p:cNvSpPr/>
              <p:nvPr/>
            </p:nvSpPr>
            <p:spPr>
              <a:xfrm>
                <a:off x="10665573" y="-619760"/>
                <a:ext cx="152400" cy="152400"/>
              </a:xfrm>
              <a:custGeom>
                <a:avLst/>
                <a:gdLst/>
                <a:ahLst/>
                <a:cxnLst/>
                <a:rect l="l" t="t" r="r" b="b"/>
                <a:pathLst>
                  <a:path w="152400" h="152400">
                    <a:moveTo>
                      <a:pt x="152400" y="139700"/>
                    </a:moveTo>
                    <a:lnTo>
                      <a:pt x="152400" y="12700"/>
                    </a:lnTo>
                    <a:cubicBezTo>
                      <a:pt x="152400" y="5686"/>
                      <a:pt x="146714" y="0"/>
                      <a:pt x="139700" y="0"/>
                    </a:cubicBezTo>
                    <a:lnTo>
                      <a:pt x="12700" y="0"/>
                    </a:lnTo>
                    <a:cubicBezTo>
                      <a:pt x="5686" y="0"/>
                      <a:pt x="0" y="5686"/>
                      <a:pt x="0" y="12700"/>
                    </a:cubicBezTo>
                    <a:lnTo>
                      <a:pt x="0" y="139700"/>
                    </a:lnTo>
                    <a:cubicBezTo>
                      <a:pt x="0" y="146714"/>
                      <a:pt x="5686" y="152400"/>
                      <a:pt x="12700" y="152400"/>
                    </a:cubicBezTo>
                    <a:lnTo>
                      <a:pt x="139700" y="152400"/>
                    </a:lnTo>
                    <a:cubicBezTo>
                      <a:pt x="146714" y="152400"/>
                      <a:pt x="152400" y="146714"/>
                      <a:pt x="152400" y="139700"/>
                    </a:cubicBezTo>
                    <a:close/>
                  </a:path>
                </a:pathLst>
              </a:custGeom>
              <a:solidFill>
                <a:srgbClr val="808080"/>
              </a:solidFill>
            </p:spPr>
          </p:sp>
        </p:grpSp>
        <p:sp>
          <p:nvSpPr>
            <p:cNvPr id="28" name="TextBox 28"/>
            <p:cNvSpPr txBox="1"/>
            <p:nvPr/>
          </p:nvSpPr>
          <p:spPr>
            <a:xfrm>
              <a:off x="3251960" y="9675040"/>
              <a:ext cx="197755" cy="491416"/>
            </a:xfrm>
            <a:prstGeom prst="rect">
              <a:avLst/>
            </a:prstGeom>
          </p:spPr>
          <p:txBody>
            <a:bodyPr lIns="0" tIns="0" rIns="0" bIns="0" rtlCol="0" anchor="t">
              <a:spAutoFit/>
            </a:bodyPr>
            <a:lstStyle/>
            <a:p>
              <a:pPr algn="ctr">
                <a:lnSpc>
                  <a:spcPts val="1454"/>
                </a:lnSpc>
              </a:pPr>
              <a:r>
                <a:rPr lang="en-US" sz="1039">
                  <a:solidFill>
                    <a:srgbClr val="000000"/>
                  </a:solidFill>
                  <a:latin typeface="Heebo"/>
                </a:rPr>
                <a:t>0</a:t>
              </a:r>
            </a:p>
          </p:txBody>
        </p:sp>
        <p:sp>
          <p:nvSpPr>
            <p:cNvPr id="29" name="TextBox 29"/>
            <p:cNvSpPr txBox="1"/>
            <p:nvPr/>
          </p:nvSpPr>
          <p:spPr>
            <a:xfrm>
              <a:off x="6916514" y="9675040"/>
              <a:ext cx="1057899" cy="1004379"/>
            </a:xfrm>
            <a:prstGeom prst="rect">
              <a:avLst/>
            </a:prstGeom>
          </p:spPr>
          <p:txBody>
            <a:bodyPr lIns="0" tIns="0" rIns="0" bIns="0" rtlCol="0" anchor="t">
              <a:spAutoFit/>
            </a:bodyPr>
            <a:lstStyle/>
            <a:p>
              <a:pPr algn="ctr">
                <a:lnSpc>
                  <a:spcPts val="1454"/>
                </a:lnSpc>
              </a:pPr>
              <a:r>
                <a:rPr lang="en-US" sz="1039">
                  <a:solidFill>
                    <a:srgbClr val="000000"/>
                  </a:solidFill>
                  <a:latin typeface="Heebo"/>
                </a:rPr>
                <a:t>25,000</a:t>
              </a:r>
            </a:p>
          </p:txBody>
        </p:sp>
        <p:sp>
          <p:nvSpPr>
            <p:cNvPr id="30" name="TextBox 30"/>
            <p:cNvSpPr txBox="1"/>
            <p:nvPr/>
          </p:nvSpPr>
          <p:spPr>
            <a:xfrm>
              <a:off x="11011143" y="9675040"/>
              <a:ext cx="1057899" cy="1004379"/>
            </a:xfrm>
            <a:prstGeom prst="rect">
              <a:avLst/>
            </a:prstGeom>
          </p:spPr>
          <p:txBody>
            <a:bodyPr lIns="0" tIns="0" rIns="0" bIns="0" rtlCol="0" anchor="t">
              <a:spAutoFit/>
            </a:bodyPr>
            <a:lstStyle/>
            <a:p>
              <a:pPr algn="ctr">
                <a:lnSpc>
                  <a:spcPts val="1454"/>
                </a:lnSpc>
              </a:pPr>
              <a:r>
                <a:rPr lang="en-US" sz="1039">
                  <a:solidFill>
                    <a:srgbClr val="000000"/>
                  </a:solidFill>
                  <a:latin typeface="Heebo"/>
                </a:rPr>
                <a:t>50,000</a:t>
              </a:r>
            </a:p>
          </p:txBody>
        </p:sp>
        <p:sp>
          <p:nvSpPr>
            <p:cNvPr id="31" name="TextBox 31"/>
            <p:cNvSpPr txBox="1"/>
            <p:nvPr/>
          </p:nvSpPr>
          <p:spPr>
            <a:xfrm>
              <a:off x="15105772" y="9675040"/>
              <a:ext cx="1057899" cy="1004379"/>
            </a:xfrm>
            <a:prstGeom prst="rect">
              <a:avLst/>
            </a:prstGeom>
          </p:spPr>
          <p:txBody>
            <a:bodyPr lIns="0" tIns="0" rIns="0" bIns="0" rtlCol="0" anchor="t">
              <a:spAutoFit/>
            </a:bodyPr>
            <a:lstStyle/>
            <a:p>
              <a:pPr algn="ctr">
                <a:lnSpc>
                  <a:spcPts val="1454"/>
                </a:lnSpc>
              </a:pPr>
              <a:r>
                <a:rPr lang="en-US" sz="1039">
                  <a:solidFill>
                    <a:srgbClr val="000000"/>
                  </a:solidFill>
                  <a:latin typeface="Heebo"/>
                </a:rPr>
                <a:t>75,000</a:t>
              </a:r>
            </a:p>
          </p:txBody>
        </p:sp>
        <p:sp>
          <p:nvSpPr>
            <p:cNvPr id="32" name="TextBox 32"/>
            <p:cNvSpPr txBox="1"/>
            <p:nvPr/>
          </p:nvSpPr>
          <p:spPr>
            <a:xfrm>
              <a:off x="19101521" y="9675040"/>
              <a:ext cx="1255653" cy="1004379"/>
            </a:xfrm>
            <a:prstGeom prst="rect">
              <a:avLst/>
            </a:prstGeom>
          </p:spPr>
          <p:txBody>
            <a:bodyPr lIns="0" tIns="0" rIns="0" bIns="0" rtlCol="0" anchor="t">
              <a:spAutoFit/>
            </a:bodyPr>
            <a:lstStyle/>
            <a:p>
              <a:pPr algn="ctr">
                <a:lnSpc>
                  <a:spcPts val="1454"/>
                </a:lnSpc>
              </a:pPr>
              <a:r>
                <a:rPr lang="en-US" sz="1039">
                  <a:solidFill>
                    <a:srgbClr val="000000"/>
                  </a:solidFill>
                  <a:latin typeface="Heebo"/>
                </a:rPr>
                <a:t>100,000</a:t>
              </a:r>
            </a:p>
          </p:txBody>
        </p:sp>
        <p:sp>
          <p:nvSpPr>
            <p:cNvPr id="33" name="TextBox 33"/>
            <p:cNvSpPr txBox="1"/>
            <p:nvPr/>
          </p:nvSpPr>
          <p:spPr>
            <a:xfrm>
              <a:off x="386165" y="1311951"/>
              <a:ext cx="2788768" cy="512960"/>
            </a:xfrm>
            <a:prstGeom prst="rect">
              <a:avLst/>
            </a:prstGeom>
          </p:spPr>
          <p:txBody>
            <a:bodyPr lIns="0" tIns="0" rIns="0" bIns="0" rtlCol="0" anchor="t">
              <a:spAutoFit/>
            </a:bodyPr>
            <a:lstStyle/>
            <a:p>
              <a:pPr algn="r">
                <a:lnSpc>
                  <a:spcPts val="1454"/>
                </a:lnSpc>
              </a:pPr>
              <a:r>
                <a:rPr lang="en-US" sz="1200" b="1" dirty="0">
                  <a:solidFill>
                    <a:srgbClr val="000000"/>
                  </a:solidFill>
                  <a:latin typeface="Avenir Black" panose="02000503020000020003" pitchFamily="2" charset="0"/>
                </a:rPr>
                <a:t>El Dorado</a:t>
              </a:r>
            </a:p>
          </p:txBody>
        </p:sp>
        <p:sp>
          <p:nvSpPr>
            <p:cNvPr id="34" name="TextBox 34"/>
            <p:cNvSpPr txBox="1"/>
            <p:nvPr/>
          </p:nvSpPr>
          <p:spPr>
            <a:xfrm>
              <a:off x="911264" y="2384071"/>
              <a:ext cx="2263664" cy="512960"/>
            </a:xfrm>
            <a:prstGeom prst="rect">
              <a:avLst/>
            </a:prstGeom>
          </p:spPr>
          <p:txBody>
            <a:bodyPr lIns="0" tIns="0" rIns="0" bIns="0" rtlCol="0" anchor="t">
              <a:spAutoFit/>
            </a:bodyPr>
            <a:lstStyle/>
            <a:p>
              <a:pPr algn="r">
                <a:lnSpc>
                  <a:spcPts val="1454"/>
                </a:lnSpc>
              </a:pPr>
              <a:r>
                <a:rPr lang="en-US" sz="1200" b="1" dirty="0">
                  <a:solidFill>
                    <a:srgbClr val="000000"/>
                  </a:solidFill>
                  <a:latin typeface="Avenir Black" panose="02000503020000020003" pitchFamily="2" charset="0"/>
                </a:rPr>
                <a:t>Placer</a:t>
              </a:r>
            </a:p>
          </p:txBody>
        </p:sp>
        <p:sp>
          <p:nvSpPr>
            <p:cNvPr id="35" name="TextBox 35"/>
            <p:cNvSpPr txBox="1"/>
            <p:nvPr/>
          </p:nvSpPr>
          <p:spPr>
            <a:xfrm>
              <a:off x="1202333" y="3456191"/>
              <a:ext cx="1972600" cy="512960"/>
            </a:xfrm>
            <a:prstGeom prst="rect">
              <a:avLst/>
            </a:prstGeom>
          </p:spPr>
          <p:txBody>
            <a:bodyPr lIns="0" tIns="0" rIns="0" bIns="0" rtlCol="0" anchor="t">
              <a:spAutoFit/>
            </a:bodyPr>
            <a:lstStyle/>
            <a:p>
              <a:pPr algn="r">
                <a:lnSpc>
                  <a:spcPts val="1454"/>
                </a:lnSpc>
              </a:pPr>
              <a:r>
                <a:rPr lang="en-US" sz="1200" b="1" dirty="0">
                  <a:solidFill>
                    <a:srgbClr val="000000"/>
                  </a:solidFill>
                  <a:latin typeface="Avenir Black" panose="02000503020000020003" pitchFamily="2" charset="0"/>
                </a:rPr>
                <a:t>Yolo</a:t>
              </a:r>
            </a:p>
          </p:txBody>
        </p:sp>
        <p:sp>
          <p:nvSpPr>
            <p:cNvPr id="36" name="TextBox 36"/>
            <p:cNvSpPr txBox="1"/>
            <p:nvPr/>
          </p:nvSpPr>
          <p:spPr>
            <a:xfrm>
              <a:off x="710901" y="4528310"/>
              <a:ext cx="2464032" cy="512960"/>
            </a:xfrm>
            <a:prstGeom prst="rect">
              <a:avLst/>
            </a:prstGeom>
          </p:spPr>
          <p:txBody>
            <a:bodyPr lIns="0" tIns="0" rIns="0" bIns="0" rtlCol="0" anchor="t">
              <a:spAutoFit/>
            </a:bodyPr>
            <a:lstStyle/>
            <a:p>
              <a:pPr algn="r">
                <a:lnSpc>
                  <a:spcPts val="1454"/>
                </a:lnSpc>
              </a:pPr>
              <a:r>
                <a:rPr lang="en-US" sz="1200" b="1" dirty="0">
                  <a:solidFill>
                    <a:srgbClr val="000000"/>
                  </a:solidFill>
                  <a:latin typeface="Avenir Black" panose="02000503020000020003" pitchFamily="2" charset="0"/>
                </a:rPr>
                <a:t>Nevada</a:t>
              </a:r>
            </a:p>
          </p:txBody>
        </p:sp>
        <p:sp>
          <p:nvSpPr>
            <p:cNvPr id="37" name="TextBox 37"/>
            <p:cNvSpPr txBox="1"/>
            <p:nvPr/>
          </p:nvSpPr>
          <p:spPr>
            <a:xfrm>
              <a:off x="0" y="5600430"/>
              <a:ext cx="3174930" cy="512960"/>
            </a:xfrm>
            <a:prstGeom prst="rect">
              <a:avLst/>
            </a:prstGeom>
          </p:spPr>
          <p:txBody>
            <a:bodyPr lIns="0" tIns="0" rIns="0" bIns="0" rtlCol="0" anchor="t">
              <a:spAutoFit/>
            </a:bodyPr>
            <a:lstStyle/>
            <a:p>
              <a:pPr algn="r">
                <a:lnSpc>
                  <a:spcPts val="1454"/>
                </a:lnSpc>
              </a:pPr>
              <a:r>
                <a:rPr lang="en-US" sz="1200" b="1" dirty="0">
                  <a:solidFill>
                    <a:srgbClr val="000000"/>
                  </a:solidFill>
                  <a:latin typeface="Avenir Black" panose="02000503020000020003" pitchFamily="2" charset="0"/>
                </a:rPr>
                <a:t>Sacramento</a:t>
              </a:r>
            </a:p>
          </p:txBody>
        </p:sp>
        <p:sp>
          <p:nvSpPr>
            <p:cNvPr id="38" name="TextBox 38"/>
            <p:cNvSpPr txBox="1"/>
            <p:nvPr/>
          </p:nvSpPr>
          <p:spPr>
            <a:xfrm>
              <a:off x="961840" y="6672550"/>
              <a:ext cx="2213093" cy="512960"/>
            </a:xfrm>
            <a:prstGeom prst="rect">
              <a:avLst/>
            </a:prstGeom>
          </p:spPr>
          <p:txBody>
            <a:bodyPr lIns="0" tIns="0" rIns="0" bIns="0" rtlCol="0" anchor="t">
              <a:spAutoFit/>
            </a:bodyPr>
            <a:lstStyle/>
            <a:p>
              <a:pPr algn="r">
                <a:lnSpc>
                  <a:spcPts val="1454"/>
                </a:lnSpc>
              </a:pPr>
              <a:r>
                <a:rPr lang="en-US" sz="1200" b="1" dirty="0">
                  <a:solidFill>
                    <a:srgbClr val="000000"/>
                  </a:solidFill>
                  <a:latin typeface="Avenir Black" panose="02000503020000020003" pitchFamily="2" charset="0"/>
                </a:rPr>
                <a:t>Sutter</a:t>
              </a:r>
            </a:p>
          </p:txBody>
        </p:sp>
        <p:sp>
          <p:nvSpPr>
            <p:cNvPr id="39" name="TextBox 39"/>
            <p:cNvSpPr txBox="1"/>
            <p:nvPr/>
          </p:nvSpPr>
          <p:spPr>
            <a:xfrm>
              <a:off x="1106408" y="7744670"/>
              <a:ext cx="2068522" cy="512960"/>
            </a:xfrm>
            <a:prstGeom prst="rect">
              <a:avLst/>
            </a:prstGeom>
          </p:spPr>
          <p:txBody>
            <a:bodyPr lIns="0" tIns="0" rIns="0" bIns="0" rtlCol="0" anchor="t">
              <a:spAutoFit/>
            </a:bodyPr>
            <a:lstStyle/>
            <a:p>
              <a:pPr algn="r">
                <a:lnSpc>
                  <a:spcPts val="1454"/>
                </a:lnSpc>
              </a:pPr>
              <a:r>
                <a:rPr lang="en-US" sz="1200" b="1" dirty="0">
                  <a:solidFill>
                    <a:srgbClr val="000000"/>
                  </a:solidFill>
                  <a:latin typeface="Avenir Black" panose="02000503020000020003" pitchFamily="2" charset="0"/>
                </a:rPr>
                <a:t>Yuba</a:t>
              </a:r>
            </a:p>
          </p:txBody>
        </p:sp>
        <p:sp>
          <p:nvSpPr>
            <p:cNvPr id="40" name="TextBox 40"/>
            <p:cNvSpPr txBox="1"/>
            <p:nvPr/>
          </p:nvSpPr>
          <p:spPr>
            <a:xfrm>
              <a:off x="818368" y="8816790"/>
              <a:ext cx="2356565" cy="512960"/>
            </a:xfrm>
            <a:prstGeom prst="rect">
              <a:avLst/>
            </a:prstGeom>
          </p:spPr>
          <p:txBody>
            <a:bodyPr lIns="0" tIns="0" rIns="0" bIns="0" rtlCol="0" anchor="t">
              <a:spAutoFit/>
            </a:bodyPr>
            <a:lstStyle/>
            <a:p>
              <a:pPr algn="r">
                <a:lnSpc>
                  <a:spcPts val="1454"/>
                </a:lnSpc>
              </a:pPr>
              <a:r>
                <a:rPr lang="en-US" sz="1200" b="1" dirty="0">
                  <a:solidFill>
                    <a:srgbClr val="000000"/>
                  </a:solidFill>
                  <a:latin typeface="Avenir Black" panose="02000503020000020003" pitchFamily="2" charset="0"/>
                </a:rPr>
                <a:t>Colusa</a:t>
              </a:r>
            </a:p>
          </p:txBody>
        </p:sp>
        <p:grpSp>
          <p:nvGrpSpPr>
            <p:cNvPr id="41" name="Group 41"/>
            <p:cNvGrpSpPr>
              <a:grpSpLocks noChangeAspect="1"/>
            </p:cNvGrpSpPr>
            <p:nvPr/>
          </p:nvGrpSpPr>
          <p:grpSpPr>
            <a:xfrm>
              <a:off x="3350835" y="1090605"/>
              <a:ext cx="14036641" cy="8456157"/>
              <a:chOff x="0" y="0"/>
              <a:chExt cx="16214780" cy="9768342"/>
            </a:xfrm>
          </p:grpSpPr>
          <p:sp>
            <p:nvSpPr>
              <p:cNvPr id="42" name="Freeform 42"/>
              <p:cNvSpPr/>
              <p:nvPr/>
            </p:nvSpPr>
            <p:spPr>
              <a:xfrm>
                <a:off x="0" y="0"/>
                <a:ext cx="16214779" cy="1098938"/>
              </a:xfrm>
              <a:custGeom>
                <a:avLst/>
                <a:gdLst/>
                <a:ahLst/>
                <a:cxnLst/>
                <a:rect l="l" t="t" r="r" b="b"/>
                <a:pathLst>
                  <a:path w="16214779" h="1098938">
                    <a:moveTo>
                      <a:pt x="0" y="0"/>
                    </a:moveTo>
                    <a:lnTo>
                      <a:pt x="16126865" y="0"/>
                    </a:lnTo>
                    <a:lnTo>
                      <a:pt x="16126865" y="0"/>
                    </a:lnTo>
                    <a:cubicBezTo>
                      <a:pt x="16175419" y="1"/>
                      <a:pt x="16214779" y="39361"/>
                      <a:pt x="16214779" y="87915"/>
                    </a:cubicBezTo>
                    <a:lnTo>
                      <a:pt x="16214779" y="1011023"/>
                    </a:lnTo>
                    <a:cubicBezTo>
                      <a:pt x="16214779" y="1059577"/>
                      <a:pt x="16175419" y="1098938"/>
                      <a:pt x="16126865" y="1098938"/>
                    </a:cubicBezTo>
                    <a:lnTo>
                      <a:pt x="0" y="1098938"/>
                    </a:lnTo>
                    <a:close/>
                  </a:path>
                </a:pathLst>
              </a:custGeom>
              <a:solidFill>
                <a:srgbClr val="808080"/>
              </a:solidFill>
            </p:spPr>
          </p:sp>
          <p:sp>
            <p:nvSpPr>
              <p:cNvPr id="43" name="Freeform 43"/>
              <p:cNvSpPr/>
              <p:nvPr/>
            </p:nvSpPr>
            <p:spPr>
              <a:xfrm>
                <a:off x="0" y="1238486"/>
                <a:ext cx="15871949" cy="1098939"/>
              </a:xfrm>
              <a:custGeom>
                <a:avLst/>
                <a:gdLst/>
                <a:ahLst/>
                <a:cxnLst/>
                <a:rect l="l" t="t" r="r" b="b"/>
                <a:pathLst>
                  <a:path w="15871949" h="1098939">
                    <a:moveTo>
                      <a:pt x="0" y="0"/>
                    </a:moveTo>
                    <a:lnTo>
                      <a:pt x="15784033" y="0"/>
                    </a:lnTo>
                    <a:cubicBezTo>
                      <a:pt x="15807350" y="0"/>
                      <a:pt x="15829711" y="9262"/>
                      <a:pt x="15846199" y="25750"/>
                    </a:cubicBezTo>
                    <a:cubicBezTo>
                      <a:pt x="15862686" y="42237"/>
                      <a:pt x="15871949" y="64599"/>
                      <a:pt x="15871949" y="87915"/>
                    </a:cubicBezTo>
                    <a:lnTo>
                      <a:pt x="15871949" y="1011024"/>
                    </a:lnTo>
                    <a:cubicBezTo>
                      <a:pt x="15871949" y="1034340"/>
                      <a:pt x="15862686" y="1056702"/>
                      <a:pt x="15846199" y="1073189"/>
                    </a:cubicBezTo>
                    <a:cubicBezTo>
                      <a:pt x="15829711" y="1089677"/>
                      <a:pt x="15807350" y="1098939"/>
                      <a:pt x="15784033" y="1098939"/>
                    </a:cubicBezTo>
                    <a:lnTo>
                      <a:pt x="0" y="1098939"/>
                    </a:lnTo>
                    <a:close/>
                  </a:path>
                </a:pathLst>
              </a:custGeom>
              <a:solidFill>
                <a:srgbClr val="808080"/>
              </a:solidFill>
            </p:spPr>
          </p:sp>
          <p:sp>
            <p:nvSpPr>
              <p:cNvPr id="44" name="Freeform 44"/>
              <p:cNvSpPr/>
              <p:nvPr/>
            </p:nvSpPr>
            <p:spPr>
              <a:xfrm>
                <a:off x="0" y="2476972"/>
                <a:ext cx="15725507" cy="1098938"/>
              </a:xfrm>
              <a:custGeom>
                <a:avLst/>
                <a:gdLst/>
                <a:ahLst/>
                <a:cxnLst/>
                <a:rect l="l" t="t" r="r" b="b"/>
                <a:pathLst>
                  <a:path w="15725507" h="1098938">
                    <a:moveTo>
                      <a:pt x="0" y="0"/>
                    </a:moveTo>
                    <a:lnTo>
                      <a:pt x="15637593" y="0"/>
                    </a:lnTo>
                    <a:cubicBezTo>
                      <a:pt x="15686146" y="1"/>
                      <a:pt x="15725507" y="39362"/>
                      <a:pt x="15725507" y="87916"/>
                    </a:cubicBezTo>
                    <a:lnTo>
                      <a:pt x="15725507" y="1011024"/>
                    </a:lnTo>
                    <a:cubicBezTo>
                      <a:pt x="15725507" y="1059578"/>
                      <a:pt x="15686146" y="1098938"/>
                      <a:pt x="15637593" y="1098939"/>
                    </a:cubicBezTo>
                    <a:lnTo>
                      <a:pt x="0" y="1098939"/>
                    </a:lnTo>
                    <a:close/>
                  </a:path>
                </a:pathLst>
              </a:custGeom>
              <a:solidFill>
                <a:srgbClr val="808080"/>
              </a:solidFill>
            </p:spPr>
          </p:sp>
          <p:sp>
            <p:nvSpPr>
              <p:cNvPr id="45" name="Freeform 45"/>
              <p:cNvSpPr/>
              <p:nvPr/>
            </p:nvSpPr>
            <p:spPr>
              <a:xfrm>
                <a:off x="0" y="3715459"/>
                <a:ext cx="14725204" cy="1098938"/>
              </a:xfrm>
              <a:custGeom>
                <a:avLst/>
                <a:gdLst/>
                <a:ahLst/>
                <a:cxnLst/>
                <a:rect l="l" t="t" r="r" b="b"/>
                <a:pathLst>
                  <a:path w="14725204" h="1098938">
                    <a:moveTo>
                      <a:pt x="0" y="0"/>
                    </a:moveTo>
                    <a:lnTo>
                      <a:pt x="14637290" y="0"/>
                    </a:lnTo>
                    <a:cubicBezTo>
                      <a:pt x="14685843" y="1"/>
                      <a:pt x="14725204" y="39361"/>
                      <a:pt x="14725204" y="87915"/>
                    </a:cubicBezTo>
                    <a:lnTo>
                      <a:pt x="14725204" y="1011023"/>
                    </a:lnTo>
                    <a:cubicBezTo>
                      <a:pt x="14725204" y="1059577"/>
                      <a:pt x="14685843" y="1098937"/>
                      <a:pt x="14637290" y="1098938"/>
                    </a:cubicBezTo>
                    <a:lnTo>
                      <a:pt x="0" y="1098938"/>
                    </a:lnTo>
                    <a:close/>
                  </a:path>
                </a:pathLst>
              </a:custGeom>
              <a:solidFill>
                <a:srgbClr val="808080"/>
              </a:solidFill>
            </p:spPr>
          </p:sp>
          <p:sp>
            <p:nvSpPr>
              <p:cNvPr id="46" name="Freeform 46"/>
              <p:cNvSpPr/>
              <p:nvPr/>
            </p:nvSpPr>
            <p:spPr>
              <a:xfrm>
                <a:off x="0" y="4953945"/>
                <a:ext cx="14079841" cy="1098939"/>
              </a:xfrm>
              <a:custGeom>
                <a:avLst/>
                <a:gdLst/>
                <a:ahLst/>
                <a:cxnLst/>
                <a:rect l="l" t="t" r="r" b="b"/>
                <a:pathLst>
                  <a:path w="14079841" h="1098939">
                    <a:moveTo>
                      <a:pt x="0" y="0"/>
                    </a:moveTo>
                    <a:lnTo>
                      <a:pt x="13991926" y="0"/>
                    </a:lnTo>
                    <a:cubicBezTo>
                      <a:pt x="14015242" y="0"/>
                      <a:pt x="14037604" y="9262"/>
                      <a:pt x="14054091" y="25749"/>
                    </a:cubicBezTo>
                    <a:cubicBezTo>
                      <a:pt x="14070578" y="42237"/>
                      <a:pt x="14079841" y="64598"/>
                      <a:pt x="14079841" y="87915"/>
                    </a:cubicBezTo>
                    <a:lnTo>
                      <a:pt x="14079841" y="1011023"/>
                    </a:lnTo>
                    <a:cubicBezTo>
                      <a:pt x="14079841" y="1034340"/>
                      <a:pt x="14070578" y="1056702"/>
                      <a:pt x="14054091" y="1073189"/>
                    </a:cubicBezTo>
                    <a:cubicBezTo>
                      <a:pt x="14037604" y="1089676"/>
                      <a:pt x="14015242" y="1098939"/>
                      <a:pt x="13991926" y="1098939"/>
                    </a:cubicBezTo>
                    <a:lnTo>
                      <a:pt x="0" y="1098939"/>
                    </a:lnTo>
                    <a:close/>
                  </a:path>
                </a:pathLst>
              </a:custGeom>
              <a:solidFill>
                <a:srgbClr val="808080"/>
              </a:solidFill>
            </p:spPr>
          </p:sp>
          <p:sp>
            <p:nvSpPr>
              <p:cNvPr id="47" name="Freeform 47"/>
              <p:cNvSpPr/>
              <p:nvPr/>
            </p:nvSpPr>
            <p:spPr>
              <a:xfrm>
                <a:off x="0" y="6192431"/>
                <a:ext cx="13085970" cy="1098938"/>
              </a:xfrm>
              <a:custGeom>
                <a:avLst/>
                <a:gdLst/>
                <a:ahLst/>
                <a:cxnLst/>
                <a:rect l="l" t="t" r="r" b="b"/>
                <a:pathLst>
                  <a:path w="13085970" h="1098938">
                    <a:moveTo>
                      <a:pt x="0" y="0"/>
                    </a:moveTo>
                    <a:lnTo>
                      <a:pt x="12998055" y="0"/>
                    </a:lnTo>
                    <a:cubicBezTo>
                      <a:pt x="13046610" y="0"/>
                      <a:pt x="13085970" y="39361"/>
                      <a:pt x="13085970" y="87915"/>
                    </a:cubicBezTo>
                    <a:lnTo>
                      <a:pt x="13085970" y="1011024"/>
                    </a:lnTo>
                    <a:cubicBezTo>
                      <a:pt x="13085970" y="1059578"/>
                      <a:pt x="13046610" y="1098939"/>
                      <a:pt x="12998055" y="1098939"/>
                    </a:cubicBezTo>
                    <a:lnTo>
                      <a:pt x="0" y="1098939"/>
                    </a:lnTo>
                    <a:close/>
                  </a:path>
                </a:pathLst>
              </a:custGeom>
              <a:solidFill>
                <a:srgbClr val="808080"/>
              </a:solidFill>
            </p:spPr>
          </p:sp>
          <p:sp>
            <p:nvSpPr>
              <p:cNvPr id="48" name="Freeform 48"/>
              <p:cNvSpPr/>
              <p:nvPr/>
            </p:nvSpPr>
            <p:spPr>
              <a:xfrm>
                <a:off x="0" y="7430918"/>
                <a:ext cx="12538992" cy="1098938"/>
              </a:xfrm>
              <a:custGeom>
                <a:avLst/>
                <a:gdLst/>
                <a:ahLst/>
                <a:cxnLst/>
                <a:rect l="l" t="t" r="r" b="b"/>
                <a:pathLst>
                  <a:path w="12538992" h="1098938">
                    <a:moveTo>
                      <a:pt x="0" y="0"/>
                    </a:moveTo>
                    <a:lnTo>
                      <a:pt x="12451077" y="0"/>
                    </a:lnTo>
                    <a:cubicBezTo>
                      <a:pt x="12499631" y="0"/>
                      <a:pt x="12538992" y="39361"/>
                      <a:pt x="12538992" y="87915"/>
                    </a:cubicBezTo>
                    <a:lnTo>
                      <a:pt x="12538992" y="1011023"/>
                    </a:lnTo>
                    <a:cubicBezTo>
                      <a:pt x="12538992" y="1034339"/>
                      <a:pt x="12529730" y="1056700"/>
                      <a:pt x="12513242" y="1073188"/>
                    </a:cubicBezTo>
                    <a:cubicBezTo>
                      <a:pt x="12496755" y="1089675"/>
                      <a:pt x="12474394" y="1098938"/>
                      <a:pt x="12451077" y="1098938"/>
                    </a:cubicBezTo>
                    <a:lnTo>
                      <a:pt x="0" y="1098938"/>
                    </a:lnTo>
                    <a:close/>
                  </a:path>
                </a:pathLst>
              </a:custGeom>
              <a:solidFill>
                <a:srgbClr val="808080"/>
              </a:solidFill>
            </p:spPr>
          </p:sp>
          <p:sp>
            <p:nvSpPr>
              <p:cNvPr id="49" name="Freeform 49"/>
              <p:cNvSpPr/>
              <p:nvPr/>
            </p:nvSpPr>
            <p:spPr>
              <a:xfrm>
                <a:off x="0" y="8669403"/>
                <a:ext cx="12048963" cy="1098939"/>
              </a:xfrm>
              <a:custGeom>
                <a:avLst/>
                <a:gdLst/>
                <a:ahLst/>
                <a:cxnLst/>
                <a:rect l="l" t="t" r="r" b="b"/>
                <a:pathLst>
                  <a:path w="12048963" h="1098939">
                    <a:moveTo>
                      <a:pt x="0" y="0"/>
                    </a:moveTo>
                    <a:lnTo>
                      <a:pt x="11961047" y="0"/>
                    </a:lnTo>
                    <a:cubicBezTo>
                      <a:pt x="11984364" y="0"/>
                      <a:pt x="12006726" y="9263"/>
                      <a:pt x="12023213" y="25750"/>
                    </a:cubicBezTo>
                    <a:cubicBezTo>
                      <a:pt x="12039701" y="42237"/>
                      <a:pt x="12048963" y="64600"/>
                      <a:pt x="12048963" y="87916"/>
                    </a:cubicBezTo>
                    <a:lnTo>
                      <a:pt x="12048963" y="1011024"/>
                    </a:lnTo>
                    <a:cubicBezTo>
                      <a:pt x="12048963" y="1034340"/>
                      <a:pt x="12039701" y="1056703"/>
                      <a:pt x="12023213" y="1073190"/>
                    </a:cubicBezTo>
                    <a:cubicBezTo>
                      <a:pt x="12006726" y="1089677"/>
                      <a:pt x="11984364" y="1098940"/>
                      <a:pt x="11961047" y="1098940"/>
                    </a:cubicBezTo>
                    <a:lnTo>
                      <a:pt x="0" y="1098940"/>
                    </a:lnTo>
                    <a:close/>
                  </a:path>
                </a:pathLst>
              </a:custGeom>
              <a:solidFill>
                <a:srgbClr val="808080"/>
              </a:solidFill>
            </p:spPr>
          </p:sp>
          <p:sp>
            <p:nvSpPr>
              <p:cNvPr id="50" name="Freeform 50"/>
              <p:cNvSpPr/>
              <p:nvPr/>
            </p:nvSpPr>
            <p:spPr>
              <a:xfrm>
                <a:off x="0" y="0"/>
                <a:ext cx="13964115" cy="1098938"/>
              </a:xfrm>
              <a:custGeom>
                <a:avLst/>
                <a:gdLst/>
                <a:ahLst/>
                <a:cxnLst/>
                <a:rect l="l" t="t" r="r" b="b"/>
                <a:pathLst>
                  <a:path w="13964115" h="1098938">
                    <a:moveTo>
                      <a:pt x="0" y="0"/>
                    </a:moveTo>
                    <a:lnTo>
                      <a:pt x="13964115" y="0"/>
                    </a:lnTo>
                    <a:lnTo>
                      <a:pt x="13964115" y="1098938"/>
                    </a:lnTo>
                    <a:lnTo>
                      <a:pt x="0" y="1098938"/>
                    </a:lnTo>
                    <a:close/>
                  </a:path>
                </a:pathLst>
              </a:custGeom>
              <a:solidFill>
                <a:srgbClr val="005D34"/>
              </a:solidFill>
            </p:spPr>
          </p:sp>
          <p:sp>
            <p:nvSpPr>
              <p:cNvPr id="51" name="Freeform 51"/>
              <p:cNvSpPr/>
              <p:nvPr/>
            </p:nvSpPr>
            <p:spPr>
              <a:xfrm>
                <a:off x="0" y="1238486"/>
                <a:ext cx="13732180" cy="1098939"/>
              </a:xfrm>
              <a:custGeom>
                <a:avLst/>
                <a:gdLst/>
                <a:ahLst/>
                <a:cxnLst/>
                <a:rect l="l" t="t" r="r" b="b"/>
                <a:pathLst>
                  <a:path w="13732180" h="1098939">
                    <a:moveTo>
                      <a:pt x="0" y="0"/>
                    </a:moveTo>
                    <a:lnTo>
                      <a:pt x="13732180" y="0"/>
                    </a:lnTo>
                    <a:lnTo>
                      <a:pt x="13732180" y="1098939"/>
                    </a:lnTo>
                    <a:lnTo>
                      <a:pt x="0" y="1098939"/>
                    </a:lnTo>
                    <a:close/>
                  </a:path>
                </a:pathLst>
              </a:custGeom>
              <a:solidFill>
                <a:srgbClr val="005D34"/>
              </a:solidFill>
            </p:spPr>
          </p:sp>
          <p:sp>
            <p:nvSpPr>
              <p:cNvPr id="52" name="Freeform 52"/>
              <p:cNvSpPr/>
              <p:nvPr/>
            </p:nvSpPr>
            <p:spPr>
              <a:xfrm>
                <a:off x="0" y="2476972"/>
                <a:ext cx="13623776" cy="1098938"/>
              </a:xfrm>
              <a:custGeom>
                <a:avLst/>
                <a:gdLst/>
                <a:ahLst/>
                <a:cxnLst/>
                <a:rect l="l" t="t" r="r" b="b"/>
                <a:pathLst>
                  <a:path w="13623776" h="1098938">
                    <a:moveTo>
                      <a:pt x="0" y="0"/>
                    </a:moveTo>
                    <a:lnTo>
                      <a:pt x="13623776" y="0"/>
                    </a:lnTo>
                    <a:lnTo>
                      <a:pt x="13623776" y="1098939"/>
                    </a:lnTo>
                    <a:lnTo>
                      <a:pt x="0" y="1098939"/>
                    </a:lnTo>
                    <a:close/>
                  </a:path>
                </a:pathLst>
              </a:custGeom>
              <a:solidFill>
                <a:srgbClr val="005D34"/>
              </a:solidFill>
            </p:spPr>
          </p:sp>
          <p:sp>
            <p:nvSpPr>
              <p:cNvPr id="53" name="Freeform 53"/>
              <p:cNvSpPr/>
              <p:nvPr/>
            </p:nvSpPr>
            <p:spPr>
              <a:xfrm>
                <a:off x="0" y="3715459"/>
                <a:ext cx="12887842" cy="1098938"/>
              </a:xfrm>
              <a:custGeom>
                <a:avLst/>
                <a:gdLst/>
                <a:ahLst/>
                <a:cxnLst/>
                <a:rect l="l" t="t" r="r" b="b"/>
                <a:pathLst>
                  <a:path w="12887842" h="1098938">
                    <a:moveTo>
                      <a:pt x="0" y="0"/>
                    </a:moveTo>
                    <a:lnTo>
                      <a:pt x="12887842" y="0"/>
                    </a:lnTo>
                    <a:lnTo>
                      <a:pt x="12887842" y="1098938"/>
                    </a:lnTo>
                    <a:lnTo>
                      <a:pt x="0" y="1098938"/>
                    </a:lnTo>
                    <a:close/>
                  </a:path>
                </a:pathLst>
              </a:custGeom>
              <a:solidFill>
                <a:srgbClr val="005D34"/>
              </a:solidFill>
            </p:spPr>
          </p:sp>
          <p:sp>
            <p:nvSpPr>
              <p:cNvPr id="54" name="Freeform 54"/>
              <p:cNvSpPr/>
              <p:nvPr/>
            </p:nvSpPr>
            <p:spPr>
              <a:xfrm>
                <a:off x="0" y="4953945"/>
                <a:ext cx="12405986" cy="1098939"/>
              </a:xfrm>
              <a:custGeom>
                <a:avLst/>
                <a:gdLst/>
                <a:ahLst/>
                <a:cxnLst/>
                <a:rect l="l" t="t" r="r" b="b"/>
                <a:pathLst>
                  <a:path w="12405986" h="1098939">
                    <a:moveTo>
                      <a:pt x="0" y="0"/>
                    </a:moveTo>
                    <a:lnTo>
                      <a:pt x="12405986" y="0"/>
                    </a:lnTo>
                    <a:lnTo>
                      <a:pt x="12405986" y="1098939"/>
                    </a:lnTo>
                    <a:lnTo>
                      <a:pt x="0" y="1098939"/>
                    </a:lnTo>
                    <a:close/>
                  </a:path>
                </a:pathLst>
              </a:custGeom>
              <a:solidFill>
                <a:srgbClr val="005D34"/>
              </a:solidFill>
            </p:spPr>
          </p:sp>
          <p:sp>
            <p:nvSpPr>
              <p:cNvPr id="55" name="Freeform 55"/>
              <p:cNvSpPr/>
              <p:nvPr/>
            </p:nvSpPr>
            <p:spPr>
              <a:xfrm>
                <a:off x="0" y="6192431"/>
                <a:ext cx="11636370" cy="1098938"/>
              </a:xfrm>
              <a:custGeom>
                <a:avLst/>
                <a:gdLst/>
                <a:ahLst/>
                <a:cxnLst/>
                <a:rect l="l" t="t" r="r" b="b"/>
                <a:pathLst>
                  <a:path w="11636370" h="1098938">
                    <a:moveTo>
                      <a:pt x="0" y="0"/>
                    </a:moveTo>
                    <a:lnTo>
                      <a:pt x="11636370" y="0"/>
                    </a:lnTo>
                    <a:lnTo>
                      <a:pt x="11636370" y="1098939"/>
                    </a:lnTo>
                    <a:lnTo>
                      <a:pt x="0" y="1098939"/>
                    </a:lnTo>
                    <a:close/>
                  </a:path>
                </a:pathLst>
              </a:custGeom>
              <a:solidFill>
                <a:srgbClr val="005D34"/>
              </a:solidFill>
            </p:spPr>
          </p:sp>
          <p:sp>
            <p:nvSpPr>
              <p:cNvPr id="56" name="Freeform 56"/>
              <p:cNvSpPr/>
              <p:nvPr/>
            </p:nvSpPr>
            <p:spPr>
              <a:xfrm>
                <a:off x="0" y="7430918"/>
                <a:ext cx="11209753" cy="1098938"/>
              </a:xfrm>
              <a:custGeom>
                <a:avLst/>
                <a:gdLst/>
                <a:ahLst/>
                <a:cxnLst/>
                <a:rect l="l" t="t" r="r" b="b"/>
                <a:pathLst>
                  <a:path w="11209753" h="1098938">
                    <a:moveTo>
                      <a:pt x="0" y="0"/>
                    </a:moveTo>
                    <a:lnTo>
                      <a:pt x="11209753" y="0"/>
                    </a:lnTo>
                    <a:lnTo>
                      <a:pt x="11209753" y="1098938"/>
                    </a:lnTo>
                    <a:lnTo>
                      <a:pt x="0" y="1098938"/>
                    </a:lnTo>
                    <a:close/>
                  </a:path>
                </a:pathLst>
              </a:custGeom>
              <a:solidFill>
                <a:srgbClr val="005D34"/>
              </a:solidFill>
            </p:spPr>
          </p:sp>
          <p:sp>
            <p:nvSpPr>
              <p:cNvPr id="57" name="Freeform 57"/>
              <p:cNvSpPr/>
              <p:nvPr/>
            </p:nvSpPr>
            <p:spPr>
              <a:xfrm>
                <a:off x="0" y="8669403"/>
                <a:ext cx="10816050" cy="1098939"/>
              </a:xfrm>
              <a:custGeom>
                <a:avLst/>
                <a:gdLst/>
                <a:ahLst/>
                <a:cxnLst/>
                <a:rect l="l" t="t" r="r" b="b"/>
                <a:pathLst>
                  <a:path w="10816050" h="1098939">
                    <a:moveTo>
                      <a:pt x="0" y="0"/>
                    </a:moveTo>
                    <a:lnTo>
                      <a:pt x="10816050" y="0"/>
                    </a:lnTo>
                    <a:lnTo>
                      <a:pt x="10816050" y="1098940"/>
                    </a:lnTo>
                    <a:lnTo>
                      <a:pt x="0" y="1098940"/>
                    </a:lnTo>
                    <a:close/>
                  </a:path>
                </a:pathLst>
              </a:custGeom>
              <a:solidFill>
                <a:srgbClr val="005D34"/>
              </a:solidFill>
            </p:spPr>
          </p:sp>
          <p:sp>
            <p:nvSpPr>
              <p:cNvPr id="58" name="Freeform 58"/>
              <p:cNvSpPr/>
              <p:nvPr/>
            </p:nvSpPr>
            <p:spPr>
              <a:xfrm>
                <a:off x="0" y="0"/>
                <a:ext cx="12733830" cy="1098938"/>
              </a:xfrm>
              <a:custGeom>
                <a:avLst/>
                <a:gdLst/>
                <a:ahLst/>
                <a:cxnLst/>
                <a:rect l="l" t="t" r="r" b="b"/>
                <a:pathLst>
                  <a:path w="12733830" h="1098938">
                    <a:moveTo>
                      <a:pt x="0" y="0"/>
                    </a:moveTo>
                    <a:lnTo>
                      <a:pt x="12733830" y="0"/>
                    </a:lnTo>
                    <a:lnTo>
                      <a:pt x="12733830" y="1098938"/>
                    </a:lnTo>
                    <a:lnTo>
                      <a:pt x="0" y="1098938"/>
                    </a:lnTo>
                    <a:close/>
                  </a:path>
                </a:pathLst>
              </a:custGeom>
              <a:solidFill>
                <a:srgbClr val="5DE4B1"/>
              </a:solidFill>
            </p:spPr>
          </p:sp>
          <p:sp>
            <p:nvSpPr>
              <p:cNvPr id="59" name="Freeform 59"/>
              <p:cNvSpPr/>
              <p:nvPr/>
            </p:nvSpPr>
            <p:spPr>
              <a:xfrm>
                <a:off x="0" y="1238486"/>
                <a:ext cx="12501885" cy="1098939"/>
              </a:xfrm>
              <a:custGeom>
                <a:avLst/>
                <a:gdLst/>
                <a:ahLst/>
                <a:cxnLst/>
                <a:rect l="l" t="t" r="r" b="b"/>
                <a:pathLst>
                  <a:path w="12501885" h="1098939">
                    <a:moveTo>
                      <a:pt x="0" y="0"/>
                    </a:moveTo>
                    <a:lnTo>
                      <a:pt x="12501885" y="0"/>
                    </a:lnTo>
                    <a:lnTo>
                      <a:pt x="12501885" y="1098939"/>
                    </a:lnTo>
                    <a:lnTo>
                      <a:pt x="0" y="1098939"/>
                    </a:lnTo>
                    <a:close/>
                  </a:path>
                </a:pathLst>
              </a:custGeom>
              <a:solidFill>
                <a:srgbClr val="5DE4B1"/>
              </a:solidFill>
            </p:spPr>
          </p:sp>
          <p:sp>
            <p:nvSpPr>
              <p:cNvPr id="60" name="Freeform 60"/>
              <p:cNvSpPr/>
              <p:nvPr/>
            </p:nvSpPr>
            <p:spPr>
              <a:xfrm>
                <a:off x="0" y="2476972"/>
                <a:ext cx="12393476" cy="1098938"/>
              </a:xfrm>
              <a:custGeom>
                <a:avLst/>
                <a:gdLst/>
                <a:ahLst/>
                <a:cxnLst/>
                <a:rect l="l" t="t" r="r" b="b"/>
                <a:pathLst>
                  <a:path w="12393476" h="1098938">
                    <a:moveTo>
                      <a:pt x="0" y="0"/>
                    </a:moveTo>
                    <a:lnTo>
                      <a:pt x="12393476" y="0"/>
                    </a:lnTo>
                    <a:lnTo>
                      <a:pt x="12393476" y="1098939"/>
                    </a:lnTo>
                    <a:lnTo>
                      <a:pt x="0" y="1098939"/>
                    </a:lnTo>
                    <a:close/>
                  </a:path>
                </a:pathLst>
              </a:custGeom>
              <a:solidFill>
                <a:srgbClr val="5DE4B1"/>
              </a:solidFill>
            </p:spPr>
          </p:sp>
          <p:sp>
            <p:nvSpPr>
              <p:cNvPr id="61" name="Freeform 61"/>
              <p:cNvSpPr/>
              <p:nvPr/>
            </p:nvSpPr>
            <p:spPr>
              <a:xfrm>
                <a:off x="0" y="3715459"/>
                <a:ext cx="11657509" cy="1098938"/>
              </a:xfrm>
              <a:custGeom>
                <a:avLst/>
                <a:gdLst/>
                <a:ahLst/>
                <a:cxnLst/>
                <a:rect l="l" t="t" r="r" b="b"/>
                <a:pathLst>
                  <a:path w="11657509" h="1098938">
                    <a:moveTo>
                      <a:pt x="0" y="0"/>
                    </a:moveTo>
                    <a:lnTo>
                      <a:pt x="11657509" y="0"/>
                    </a:lnTo>
                    <a:lnTo>
                      <a:pt x="11657509" y="1098938"/>
                    </a:lnTo>
                    <a:lnTo>
                      <a:pt x="0" y="1098938"/>
                    </a:lnTo>
                    <a:close/>
                  </a:path>
                </a:pathLst>
              </a:custGeom>
              <a:solidFill>
                <a:srgbClr val="5DE4B1"/>
              </a:solidFill>
            </p:spPr>
          </p:sp>
          <p:sp>
            <p:nvSpPr>
              <p:cNvPr id="62" name="Freeform 62"/>
              <p:cNvSpPr/>
              <p:nvPr/>
            </p:nvSpPr>
            <p:spPr>
              <a:xfrm>
                <a:off x="0" y="4953945"/>
                <a:ext cx="11165406" cy="1098939"/>
              </a:xfrm>
              <a:custGeom>
                <a:avLst/>
                <a:gdLst/>
                <a:ahLst/>
                <a:cxnLst/>
                <a:rect l="l" t="t" r="r" b="b"/>
                <a:pathLst>
                  <a:path w="11165406" h="1098939">
                    <a:moveTo>
                      <a:pt x="0" y="0"/>
                    </a:moveTo>
                    <a:lnTo>
                      <a:pt x="11165406" y="0"/>
                    </a:lnTo>
                    <a:lnTo>
                      <a:pt x="11165406" y="1098939"/>
                    </a:lnTo>
                    <a:lnTo>
                      <a:pt x="0" y="1098939"/>
                    </a:lnTo>
                    <a:close/>
                  </a:path>
                </a:pathLst>
              </a:custGeom>
              <a:solidFill>
                <a:srgbClr val="5DE4B1"/>
              </a:solidFill>
            </p:spPr>
          </p:sp>
          <p:sp>
            <p:nvSpPr>
              <p:cNvPr id="63" name="Freeform 63"/>
              <p:cNvSpPr/>
              <p:nvPr/>
            </p:nvSpPr>
            <p:spPr>
              <a:xfrm>
                <a:off x="0" y="6192431"/>
                <a:ext cx="10472789" cy="1098938"/>
              </a:xfrm>
              <a:custGeom>
                <a:avLst/>
                <a:gdLst/>
                <a:ahLst/>
                <a:cxnLst/>
                <a:rect l="l" t="t" r="r" b="b"/>
                <a:pathLst>
                  <a:path w="10472789" h="1098938">
                    <a:moveTo>
                      <a:pt x="0" y="0"/>
                    </a:moveTo>
                    <a:lnTo>
                      <a:pt x="10472789" y="0"/>
                    </a:lnTo>
                    <a:lnTo>
                      <a:pt x="10472789" y="1098939"/>
                    </a:lnTo>
                    <a:lnTo>
                      <a:pt x="0" y="1098939"/>
                    </a:lnTo>
                    <a:close/>
                  </a:path>
                </a:pathLst>
              </a:custGeom>
              <a:solidFill>
                <a:srgbClr val="5DE4B1"/>
              </a:solidFill>
            </p:spPr>
          </p:sp>
          <p:sp>
            <p:nvSpPr>
              <p:cNvPr id="64" name="Freeform 64"/>
              <p:cNvSpPr/>
              <p:nvPr/>
            </p:nvSpPr>
            <p:spPr>
              <a:xfrm>
                <a:off x="0" y="7430918"/>
                <a:ext cx="10088740" cy="1098938"/>
              </a:xfrm>
              <a:custGeom>
                <a:avLst/>
                <a:gdLst/>
                <a:ahLst/>
                <a:cxnLst/>
                <a:rect l="l" t="t" r="r" b="b"/>
                <a:pathLst>
                  <a:path w="10088740" h="1098938">
                    <a:moveTo>
                      <a:pt x="0" y="0"/>
                    </a:moveTo>
                    <a:lnTo>
                      <a:pt x="10088740" y="0"/>
                    </a:lnTo>
                    <a:lnTo>
                      <a:pt x="10088740" y="1098938"/>
                    </a:lnTo>
                    <a:lnTo>
                      <a:pt x="0" y="1098938"/>
                    </a:lnTo>
                    <a:close/>
                  </a:path>
                </a:pathLst>
              </a:custGeom>
              <a:solidFill>
                <a:srgbClr val="5DE4B1"/>
              </a:solidFill>
            </p:spPr>
          </p:sp>
          <p:sp>
            <p:nvSpPr>
              <p:cNvPr id="65" name="Freeform 65"/>
              <p:cNvSpPr/>
              <p:nvPr/>
            </p:nvSpPr>
            <p:spPr>
              <a:xfrm>
                <a:off x="0" y="8669403"/>
                <a:ext cx="9734388" cy="1098939"/>
              </a:xfrm>
              <a:custGeom>
                <a:avLst/>
                <a:gdLst/>
                <a:ahLst/>
                <a:cxnLst/>
                <a:rect l="l" t="t" r="r" b="b"/>
                <a:pathLst>
                  <a:path w="9734388" h="1098939">
                    <a:moveTo>
                      <a:pt x="0" y="0"/>
                    </a:moveTo>
                    <a:lnTo>
                      <a:pt x="9734388" y="0"/>
                    </a:lnTo>
                    <a:lnTo>
                      <a:pt x="9734388" y="1098940"/>
                    </a:lnTo>
                    <a:lnTo>
                      <a:pt x="0" y="1098940"/>
                    </a:lnTo>
                    <a:close/>
                  </a:path>
                </a:pathLst>
              </a:custGeom>
              <a:solidFill>
                <a:srgbClr val="5DE4B1"/>
              </a:solidFill>
            </p:spPr>
          </p:sp>
          <p:sp>
            <p:nvSpPr>
              <p:cNvPr id="66" name="Freeform 66"/>
              <p:cNvSpPr/>
              <p:nvPr/>
            </p:nvSpPr>
            <p:spPr>
              <a:xfrm>
                <a:off x="0" y="0"/>
                <a:ext cx="11944176" cy="1098938"/>
              </a:xfrm>
              <a:custGeom>
                <a:avLst/>
                <a:gdLst/>
                <a:ahLst/>
                <a:cxnLst/>
                <a:rect l="l" t="t" r="r" b="b"/>
                <a:pathLst>
                  <a:path w="11944176" h="1098938">
                    <a:moveTo>
                      <a:pt x="0" y="0"/>
                    </a:moveTo>
                    <a:lnTo>
                      <a:pt x="11944176" y="0"/>
                    </a:lnTo>
                    <a:lnTo>
                      <a:pt x="11944176" y="1098938"/>
                    </a:lnTo>
                    <a:lnTo>
                      <a:pt x="0" y="1098938"/>
                    </a:lnTo>
                    <a:close/>
                  </a:path>
                </a:pathLst>
              </a:custGeom>
              <a:solidFill>
                <a:srgbClr val="00AB7C"/>
              </a:solidFill>
            </p:spPr>
          </p:sp>
          <p:sp>
            <p:nvSpPr>
              <p:cNvPr id="67" name="Freeform 67"/>
              <p:cNvSpPr/>
              <p:nvPr/>
            </p:nvSpPr>
            <p:spPr>
              <a:xfrm>
                <a:off x="0" y="1238486"/>
                <a:ext cx="11734181" cy="1098939"/>
              </a:xfrm>
              <a:custGeom>
                <a:avLst/>
                <a:gdLst/>
                <a:ahLst/>
                <a:cxnLst/>
                <a:rect l="l" t="t" r="r" b="b"/>
                <a:pathLst>
                  <a:path w="11734181" h="1098939">
                    <a:moveTo>
                      <a:pt x="0" y="0"/>
                    </a:moveTo>
                    <a:lnTo>
                      <a:pt x="11734181" y="0"/>
                    </a:lnTo>
                    <a:lnTo>
                      <a:pt x="11734181" y="1098939"/>
                    </a:lnTo>
                    <a:lnTo>
                      <a:pt x="0" y="1098939"/>
                    </a:lnTo>
                    <a:close/>
                  </a:path>
                </a:pathLst>
              </a:custGeom>
              <a:solidFill>
                <a:srgbClr val="00AB7C"/>
              </a:solidFill>
            </p:spPr>
          </p:sp>
          <p:sp>
            <p:nvSpPr>
              <p:cNvPr id="68" name="Freeform 68"/>
              <p:cNvSpPr/>
              <p:nvPr/>
            </p:nvSpPr>
            <p:spPr>
              <a:xfrm>
                <a:off x="0" y="2476972"/>
                <a:ext cx="11636179" cy="1098938"/>
              </a:xfrm>
              <a:custGeom>
                <a:avLst/>
                <a:gdLst/>
                <a:ahLst/>
                <a:cxnLst/>
                <a:rect l="l" t="t" r="r" b="b"/>
                <a:pathLst>
                  <a:path w="11636179" h="1098938">
                    <a:moveTo>
                      <a:pt x="0" y="0"/>
                    </a:moveTo>
                    <a:lnTo>
                      <a:pt x="11636179" y="0"/>
                    </a:lnTo>
                    <a:lnTo>
                      <a:pt x="11636179" y="1098939"/>
                    </a:lnTo>
                    <a:lnTo>
                      <a:pt x="0" y="1098939"/>
                    </a:lnTo>
                    <a:close/>
                  </a:path>
                </a:pathLst>
              </a:custGeom>
              <a:solidFill>
                <a:srgbClr val="00AB7C"/>
              </a:solidFill>
            </p:spPr>
          </p:sp>
          <p:sp>
            <p:nvSpPr>
              <p:cNvPr id="69" name="Freeform 69"/>
              <p:cNvSpPr/>
              <p:nvPr/>
            </p:nvSpPr>
            <p:spPr>
              <a:xfrm>
                <a:off x="0" y="3715459"/>
                <a:ext cx="11018114" cy="1098938"/>
              </a:xfrm>
              <a:custGeom>
                <a:avLst/>
                <a:gdLst/>
                <a:ahLst/>
                <a:cxnLst/>
                <a:rect l="l" t="t" r="r" b="b"/>
                <a:pathLst>
                  <a:path w="11018114" h="1098938">
                    <a:moveTo>
                      <a:pt x="0" y="0"/>
                    </a:moveTo>
                    <a:lnTo>
                      <a:pt x="11018114" y="0"/>
                    </a:lnTo>
                    <a:lnTo>
                      <a:pt x="11018114" y="1098938"/>
                    </a:lnTo>
                    <a:lnTo>
                      <a:pt x="0" y="1098938"/>
                    </a:lnTo>
                    <a:close/>
                  </a:path>
                </a:pathLst>
              </a:custGeom>
              <a:solidFill>
                <a:srgbClr val="00AB7C"/>
              </a:solidFill>
            </p:spPr>
          </p:sp>
          <p:sp>
            <p:nvSpPr>
              <p:cNvPr id="70" name="Freeform 70"/>
              <p:cNvSpPr/>
              <p:nvPr/>
            </p:nvSpPr>
            <p:spPr>
              <a:xfrm>
                <a:off x="0" y="4953945"/>
                <a:ext cx="10619506" cy="1098939"/>
              </a:xfrm>
              <a:custGeom>
                <a:avLst/>
                <a:gdLst/>
                <a:ahLst/>
                <a:cxnLst/>
                <a:rect l="l" t="t" r="r" b="b"/>
                <a:pathLst>
                  <a:path w="10619506" h="1098939">
                    <a:moveTo>
                      <a:pt x="0" y="0"/>
                    </a:moveTo>
                    <a:lnTo>
                      <a:pt x="10619506" y="0"/>
                    </a:lnTo>
                    <a:lnTo>
                      <a:pt x="10619506" y="1098939"/>
                    </a:lnTo>
                    <a:lnTo>
                      <a:pt x="0" y="1098939"/>
                    </a:lnTo>
                    <a:close/>
                  </a:path>
                </a:pathLst>
              </a:custGeom>
              <a:solidFill>
                <a:srgbClr val="00AB7C"/>
              </a:solidFill>
            </p:spPr>
          </p:sp>
          <p:sp>
            <p:nvSpPr>
              <p:cNvPr id="71" name="Freeform 71"/>
              <p:cNvSpPr/>
              <p:nvPr/>
            </p:nvSpPr>
            <p:spPr>
              <a:xfrm>
                <a:off x="0" y="6192431"/>
                <a:ext cx="9982901" cy="1098938"/>
              </a:xfrm>
              <a:custGeom>
                <a:avLst/>
                <a:gdLst/>
                <a:ahLst/>
                <a:cxnLst/>
                <a:rect l="l" t="t" r="r" b="b"/>
                <a:pathLst>
                  <a:path w="9982901" h="1098938">
                    <a:moveTo>
                      <a:pt x="0" y="0"/>
                    </a:moveTo>
                    <a:lnTo>
                      <a:pt x="9982901" y="0"/>
                    </a:lnTo>
                    <a:lnTo>
                      <a:pt x="9982901" y="1098939"/>
                    </a:lnTo>
                    <a:lnTo>
                      <a:pt x="0" y="1098939"/>
                    </a:lnTo>
                    <a:close/>
                  </a:path>
                </a:pathLst>
              </a:custGeom>
              <a:solidFill>
                <a:srgbClr val="00AB7C"/>
              </a:solidFill>
            </p:spPr>
          </p:sp>
          <p:sp>
            <p:nvSpPr>
              <p:cNvPr id="72" name="Freeform 72"/>
              <p:cNvSpPr/>
              <p:nvPr/>
            </p:nvSpPr>
            <p:spPr>
              <a:xfrm>
                <a:off x="0" y="7430918"/>
                <a:ext cx="9635754" cy="1098938"/>
              </a:xfrm>
              <a:custGeom>
                <a:avLst/>
                <a:gdLst/>
                <a:ahLst/>
                <a:cxnLst/>
                <a:rect l="l" t="t" r="r" b="b"/>
                <a:pathLst>
                  <a:path w="9635754" h="1098938">
                    <a:moveTo>
                      <a:pt x="0" y="0"/>
                    </a:moveTo>
                    <a:lnTo>
                      <a:pt x="9635754" y="0"/>
                    </a:lnTo>
                    <a:lnTo>
                      <a:pt x="9635754" y="1098938"/>
                    </a:lnTo>
                    <a:lnTo>
                      <a:pt x="0" y="1098938"/>
                    </a:lnTo>
                    <a:close/>
                  </a:path>
                </a:pathLst>
              </a:custGeom>
              <a:solidFill>
                <a:srgbClr val="00AB7C"/>
              </a:solidFill>
            </p:spPr>
          </p:sp>
          <p:sp>
            <p:nvSpPr>
              <p:cNvPr id="73" name="Freeform 73"/>
              <p:cNvSpPr/>
              <p:nvPr/>
            </p:nvSpPr>
            <p:spPr>
              <a:xfrm>
                <a:off x="0" y="8669403"/>
                <a:ext cx="9314521" cy="1098939"/>
              </a:xfrm>
              <a:custGeom>
                <a:avLst/>
                <a:gdLst/>
                <a:ahLst/>
                <a:cxnLst/>
                <a:rect l="l" t="t" r="r" b="b"/>
                <a:pathLst>
                  <a:path w="9314521" h="1098939">
                    <a:moveTo>
                      <a:pt x="0" y="0"/>
                    </a:moveTo>
                    <a:lnTo>
                      <a:pt x="9314521" y="0"/>
                    </a:lnTo>
                    <a:lnTo>
                      <a:pt x="9314521" y="1098940"/>
                    </a:lnTo>
                    <a:lnTo>
                      <a:pt x="0" y="1098940"/>
                    </a:lnTo>
                    <a:close/>
                  </a:path>
                </a:pathLst>
              </a:custGeom>
              <a:solidFill>
                <a:srgbClr val="00AB7C"/>
              </a:solidFill>
            </p:spPr>
          </p:sp>
          <p:sp>
            <p:nvSpPr>
              <p:cNvPr id="74" name="Freeform 74"/>
              <p:cNvSpPr/>
              <p:nvPr/>
            </p:nvSpPr>
            <p:spPr>
              <a:xfrm>
                <a:off x="0" y="0"/>
                <a:ext cx="10858308" cy="1098938"/>
              </a:xfrm>
              <a:custGeom>
                <a:avLst/>
                <a:gdLst/>
                <a:ahLst/>
                <a:cxnLst/>
                <a:rect l="l" t="t" r="r" b="b"/>
                <a:pathLst>
                  <a:path w="10858308" h="1098938">
                    <a:moveTo>
                      <a:pt x="0" y="0"/>
                    </a:moveTo>
                    <a:lnTo>
                      <a:pt x="10858308" y="0"/>
                    </a:lnTo>
                    <a:lnTo>
                      <a:pt x="10858308" y="1098938"/>
                    </a:lnTo>
                    <a:lnTo>
                      <a:pt x="0" y="1098938"/>
                    </a:lnTo>
                    <a:close/>
                  </a:path>
                </a:pathLst>
              </a:custGeom>
              <a:solidFill>
                <a:srgbClr val="31356E"/>
              </a:solidFill>
            </p:spPr>
          </p:sp>
          <p:sp>
            <p:nvSpPr>
              <p:cNvPr id="75" name="Freeform 75"/>
              <p:cNvSpPr/>
              <p:nvPr/>
            </p:nvSpPr>
            <p:spPr>
              <a:xfrm>
                <a:off x="0" y="1238486"/>
                <a:ext cx="10667419" cy="1098939"/>
              </a:xfrm>
              <a:custGeom>
                <a:avLst/>
                <a:gdLst/>
                <a:ahLst/>
                <a:cxnLst/>
                <a:rect l="l" t="t" r="r" b="b"/>
                <a:pathLst>
                  <a:path w="10667419" h="1098939">
                    <a:moveTo>
                      <a:pt x="0" y="0"/>
                    </a:moveTo>
                    <a:lnTo>
                      <a:pt x="10667419" y="0"/>
                    </a:lnTo>
                    <a:lnTo>
                      <a:pt x="10667419" y="1098939"/>
                    </a:lnTo>
                    <a:lnTo>
                      <a:pt x="0" y="1098939"/>
                    </a:lnTo>
                    <a:close/>
                  </a:path>
                </a:pathLst>
              </a:custGeom>
              <a:solidFill>
                <a:srgbClr val="31356E"/>
              </a:solidFill>
            </p:spPr>
          </p:sp>
          <p:sp>
            <p:nvSpPr>
              <p:cNvPr id="76" name="Freeform 76"/>
              <p:cNvSpPr/>
              <p:nvPr/>
            </p:nvSpPr>
            <p:spPr>
              <a:xfrm>
                <a:off x="0" y="2476972"/>
                <a:ext cx="10578310" cy="1098938"/>
              </a:xfrm>
              <a:custGeom>
                <a:avLst/>
                <a:gdLst/>
                <a:ahLst/>
                <a:cxnLst/>
                <a:rect l="l" t="t" r="r" b="b"/>
                <a:pathLst>
                  <a:path w="10578310" h="1098938">
                    <a:moveTo>
                      <a:pt x="0" y="0"/>
                    </a:moveTo>
                    <a:lnTo>
                      <a:pt x="10578310" y="0"/>
                    </a:lnTo>
                    <a:lnTo>
                      <a:pt x="10578310" y="1098939"/>
                    </a:lnTo>
                    <a:lnTo>
                      <a:pt x="0" y="1098939"/>
                    </a:lnTo>
                    <a:close/>
                  </a:path>
                </a:pathLst>
              </a:custGeom>
              <a:solidFill>
                <a:srgbClr val="31356E"/>
              </a:solidFill>
            </p:spPr>
          </p:sp>
          <p:sp>
            <p:nvSpPr>
              <p:cNvPr id="77" name="Freeform 77"/>
              <p:cNvSpPr/>
              <p:nvPr/>
            </p:nvSpPr>
            <p:spPr>
              <a:xfrm>
                <a:off x="0" y="3715459"/>
                <a:ext cx="10016432" cy="1098938"/>
              </a:xfrm>
              <a:custGeom>
                <a:avLst/>
                <a:gdLst/>
                <a:ahLst/>
                <a:cxnLst/>
                <a:rect l="l" t="t" r="r" b="b"/>
                <a:pathLst>
                  <a:path w="10016432" h="1098938">
                    <a:moveTo>
                      <a:pt x="0" y="0"/>
                    </a:moveTo>
                    <a:lnTo>
                      <a:pt x="10016432" y="0"/>
                    </a:lnTo>
                    <a:lnTo>
                      <a:pt x="10016432" y="1098938"/>
                    </a:lnTo>
                    <a:lnTo>
                      <a:pt x="0" y="1098938"/>
                    </a:lnTo>
                    <a:close/>
                  </a:path>
                </a:pathLst>
              </a:custGeom>
              <a:solidFill>
                <a:srgbClr val="31356E"/>
              </a:solidFill>
            </p:spPr>
          </p:sp>
          <p:sp>
            <p:nvSpPr>
              <p:cNvPr id="78" name="Freeform 78"/>
              <p:cNvSpPr/>
              <p:nvPr/>
            </p:nvSpPr>
            <p:spPr>
              <a:xfrm>
                <a:off x="0" y="4953945"/>
                <a:ext cx="9654148" cy="1098939"/>
              </a:xfrm>
              <a:custGeom>
                <a:avLst/>
                <a:gdLst/>
                <a:ahLst/>
                <a:cxnLst/>
                <a:rect l="l" t="t" r="r" b="b"/>
                <a:pathLst>
                  <a:path w="9654148" h="1098939">
                    <a:moveTo>
                      <a:pt x="0" y="0"/>
                    </a:moveTo>
                    <a:lnTo>
                      <a:pt x="9654148" y="0"/>
                    </a:lnTo>
                    <a:lnTo>
                      <a:pt x="9654148" y="1098939"/>
                    </a:lnTo>
                    <a:lnTo>
                      <a:pt x="0" y="1098939"/>
                    </a:lnTo>
                    <a:close/>
                  </a:path>
                </a:pathLst>
              </a:custGeom>
              <a:solidFill>
                <a:srgbClr val="31356E"/>
              </a:solidFill>
            </p:spPr>
          </p:sp>
          <p:sp>
            <p:nvSpPr>
              <p:cNvPr id="79" name="Freeform 79"/>
              <p:cNvSpPr/>
              <p:nvPr/>
            </p:nvSpPr>
            <p:spPr>
              <a:xfrm>
                <a:off x="0" y="6192431"/>
                <a:ext cx="9075434" cy="1098938"/>
              </a:xfrm>
              <a:custGeom>
                <a:avLst/>
                <a:gdLst/>
                <a:ahLst/>
                <a:cxnLst/>
                <a:rect l="l" t="t" r="r" b="b"/>
                <a:pathLst>
                  <a:path w="9075434" h="1098938">
                    <a:moveTo>
                      <a:pt x="0" y="0"/>
                    </a:moveTo>
                    <a:lnTo>
                      <a:pt x="9075434" y="0"/>
                    </a:lnTo>
                    <a:lnTo>
                      <a:pt x="9075434" y="1098939"/>
                    </a:lnTo>
                    <a:lnTo>
                      <a:pt x="0" y="1098939"/>
                    </a:lnTo>
                    <a:close/>
                  </a:path>
                </a:pathLst>
              </a:custGeom>
              <a:solidFill>
                <a:srgbClr val="31356E"/>
              </a:solidFill>
            </p:spPr>
          </p:sp>
          <p:sp>
            <p:nvSpPr>
              <p:cNvPr id="80" name="Freeform 80"/>
              <p:cNvSpPr/>
              <p:nvPr/>
            </p:nvSpPr>
            <p:spPr>
              <a:xfrm>
                <a:off x="0" y="7430918"/>
                <a:ext cx="8759690" cy="1098938"/>
              </a:xfrm>
              <a:custGeom>
                <a:avLst/>
                <a:gdLst/>
                <a:ahLst/>
                <a:cxnLst/>
                <a:rect l="l" t="t" r="r" b="b"/>
                <a:pathLst>
                  <a:path w="8759690" h="1098938">
                    <a:moveTo>
                      <a:pt x="0" y="0"/>
                    </a:moveTo>
                    <a:lnTo>
                      <a:pt x="8759690" y="0"/>
                    </a:lnTo>
                    <a:lnTo>
                      <a:pt x="8759690" y="1098938"/>
                    </a:lnTo>
                    <a:lnTo>
                      <a:pt x="0" y="1098938"/>
                    </a:lnTo>
                    <a:close/>
                  </a:path>
                </a:pathLst>
              </a:custGeom>
              <a:solidFill>
                <a:srgbClr val="31356E"/>
              </a:solidFill>
            </p:spPr>
          </p:sp>
          <p:sp>
            <p:nvSpPr>
              <p:cNvPr id="81" name="Freeform 81"/>
              <p:cNvSpPr/>
              <p:nvPr/>
            </p:nvSpPr>
            <p:spPr>
              <a:xfrm>
                <a:off x="0" y="8669403"/>
                <a:ext cx="8467780" cy="1098939"/>
              </a:xfrm>
              <a:custGeom>
                <a:avLst/>
                <a:gdLst/>
                <a:ahLst/>
                <a:cxnLst/>
                <a:rect l="l" t="t" r="r" b="b"/>
                <a:pathLst>
                  <a:path w="8467780" h="1098939">
                    <a:moveTo>
                      <a:pt x="0" y="0"/>
                    </a:moveTo>
                    <a:lnTo>
                      <a:pt x="8467780" y="0"/>
                    </a:lnTo>
                    <a:lnTo>
                      <a:pt x="8467780" y="1098940"/>
                    </a:lnTo>
                    <a:lnTo>
                      <a:pt x="0" y="1098940"/>
                    </a:lnTo>
                    <a:close/>
                  </a:path>
                </a:pathLst>
              </a:custGeom>
              <a:solidFill>
                <a:srgbClr val="31356E"/>
              </a:solidFill>
            </p:spPr>
          </p:sp>
          <p:sp>
            <p:nvSpPr>
              <p:cNvPr id="82" name="Freeform 82"/>
              <p:cNvSpPr/>
              <p:nvPr/>
            </p:nvSpPr>
            <p:spPr>
              <a:xfrm>
                <a:off x="0" y="0"/>
                <a:ext cx="9349599" cy="1098938"/>
              </a:xfrm>
              <a:custGeom>
                <a:avLst/>
                <a:gdLst/>
                <a:ahLst/>
                <a:cxnLst/>
                <a:rect l="l" t="t" r="r" b="b"/>
                <a:pathLst>
                  <a:path w="9349599" h="1098938">
                    <a:moveTo>
                      <a:pt x="0" y="0"/>
                    </a:moveTo>
                    <a:lnTo>
                      <a:pt x="9349599" y="0"/>
                    </a:lnTo>
                    <a:lnTo>
                      <a:pt x="9349599" y="1098938"/>
                    </a:lnTo>
                    <a:lnTo>
                      <a:pt x="0" y="1098938"/>
                    </a:lnTo>
                    <a:close/>
                  </a:path>
                </a:pathLst>
              </a:custGeom>
              <a:solidFill>
                <a:srgbClr val="2F5F98"/>
              </a:solidFill>
            </p:spPr>
          </p:sp>
          <p:sp>
            <p:nvSpPr>
              <p:cNvPr id="83" name="Freeform 83"/>
              <p:cNvSpPr/>
              <p:nvPr/>
            </p:nvSpPr>
            <p:spPr>
              <a:xfrm>
                <a:off x="0" y="1238486"/>
                <a:ext cx="9158698" cy="1098939"/>
              </a:xfrm>
              <a:custGeom>
                <a:avLst/>
                <a:gdLst/>
                <a:ahLst/>
                <a:cxnLst/>
                <a:rect l="l" t="t" r="r" b="b"/>
                <a:pathLst>
                  <a:path w="9158698" h="1098939">
                    <a:moveTo>
                      <a:pt x="0" y="0"/>
                    </a:moveTo>
                    <a:lnTo>
                      <a:pt x="9158698" y="0"/>
                    </a:lnTo>
                    <a:lnTo>
                      <a:pt x="9158698" y="1098939"/>
                    </a:lnTo>
                    <a:lnTo>
                      <a:pt x="0" y="1098939"/>
                    </a:lnTo>
                    <a:close/>
                  </a:path>
                </a:pathLst>
              </a:custGeom>
              <a:solidFill>
                <a:srgbClr val="2F5F98"/>
              </a:solidFill>
            </p:spPr>
          </p:sp>
          <p:sp>
            <p:nvSpPr>
              <p:cNvPr id="84" name="Freeform 84"/>
              <p:cNvSpPr/>
              <p:nvPr/>
            </p:nvSpPr>
            <p:spPr>
              <a:xfrm>
                <a:off x="0" y="2476972"/>
                <a:ext cx="9069584" cy="1098938"/>
              </a:xfrm>
              <a:custGeom>
                <a:avLst/>
                <a:gdLst/>
                <a:ahLst/>
                <a:cxnLst/>
                <a:rect l="l" t="t" r="r" b="b"/>
                <a:pathLst>
                  <a:path w="9069584" h="1098938">
                    <a:moveTo>
                      <a:pt x="0" y="0"/>
                    </a:moveTo>
                    <a:lnTo>
                      <a:pt x="9069584" y="0"/>
                    </a:lnTo>
                    <a:lnTo>
                      <a:pt x="9069584" y="1098939"/>
                    </a:lnTo>
                    <a:lnTo>
                      <a:pt x="0" y="1098939"/>
                    </a:lnTo>
                    <a:close/>
                  </a:path>
                </a:pathLst>
              </a:custGeom>
              <a:solidFill>
                <a:srgbClr val="2F5F98"/>
              </a:solidFill>
            </p:spPr>
          </p:sp>
          <p:sp>
            <p:nvSpPr>
              <p:cNvPr id="85" name="Freeform 85"/>
              <p:cNvSpPr/>
              <p:nvPr/>
            </p:nvSpPr>
            <p:spPr>
              <a:xfrm>
                <a:off x="0" y="3715459"/>
                <a:ext cx="8086512" cy="1098938"/>
              </a:xfrm>
              <a:custGeom>
                <a:avLst/>
                <a:gdLst/>
                <a:ahLst/>
                <a:cxnLst/>
                <a:rect l="l" t="t" r="r" b="b"/>
                <a:pathLst>
                  <a:path w="8086512" h="1098938">
                    <a:moveTo>
                      <a:pt x="0" y="0"/>
                    </a:moveTo>
                    <a:lnTo>
                      <a:pt x="8086512" y="0"/>
                    </a:lnTo>
                    <a:lnTo>
                      <a:pt x="8086512" y="1098938"/>
                    </a:lnTo>
                    <a:lnTo>
                      <a:pt x="0" y="1098938"/>
                    </a:lnTo>
                    <a:close/>
                  </a:path>
                </a:pathLst>
              </a:custGeom>
              <a:solidFill>
                <a:srgbClr val="2F5F98"/>
              </a:solidFill>
            </p:spPr>
          </p:sp>
          <p:sp>
            <p:nvSpPr>
              <p:cNvPr id="86" name="Freeform 86"/>
              <p:cNvSpPr/>
              <p:nvPr/>
            </p:nvSpPr>
            <p:spPr>
              <a:xfrm>
                <a:off x="0" y="4953945"/>
                <a:ext cx="8145350" cy="1098939"/>
              </a:xfrm>
              <a:custGeom>
                <a:avLst/>
                <a:gdLst/>
                <a:ahLst/>
                <a:cxnLst/>
                <a:rect l="l" t="t" r="r" b="b"/>
                <a:pathLst>
                  <a:path w="8145350" h="1098939">
                    <a:moveTo>
                      <a:pt x="0" y="0"/>
                    </a:moveTo>
                    <a:lnTo>
                      <a:pt x="8145350" y="0"/>
                    </a:lnTo>
                    <a:lnTo>
                      <a:pt x="8145350" y="1098939"/>
                    </a:lnTo>
                    <a:lnTo>
                      <a:pt x="0" y="1098939"/>
                    </a:lnTo>
                    <a:close/>
                  </a:path>
                </a:pathLst>
              </a:custGeom>
              <a:solidFill>
                <a:srgbClr val="2F5F98"/>
              </a:solidFill>
            </p:spPr>
          </p:sp>
          <p:sp>
            <p:nvSpPr>
              <p:cNvPr id="87" name="Freeform 87"/>
              <p:cNvSpPr/>
              <p:nvPr/>
            </p:nvSpPr>
            <p:spPr>
              <a:xfrm>
                <a:off x="0" y="6192431"/>
                <a:ext cx="7145408" cy="1098938"/>
              </a:xfrm>
              <a:custGeom>
                <a:avLst/>
                <a:gdLst/>
                <a:ahLst/>
                <a:cxnLst/>
                <a:rect l="l" t="t" r="r" b="b"/>
                <a:pathLst>
                  <a:path w="7145408" h="1098938">
                    <a:moveTo>
                      <a:pt x="0" y="0"/>
                    </a:moveTo>
                    <a:lnTo>
                      <a:pt x="7145408" y="0"/>
                    </a:lnTo>
                    <a:lnTo>
                      <a:pt x="7145408" y="1098939"/>
                    </a:lnTo>
                    <a:lnTo>
                      <a:pt x="0" y="1098939"/>
                    </a:lnTo>
                    <a:close/>
                  </a:path>
                </a:pathLst>
              </a:custGeom>
              <a:solidFill>
                <a:srgbClr val="2F5F98"/>
              </a:solidFill>
            </p:spPr>
          </p:sp>
          <p:sp>
            <p:nvSpPr>
              <p:cNvPr id="88" name="Freeform 88"/>
              <p:cNvSpPr/>
              <p:nvPr/>
            </p:nvSpPr>
            <p:spPr>
              <a:xfrm>
                <a:off x="0" y="7430918"/>
                <a:ext cx="6829624" cy="1098938"/>
              </a:xfrm>
              <a:custGeom>
                <a:avLst/>
                <a:gdLst/>
                <a:ahLst/>
                <a:cxnLst/>
                <a:rect l="l" t="t" r="r" b="b"/>
                <a:pathLst>
                  <a:path w="6829624" h="1098938">
                    <a:moveTo>
                      <a:pt x="0" y="0"/>
                    </a:moveTo>
                    <a:lnTo>
                      <a:pt x="6829624" y="0"/>
                    </a:lnTo>
                    <a:lnTo>
                      <a:pt x="6829624" y="1098938"/>
                    </a:lnTo>
                    <a:lnTo>
                      <a:pt x="0" y="1098938"/>
                    </a:lnTo>
                    <a:close/>
                  </a:path>
                </a:pathLst>
              </a:custGeom>
              <a:solidFill>
                <a:srgbClr val="2F5F98"/>
              </a:solidFill>
            </p:spPr>
          </p:sp>
          <p:sp>
            <p:nvSpPr>
              <p:cNvPr id="89" name="Freeform 89"/>
              <p:cNvSpPr/>
              <p:nvPr/>
            </p:nvSpPr>
            <p:spPr>
              <a:xfrm>
                <a:off x="0" y="8669403"/>
                <a:ext cx="6537675" cy="1098939"/>
              </a:xfrm>
              <a:custGeom>
                <a:avLst/>
                <a:gdLst/>
                <a:ahLst/>
                <a:cxnLst/>
                <a:rect l="l" t="t" r="r" b="b"/>
                <a:pathLst>
                  <a:path w="6537675" h="1098939">
                    <a:moveTo>
                      <a:pt x="0" y="0"/>
                    </a:moveTo>
                    <a:lnTo>
                      <a:pt x="6537675" y="0"/>
                    </a:lnTo>
                    <a:lnTo>
                      <a:pt x="6537675" y="1098940"/>
                    </a:lnTo>
                    <a:lnTo>
                      <a:pt x="0" y="1098940"/>
                    </a:lnTo>
                    <a:close/>
                  </a:path>
                </a:pathLst>
              </a:custGeom>
              <a:solidFill>
                <a:srgbClr val="2F5F98"/>
              </a:solidFill>
            </p:spPr>
          </p:sp>
          <p:sp>
            <p:nvSpPr>
              <p:cNvPr id="90" name="Freeform 90"/>
              <p:cNvSpPr/>
              <p:nvPr/>
            </p:nvSpPr>
            <p:spPr>
              <a:xfrm>
                <a:off x="0" y="0"/>
                <a:ext cx="8592690" cy="1098938"/>
              </a:xfrm>
              <a:custGeom>
                <a:avLst/>
                <a:gdLst/>
                <a:ahLst/>
                <a:cxnLst/>
                <a:rect l="l" t="t" r="r" b="b"/>
                <a:pathLst>
                  <a:path w="8592690" h="1098938">
                    <a:moveTo>
                      <a:pt x="0" y="0"/>
                    </a:moveTo>
                    <a:lnTo>
                      <a:pt x="8592690" y="0"/>
                    </a:lnTo>
                    <a:lnTo>
                      <a:pt x="8592690" y="1098938"/>
                    </a:lnTo>
                    <a:lnTo>
                      <a:pt x="0" y="1098938"/>
                    </a:lnTo>
                    <a:close/>
                  </a:path>
                </a:pathLst>
              </a:custGeom>
              <a:solidFill>
                <a:srgbClr val="2D8BBA"/>
              </a:solidFill>
            </p:spPr>
          </p:sp>
          <p:sp>
            <p:nvSpPr>
              <p:cNvPr id="91" name="Freeform 91"/>
              <p:cNvSpPr/>
              <p:nvPr/>
            </p:nvSpPr>
            <p:spPr>
              <a:xfrm>
                <a:off x="0" y="1238486"/>
                <a:ext cx="8409543" cy="1098939"/>
              </a:xfrm>
              <a:custGeom>
                <a:avLst/>
                <a:gdLst/>
                <a:ahLst/>
                <a:cxnLst/>
                <a:rect l="l" t="t" r="r" b="b"/>
                <a:pathLst>
                  <a:path w="8409543" h="1098939">
                    <a:moveTo>
                      <a:pt x="0" y="0"/>
                    </a:moveTo>
                    <a:lnTo>
                      <a:pt x="8409543" y="0"/>
                    </a:lnTo>
                    <a:lnTo>
                      <a:pt x="8409543" y="1098939"/>
                    </a:lnTo>
                    <a:lnTo>
                      <a:pt x="0" y="1098939"/>
                    </a:lnTo>
                    <a:close/>
                  </a:path>
                </a:pathLst>
              </a:custGeom>
              <a:solidFill>
                <a:srgbClr val="2D8BBA"/>
              </a:solidFill>
            </p:spPr>
          </p:sp>
          <p:sp>
            <p:nvSpPr>
              <p:cNvPr id="92" name="Freeform 92"/>
              <p:cNvSpPr/>
              <p:nvPr/>
            </p:nvSpPr>
            <p:spPr>
              <a:xfrm>
                <a:off x="0" y="2476972"/>
                <a:ext cx="8327996" cy="1098938"/>
              </a:xfrm>
              <a:custGeom>
                <a:avLst/>
                <a:gdLst/>
                <a:ahLst/>
                <a:cxnLst/>
                <a:rect l="l" t="t" r="r" b="b"/>
                <a:pathLst>
                  <a:path w="8327996" h="1098938">
                    <a:moveTo>
                      <a:pt x="0" y="0"/>
                    </a:moveTo>
                    <a:lnTo>
                      <a:pt x="8327996" y="0"/>
                    </a:lnTo>
                    <a:lnTo>
                      <a:pt x="8327996" y="1098939"/>
                    </a:lnTo>
                    <a:lnTo>
                      <a:pt x="0" y="1098939"/>
                    </a:lnTo>
                    <a:close/>
                  </a:path>
                </a:pathLst>
              </a:custGeom>
              <a:solidFill>
                <a:srgbClr val="2D8BBA"/>
              </a:solidFill>
            </p:spPr>
          </p:sp>
          <p:sp>
            <p:nvSpPr>
              <p:cNvPr id="93" name="Freeform 93"/>
              <p:cNvSpPr/>
              <p:nvPr/>
            </p:nvSpPr>
            <p:spPr>
              <a:xfrm>
                <a:off x="0" y="3715459"/>
                <a:ext cx="7352664" cy="1098938"/>
              </a:xfrm>
              <a:custGeom>
                <a:avLst/>
                <a:gdLst/>
                <a:ahLst/>
                <a:cxnLst/>
                <a:rect l="l" t="t" r="r" b="b"/>
                <a:pathLst>
                  <a:path w="7352664" h="1098938">
                    <a:moveTo>
                      <a:pt x="0" y="0"/>
                    </a:moveTo>
                    <a:lnTo>
                      <a:pt x="7352664" y="0"/>
                    </a:lnTo>
                    <a:lnTo>
                      <a:pt x="7352664" y="1098938"/>
                    </a:lnTo>
                    <a:lnTo>
                      <a:pt x="0" y="1098938"/>
                    </a:lnTo>
                    <a:close/>
                  </a:path>
                </a:pathLst>
              </a:custGeom>
              <a:solidFill>
                <a:srgbClr val="2D8BBA"/>
              </a:solidFill>
            </p:spPr>
          </p:sp>
          <p:sp>
            <p:nvSpPr>
              <p:cNvPr id="94" name="Freeform 94"/>
              <p:cNvSpPr/>
              <p:nvPr/>
            </p:nvSpPr>
            <p:spPr>
              <a:xfrm>
                <a:off x="0" y="4953945"/>
                <a:ext cx="7340506" cy="1098939"/>
              </a:xfrm>
              <a:custGeom>
                <a:avLst/>
                <a:gdLst/>
                <a:ahLst/>
                <a:cxnLst/>
                <a:rect l="l" t="t" r="r" b="b"/>
                <a:pathLst>
                  <a:path w="7340506" h="1098939">
                    <a:moveTo>
                      <a:pt x="0" y="0"/>
                    </a:moveTo>
                    <a:lnTo>
                      <a:pt x="7340506" y="0"/>
                    </a:lnTo>
                    <a:lnTo>
                      <a:pt x="7340506" y="1098939"/>
                    </a:lnTo>
                    <a:lnTo>
                      <a:pt x="0" y="1098939"/>
                    </a:lnTo>
                    <a:close/>
                  </a:path>
                </a:pathLst>
              </a:custGeom>
              <a:solidFill>
                <a:srgbClr val="2D8BBA"/>
              </a:solidFill>
            </p:spPr>
          </p:sp>
          <p:sp>
            <p:nvSpPr>
              <p:cNvPr id="95" name="Freeform 95"/>
              <p:cNvSpPr/>
              <p:nvPr/>
            </p:nvSpPr>
            <p:spPr>
              <a:xfrm>
                <a:off x="0" y="6192431"/>
                <a:ext cx="6396189" cy="1098938"/>
              </a:xfrm>
              <a:custGeom>
                <a:avLst/>
                <a:gdLst/>
                <a:ahLst/>
                <a:cxnLst/>
                <a:rect l="l" t="t" r="r" b="b"/>
                <a:pathLst>
                  <a:path w="6396189" h="1098938">
                    <a:moveTo>
                      <a:pt x="0" y="0"/>
                    </a:moveTo>
                    <a:lnTo>
                      <a:pt x="6396189" y="0"/>
                    </a:lnTo>
                    <a:lnTo>
                      <a:pt x="6396189" y="1098939"/>
                    </a:lnTo>
                    <a:lnTo>
                      <a:pt x="0" y="1098939"/>
                    </a:lnTo>
                    <a:close/>
                  </a:path>
                </a:pathLst>
              </a:custGeom>
              <a:solidFill>
                <a:srgbClr val="2D8BBA"/>
              </a:solidFill>
            </p:spPr>
          </p:sp>
          <p:sp>
            <p:nvSpPr>
              <p:cNvPr id="96" name="Freeform 96"/>
              <p:cNvSpPr/>
              <p:nvPr/>
            </p:nvSpPr>
            <p:spPr>
              <a:xfrm>
                <a:off x="0" y="7430918"/>
                <a:ext cx="6080389" cy="1098938"/>
              </a:xfrm>
              <a:custGeom>
                <a:avLst/>
                <a:gdLst/>
                <a:ahLst/>
                <a:cxnLst/>
                <a:rect l="l" t="t" r="r" b="b"/>
                <a:pathLst>
                  <a:path w="6080389" h="1098938">
                    <a:moveTo>
                      <a:pt x="0" y="0"/>
                    </a:moveTo>
                    <a:lnTo>
                      <a:pt x="6080389" y="0"/>
                    </a:lnTo>
                    <a:lnTo>
                      <a:pt x="6080389" y="1098938"/>
                    </a:lnTo>
                    <a:lnTo>
                      <a:pt x="0" y="1098938"/>
                    </a:lnTo>
                    <a:close/>
                  </a:path>
                </a:pathLst>
              </a:custGeom>
              <a:solidFill>
                <a:srgbClr val="2D8BBA"/>
              </a:solidFill>
            </p:spPr>
          </p:sp>
          <p:sp>
            <p:nvSpPr>
              <p:cNvPr id="97" name="Freeform 97"/>
              <p:cNvSpPr/>
              <p:nvPr/>
            </p:nvSpPr>
            <p:spPr>
              <a:xfrm>
                <a:off x="0" y="8669403"/>
                <a:ext cx="5790317" cy="1098939"/>
              </a:xfrm>
              <a:custGeom>
                <a:avLst/>
                <a:gdLst/>
                <a:ahLst/>
                <a:cxnLst/>
                <a:rect l="l" t="t" r="r" b="b"/>
                <a:pathLst>
                  <a:path w="5790317" h="1098939">
                    <a:moveTo>
                      <a:pt x="0" y="0"/>
                    </a:moveTo>
                    <a:lnTo>
                      <a:pt x="5790317" y="0"/>
                    </a:lnTo>
                    <a:lnTo>
                      <a:pt x="5790317" y="1098940"/>
                    </a:lnTo>
                    <a:lnTo>
                      <a:pt x="0" y="1098940"/>
                    </a:lnTo>
                    <a:close/>
                  </a:path>
                </a:pathLst>
              </a:custGeom>
              <a:solidFill>
                <a:srgbClr val="2D8BBA"/>
              </a:solidFill>
            </p:spPr>
          </p:sp>
          <p:sp>
            <p:nvSpPr>
              <p:cNvPr id="98" name="Freeform 98"/>
              <p:cNvSpPr/>
              <p:nvPr/>
            </p:nvSpPr>
            <p:spPr>
              <a:xfrm>
                <a:off x="0" y="0"/>
                <a:ext cx="7302216" cy="1098938"/>
              </a:xfrm>
              <a:custGeom>
                <a:avLst/>
                <a:gdLst/>
                <a:ahLst/>
                <a:cxnLst/>
                <a:rect l="l" t="t" r="r" b="b"/>
                <a:pathLst>
                  <a:path w="7302216" h="1098938">
                    <a:moveTo>
                      <a:pt x="0" y="0"/>
                    </a:moveTo>
                    <a:lnTo>
                      <a:pt x="7302216" y="0"/>
                    </a:lnTo>
                    <a:lnTo>
                      <a:pt x="7302216" y="1098938"/>
                    </a:lnTo>
                    <a:lnTo>
                      <a:pt x="0" y="1098938"/>
                    </a:lnTo>
                    <a:close/>
                  </a:path>
                </a:pathLst>
              </a:custGeom>
              <a:solidFill>
                <a:srgbClr val="F26A23"/>
              </a:solidFill>
            </p:spPr>
          </p:sp>
          <p:sp>
            <p:nvSpPr>
              <p:cNvPr id="99" name="Freeform 99"/>
              <p:cNvSpPr/>
              <p:nvPr/>
            </p:nvSpPr>
            <p:spPr>
              <a:xfrm>
                <a:off x="0" y="1238486"/>
                <a:ext cx="7312499" cy="1098939"/>
              </a:xfrm>
              <a:custGeom>
                <a:avLst/>
                <a:gdLst/>
                <a:ahLst/>
                <a:cxnLst/>
                <a:rect l="l" t="t" r="r" b="b"/>
                <a:pathLst>
                  <a:path w="7312499" h="1098939">
                    <a:moveTo>
                      <a:pt x="0" y="0"/>
                    </a:moveTo>
                    <a:lnTo>
                      <a:pt x="7312499" y="0"/>
                    </a:lnTo>
                    <a:lnTo>
                      <a:pt x="7312499" y="1098939"/>
                    </a:lnTo>
                    <a:lnTo>
                      <a:pt x="0" y="1098939"/>
                    </a:lnTo>
                    <a:close/>
                  </a:path>
                </a:pathLst>
              </a:custGeom>
              <a:solidFill>
                <a:srgbClr val="F26A23"/>
              </a:solidFill>
            </p:spPr>
          </p:sp>
          <p:sp>
            <p:nvSpPr>
              <p:cNvPr id="100" name="Freeform 100"/>
              <p:cNvSpPr/>
              <p:nvPr/>
            </p:nvSpPr>
            <p:spPr>
              <a:xfrm>
                <a:off x="0" y="2476972"/>
                <a:ext cx="7308929" cy="1098938"/>
              </a:xfrm>
              <a:custGeom>
                <a:avLst/>
                <a:gdLst/>
                <a:ahLst/>
                <a:cxnLst/>
                <a:rect l="l" t="t" r="r" b="b"/>
                <a:pathLst>
                  <a:path w="7308929" h="1098938">
                    <a:moveTo>
                      <a:pt x="0" y="0"/>
                    </a:moveTo>
                    <a:lnTo>
                      <a:pt x="7308929" y="0"/>
                    </a:lnTo>
                    <a:lnTo>
                      <a:pt x="7308929" y="1098939"/>
                    </a:lnTo>
                    <a:lnTo>
                      <a:pt x="0" y="1098939"/>
                    </a:lnTo>
                    <a:close/>
                  </a:path>
                </a:pathLst>
              </a:custGeom>
              <a:solidFill>
                <a:srgbClr val="F26A23"/>
              </a:solidFill>
            </p:spPr>
          </p:sp>
          <p:sp>
            <p:nvSpPr>
              <p:cNvPr id="101" name="Freeform 101"/>
              <p:cNvSpPr/>
              <p:nvPr/>
            </p:nvSpPr>
            <p:spPr>
              <a:xfrm>
                <a:off x="0" y="3715459"/>
                <a:ext cx="5966930" cy="1098938"/>
              </a:xfrm>
              <a:custGeom>
                <a:avLst/>
                <a:gdLst/>
                <a:ahLst/>
                <a:cxnLst/>
                <a:rect l="l" t="t" r="r" b="b"/>
                <a:pathLst>
                  <a:path w="5966930" h="1098938">
                    <a:moveTo>
                      <a:pt x="0" y="0"/>
                    </a:moveTo>
                    <a:lnTo>
                      <a:pt x="5966930" y="0"/>
                    </a:lnTo>
                    <a:lnTo>
                      <a:pt x="5966930" y="1098938"/>
                    </a:lnTo>
                    <a:lnTo>
                      <a:pt x="0" y="1098938"/>
                    </a:lnTo>
                    <a:close/>
                  </a:path>
                </a:pathLst>
              </a:custGeom>
              <a:solidFill>
                <a:srgbClr val="F26A23"/>
              </a:solidFill>
            </p:spPr>
          </p:sp>
          <p:sp>
            <p:nvSpPr>
              <p:cNvPr id="102" name="Freeform 102"/>
              <p:cNvSpPr/>
              <p:nvPr/>
            </p:nvSpPr>
            <p:spPr>
              <a:xfrm>
                <a:off x="0" y="4953945"/>
                <a:ext cx="6379123" cy="1098939"/>
              </a:xfrm>
              <a:custGeom>
                <a:avLst/>
                <a:gdLst/>
                <a:ahLst/>
                <a:cxnLst/>
                <a:rect l="l" t="t" r="r" b="b"/>
                <a:pathLst>
                  <a:path w="6379123" h="1098939">
                    <a:moveTo>
                      <a:pt x="0" y="0"/>
                    </a:moveTo>
                    <a:lnTo>
                      <a:pt x="6379123" y="0"/>
                    </a:lnTo>
                    <a:lnTo>
                      <a:pt x="6379123" y="1098939"/>
                    </a:lnTo>
                    <a:lnTo>
                      <a:pt x="0" y="1098939"/>
                    </a:lnTo>
                    <a:close/>
                  </a:path>
                </a:pathLst>
              </a:custGeom>
              <a:solidFill>
                <a:srgbClr val="F26A23"/>
              </a:solidFill>
            </p:spPr>
          </p:sp>
          <p:sp>
            <p:nvSpPr>
              <p:cNvPr id="103" name="Freeform 103"/>
              <p:cNvSpPr/>
              <p:nvPr/>
            </p:nvSpPr>
            <p:spPr>
              <a:xfrm>
                <a:off x="0" y="6192431"/>
                <a:ext cx="5556110" cy="1098938"/>
              </a:xfrm>
              <a:custGeom>
                <a:avLst/>
                <a:gdLst/>
                <a:ahLst/>
                <a:cxnLst/>
                <a:rect l="l" t="t" r="r" b="b"/>
                <a:pathLst>
                  <a:path w="5556110" h="1098938">
                    <a:moveTo>
                      <a:pt x="0" y="0"/>
                    </a:moveTo>
                    <a:lnTo>
                      <a:pt x="5556110" y="0"/>
                    </a:lnTo>
                    <a:lnTo>
                      <a:pt x="5556110" y="1098939"/>
                    </a:lnTo>
                    <a:lnTo>
                      <a:pt x="0" y="1098939"/>
                    </a:lnTo>
                    <a:close/>
                  </a:path>
                </a:pathLst>
              </a:custGeom>
              <a:solidFill>
                <a:srgbClr val="F26A23"/>
              </a:solidFill>
            </p:spPr>
          </p:sp>
          <p:sp>
            <p:nvSpPr>
              <p:cNvPr id="104" name="Freeform 104"/>
              <p:cNvSpPr/>
              <p:nvPr/>
            </p:nvSpPr>
            <p:spPr>
              <a:xfrm>
                <a:off x="0" y="7430918"/>
                <a:ext cx="5182556" cy="1098938"/>
              </a:xfrm>
              <a:custGeom>
                <a:avLst/>
                <a:gdLst/>
                <a:ahLst/>
                <a:cxnLst/>
                <a:rect l="l" t="t" r="r" b="b"/>
                <a:pathLst>
                  <a:path w="5182556" h="1098938">
                    <a:moveTo>
                      <a:pt x="0" y="0"/>
                    </a:moveTo>
                    <a:lnTo>
                      <a:pt x="5182556" y="0"/>
                    </a:lnTo>
                    <a:lnTo>
                      <a:pt x="5182556" y="1098938"/>
                    </a:lnTo>
                    <a:lnTo>
                      <a:pt x="0" y="1098938"/>
                    </a:lnTo>
                    <a:close/>
                  </a:path>
                </a:pathLst>
              </a:custGeom>
              <a:solidFill>
                <a:srgbClr val="F26A23"/>
              </a:solidFill>
            </p:spPr>
          </p:sp>
          <p:sp>
            <p:nvSpPr>
              <p:cNvPr id="105" name="Freeform 105"/>
              <p:cNvSpPr/>
              <p:nvPr/>
            </p:nvSpPr>
            <p:spPr>
              <a:xfrm>
                <a:off x="0" y="8669403"/>
                <a:ext cx="4820153" cy="1098939"/>
              </a:xfrm>
              <a:custGeom>
                <a:avLst/>
                <a:gdLst/>
                <a:ahLst/>
                <a:cxnLst/>
                <a:rect l="l" t="t" r="r" b="b"/>
                <a:pathLst>
                  <a:path w="4820153" h="1098939">
                    <a:moveTo>
                      <a:pt x="0" y="0"/>
                    </a:moveTo>
                    <a:lnTo>
                      <a:pt x="4820153" y="0"/>
                    </a:lnTo>
                    <a:lnTo>
                      <a:pt x="4820153" y="1098940"/>
                    </a:lnTo>
                    <a:lnTo>
                      <a:pt x="0" y="1098940"/>
                    </a:lnTo>
                    <a:close/>
                  </a:path>
                </a:pathLst>
              </a:custGeom>
              <a:solidFill>
                <a:srgbClr val="F26A23"/>
              </a:solidFill>
            </p:spPr>
          </p:sp>
          <p:sp>
            <p:nvSpPr>
              <p:cNvPr id="106" name="Freeform 106"/>
              <p:cNvSpPr/>
              <p:nvPr/>
            </p:nvSpPr>
            <p:spPr>
              <a:xfrm>
                <a:off x="0" y="0"/>
                <a:ext cx="3491928" cy="1098938"/>
              </a:xfrm>
              <a:custGeom>
                <a:avLst/>
                <a:gdLst/>
                <a:ahLst/>
                <a:cxnLst/>
                <a:rect l="l" t="t" r="r" b="b"/>
                <a:pathLst>
                  <a:path w="3491928" h="1098938">
                    <a:moveTo>
                      <a:pt x="0" y="0"/>
                    </a:moveTo>
                    <a:lnTo>
                      <a:pt x="3491928" y="0"/>
                    </a:lnTo>
                    <a:lnTo>
                      <a:pt x="3491928" y="1098938"/>
                    </a:lnTo>
                    <a:lnTo>
                      <a:pt x="0" y="1098938"/>
                    </a:lnTo>
                    <a:close/>
                  </a:path>
                </a:pathLst>
              </a:custGeom>
              <a:solidFill>
                <a:srgbClr val="F9D549"/>
              </a:solidFill>
            </p:spPr>
          </p:sp>
          <p:sp>
            <p:nvSpPr>
              <p:cNvPr id="107" name="Freeform 107"/>
              <p:cNvSpPr/>
              <p:nvPr/>
            </p:nvSpPr>
            <p:spPr>
              <a:xfrm>
                <a:off x="0" y="1238486"/>
                <a:ext cx="3907040" cy="1098939"/>
              </a:xfrm>
              <a:custGeom>
                <a:avLst/>
                <a:gdLst/>
                <a:ahLst/>
                <a:cxnLst/>
                <a:rect l="l" t="t" r="r" b="b"/>
                <a:pathLst>
                  <a:path w="3907040" h="1098939">
                    <a:moveTo>
                      <a:pt x="0" y="0"/>
                    </a:moveTo>
                    <a:lnTo>
                      <a:pt x="3907040" y="0"/>
                    </a:lnTo>
                    <a:lnTo>
                      <a:pt x="3907040" y="1098939"/>
                    </a:lnTo>
                    <a:lnTo>
                      <a:pt x="0" y="1098939"/>
                    </a:lnTo>
                    <a:close/>
                  </a:path>
                </a:pathLst>
              </a:custGeom>
              <a:solidFill>
                <a:srgbClr val="F9D549"/>
              </a:solidFill>
            </p:spPr>
          </p:sp>
          <p:sp>
            <p:nvSpPr>
              <p:cNvPr id="108" name="Freeform 108"/>
              <p:cNvSpPr/>
              <p:nvPr/>
            </p:nvSpPr>
            <p:spPr>
              <a:xfrm>
                <a:off x="0" y="2476972"/>
                <a:ext cx="3431970" cy="1098938"/>
              </a:xfrm>
              <a:custGeom>
                <a:avLst/>
                <a:gdLst/>
                <a:ahLst/>
                <a:cxnLst/>
                <a:rect l="l" t="t" r="r" b="b"/>
                <a:pathLst>
                  <a:path w="3431970" h="1098938">
                    <a:moveTo>
                      <a:pt x="0" y="0"/>
                    </a:moveTo>
                    <a:lnTo>
                      <a:pt x="3431970" y="0"/>
                    </a:lnTo>
                    <a:lnTo>
                      <a:pt x="3431970" y="1098939"/>
                    </a:lnTo>
                    <a:lnTo>
                      <a:pt x="0" y="1098939"/>
                    </a:lnTo>
                    <a:close/>
                  </a:path>
                </a:pathLst>
              </a:custGeom>
              <a:solidFill>
                <a:srgbClr val="F9D549"/>
              </a:solidFill>
            </p:spPr>
          </p:sp>
          <p:sp>
            <p:nvSpPr>
              <p:cNvPr id="109" name="Freeform 109"/>
              <p:cNvSpPr/>
              <p:nvPr/>
            </p:nvSpPr>
            <p:spPr>
              <a:xfrm>
                <a:off x="0" y="3715459"/>
                <a:ext cx="3032300" cy="1098938"/>
              </a:xfrm>
              <a:custGeom>
                <a:avLst/>
                <a:gdLst/>
                <a:ahLst/>
                <a:cxnLst/>
                <a:rect l="l" t="t" r="r" b="b"/>
                <a:pathLst>
                  <a:path w="3032300" h="1098938">
                    <a:moveTo>
                      <a:pt x="0" y="0"/>
                    </a:moveTo>
                    <a:lnTo>
                      <a:pt x="3032300" y="0"/>
                    </a:lnTo>
                    <a:lnTo>
                      <a:pt x="3032300" y="1098938"/>
                    </a:lnTo>
                    <a:lnTo>
                      <a:pt x="0" y="1098938"/>
                    </a:lnTo>
                    <a:close/>
                  </a:path>
                </a:pathLst>
              </a:custGeom>
              <a:solidFill>
                <a:srgbClr val="F9D549"/>
              </a:solidFill>
            </p:spPr>
          </p:sp>
          <p:sp>
            <p:nvSpPr>
              <p:cNvPr id="110" name="Freeform 110"/>
              <p:cNvSpPr/>
              <p:nvPr/>
            </p:nvSpPr>
            <p:spPr>
              <a:xfrm>
                <a:off x="0" y="4953945"/>
                <a:ext cx="3255528" cy="1098939"/>
              </a:xfrm>
              <a:custGeom>
                <a:avLst/>
                <a:gdLst/>
                <a:ahLst/>
                <a:cxnLst/>
                <a:rect l="l" t="t" r="r" b="b"/>
                <a:pathLst>
                  <a:path w="3255528" h="1098939">
                    <a:moveTo>
                      <a:pt x="0" y="0"/>
                    </a:moveTo>
                    <a:lnTo>
                      <a:pt x="3255528" y="0"/>
                    </a:lnTo>
                    <a:lnTo>
                      <a:pt x="3255528" y="1098939"/>
                    </a:lnTo>
                    <a:lnTo>
                      <a:pt x="0" y="1098939"/>
                    </a:lnTo>
                    <a:close/>
                  </a:path>
                </a:pathLst>
              </a:custGeom>
              <a:solidFill>
                <a:srgbClr val="F9D549"/>
              </a:solidFill>
            </p:spPr>
          </p:sp>
          <p:sp>
            <p:nvSpPr>
              <p:cNvPr id="111" name="Freeform 111"/>
              <p:cNvSpPr/>
              <p:nvPr/>
            </p:nvSpPr>
            <p:spPr>
              <a:xfrm>
                <a:off x="0" y="6192431"/>
                <a:ext cx="2572673" cy="1098938"/>
              </a:xfrm>
              <a:custGeom>
                <a:avLst/>
                <a:gdLst/>
                <a:ahLst/>
                <a:cxnLst/>
                <a:rect l="l" t="t" r="r" b="b"/>
                <a:pathLst>
                  <a:path w="2572673" h="1098938">
                    <a:moveTo>
                      <a:pt x="0" y="0"/>
                    </a:moveTo>
                    <a:lnTo>
                      <a:pt x="2572673" y="0"/>
                    </a:lnTo>
                    <a:lnTo>
                      <a:pt x="2572673" y="1098939"/>
                    </a:lnTo>
                    <a:lnTo>
                      <a:pt x="0" y="1098939"/>
                    </a:lnTo>
                    <a:close/>
                  </a:path>
                </a:pathLst>
              </a:custGeom>
              <a:solidFill>
                <a:srgbClr val="F9D549"/>
              </a:solidFill>
            </p:spPr>
          </p:sp>
          <p:sp>
            <p:nvSpPr>
              <p:cNvPr id="112" name="Freeform 112"/>
              <p:cNvSpPr/>
              <p:nvPr/>
            </p:nvSpPr>
            <p:spPr>
              <a:xfrm>
                <a:off x="0" y="7430918"/>
                <a:ext cx="2517831" cy="1098938"/>
              </a:xfrm>
              <a:custGeom>
                <a:avLst/>
                <a:gdLst/>
                <a:ahLst/>
                <a:cxnLst/>
                <a:rect l="l" t="t" r="r" b="b"/>
                <a:pathLst>
                  <a:path w="2517831" h="1098938">
                    <a:moveTo>
                      <a:pt x="0" y="0"/>
                    </a:moveTo>
                    <a:lnTo>
                      <a:pt x="2517831" y="0"/>
                    </a:lnTo>
                    <a:lnTo>
                      <a:pt x="2517831" y="1098938"/>
                    </a:lnTo>
                    <a:lnTo>
                      <a:pt x="0" y="1098938"/>
                    </a:lnTo>
                    <a:close/>
                  </a:path>
                </a:pathLst>
              </a:custGeom>
              <a:solidFill>
                <a:srgbClr val="F9D549"/>
              </a:solidFill>
            </p:spPr>
          </p:sp>
          <p:sp>
            <p:nvSpPr>
              <p:cNvPr id="113" name="Freeform 113"/>
              <p:cNvSpPr/>
              <p:nvPr/>
            </p:nvSpPr>
            <p:spPr>
              <a:xfrm>
                <a:off x="0" y="8669403"/>
                <a:ext cx="2194369" cy="1098939"/>
              </a:xfrm>
              <a:custGeom>
                <a:avLst/>
                <a:gdLst/>
                <a:ahLst/>
                <a:cxnLst/>
                <a:rect l="l" t="t" r="r" b="b"/>
                <a:pathLst>
                  <a:path w="2194369" h="1098939">
                    <a:moveTo>
                      <a:pt x="0" y="0"/>
                    </a:moveTo>
                    <a:lnTo>
                      <a:pt x="2194369" y="0"/>
                    </a:lnTo>
                    <a:lnTo>
                      <a:pt x="2194369" y="1098940"/>
                    </a:lnTo>
                    <a:lnTo>
                      <a:pt x="0" y="1098940"/>
                    </a:lnTo>
                    <a:close/>
                  </a:path>
                </a:pathLst>
              </a:custGeom>
              <a:solidFill>
                <a:srgbClr val="F9D549"/>
              </a:solidFill>
            </p:spPr>
          </p:sp>
        </p:grpSp>
      </p:grpSp>
      <p:grpSp>
        <p:nvGrpSpPr>
          <p:cNvPr id="114" name="Group 114"/>
          <p:cNvGrpSpPr/>
          <p:nvPr/>
        </p:nvGrpSpPr>
        <p:grpSpPr>
          <a:xfrm>
            <a:off x="1103739" y="4777078"/>
            <a:ext cx="7798415" cy="215503"/>
            <a:chOff x="0" y="0"/>
            <a:chExt cx="4107807" cy="113516"/>
          </a:xfrm>
        </p:grpSpPr>
        <p:sp>
          <p:nvSpPr>
            <p:cNvPr id="115" name="Freeform 115"/>
            <p:cNvSpPr/>
            <p:nvPr/>
          </p:nvSpPr>
          <p:spPr>
            <a:xfrm>
              <a:off x="0" y="0"/>
              <a:ext cx="4107807" cy="113516"/>
            </a:xfrm>
            <a:custGeom>
              <a:avLst/>
              <a:gdLst/>
              <a:ahLst/>
              <a:cxnLst/>
              <a:rect l="l" t="t" r="r" b="b"/>
              <a:pathLst>
                <a:path w="4107807" h="113516">
                  <a:moveTo>
                    <a:pt x="0" y="0"/>
                  </a:moveTo>
                  <a:lnTo>
                    <a:pt x="4107807" y="0"/>
                  </a:lnTo>
                  <a:lnTo>
                    <a:pt x="4107807" y="113516"/>
                  </a:lnTo>
                  <a:lnTo>
                    <a:pt x="0" y="113516"/>
                  </a:lnTo>
                  <a:close/>
                </a:path>
              </a:pathLst>
            </a:custGeom>
            <a:solidFill>
              <a:srgbClr val="FDFBFB"/>
            </a:solidFill>
          </p:spPr>
        </p:sp>
        <p:sp>
          <p:nvSpPr>
            <p:cNvPr id="116" name="TextBox 116"/>
            <p:cNvSpPr txBox="1"/>
            <p:nvPr/>
          </p:nvSpPr>
          <p:spPr>
            <a:xfrm>
              <a:off x="0" y="-47625"/>
              <a:ext cx="4107807" cy="161141"/>
            </a:xfrm>
            <a:prstGeom prst="rect">
              <a:avLst/>
            </a:prstGeom>
          </p:spPr>
          <p:txBody>
            <a:bodyPr lIns="25400" tIns="25400" rIns="25400" bIns="25400" rtlCol="0" anchor="ctr"/>
            <a:lstStyle/>
            <a:p>
              <a:pPr algn="ctr">
                <a:lnSpc>
                  <a:spcPts val="1400"/>
                </a:lnSpc>
              </a:pPr>
              <a:endParaRPr sz="900"/>
            </a:p>
          </p:txBody>
        </p:sp>
      </p:grpSp>
      <p:sp>
        <p:nvSpPr>
          <p:cNvPr id="117" name="TextBox 117"/>
          <p:cNvSpPr txBox="1"/>
          <p:nvPr/>
        </p:nvSpPr>
        <p:spPr>
          <a:xfrm>
            <a:off x="989814" y="138425"/>
            <a:ext cx="7042123" cy="606576"/>
          </a:xfrm>
          <a:prstGeom prst="rect">
            <a:avLst/>
          </a:prstGeom>
        </p:spPr>
        <p:txBody>
          <a:bodyPr lIns="0" tIns="0" rIns="0" bIns="0" rtlCol="0" anchor="t">
            <a:spAutoFit/>
          </a:bodyPr>
          <a:lstStyle/>
          <a:p>
            <a:pPr>
              <a:lnSpc>
                <a:spcPts val="2326"/>
              </a:lnSpc>
            </a:pPr>
            <a:r>
              <a:rPr lang="en-US" sz="2350" b="1" dirty="0">
                <a:solidFill>
                  <a:srgbClr val="FFFFFF"/>
                </a:solidFill>
                <a:latin typeface="Avenir Black" panose="02000503020000020003" pitchFamily="2" charset="0"/>
              </a:rPr>
              <a:t>Annual self-sufficiency wage for families in Capital region, by family type</a:t>
            </a:r>
          </a:p>
        </p:txBody>
      </p:sp>
      <p:sp>
        <p:nvSpPr>
          <p:cNvPr id="118" name="TextBox 118"/>
          <p:cNvSpPr txBox="1"/>
          <p:nvPr/>
        </p:nvSpPr>
        <p:spPr>
          <a:xfrm>
            <a:off x="268217" y="1022715"/>
            <a:ext cx="1084098" cy="443070"/>
          </a:xfrm>
          <a:prstGeom prst="rect">
            <a:avLst/>
          </a:prstGeom>
        </p:spPr>
        <p:txBody>
          <a:bodyPr wrap="square" lIns="0" tIns="0" rIns="0" bIns="0" rtlCol="0" anchor="t">
            <a:spAutoFit/>
          </a:bodyPr>
          <a:lstStyle/>
          <a:p>
            <a:pPr algn="ctr">
              <a:lnSpc>
                <a:spcPts val="1680"/>
              </a:lnSpc>
            </a:pPr>
            <a:r>
              <a:rPr lang="en-US" sz="1600" b="1" dirty="0">
                <a:solidFill>
                  <a:srgbClr val="000000"/>
                </a:solidFill>
                <a:latin typeface="Avenir Black" panose="02000503020000020003" pitchFamily="2" charset="0"/>
              </a:rPr>
              <a:t>One adult, one infant</a:t>
            </a:r>
          </a:p>
        </p:txBody>
      </p:sp>
      <p:sp>
        <p:nvSpPr>
          <p:cNvPr id="119" name="TextBox 119"/>
          <p:cNvSpPr txBox="1"/>
          <p:nvPr/>
        </p:nvSpPr>
        <p:spPr>
          <a:xfrm>
            <a:off x="7363145" y="1573773"/>
            <a:ext cx="862095" cy="198131"/>
          </a:xfrm>
          <a:prstGeom prst="rect">
            <a:avLst/>
          </a:prstGeom>
        </p:spPr>
        <p:txBody>
          <a:bodyPr wrap="square" lIns="0" tIns="0" rIns="0" bIns="0" rtlCol="0" anchor="t">
            <a:spAutoFit/>
          </a:bodyPr>
          <a:lstStyle/>
          <a:p>
            <a:pPr algn="ctr">
              <a:lnSpc>
                <a:spcPts val="1540"/>
              </a:lnSpc>
            </a:pPr>
            <a:r>
              <a:rPr lang="en-US" sz="1400" b="1" dirty="0">
                <a:solidFill>
                  <a:srgbClr val="000000"/>
                </a:solidFill>
                <a:latin typeface="Avenir Black" panose="02000503020000020003" pitchFamily="2" charset="0"/>
              </a:rPr>
              <a:t>$85.668</a:t>
            </a:r>
          </a:p>
        </p:txBody>
      </p:sp>
      <p:sp>
        <p:nvSpPr>
          <p:cNvPr id="120" name="TextBox 120"/>
          <p:cNvSpPr txBox="1"/>
          <p:nvPr/>
        </p:nvSpPr>
        <p:spPr>
          <a:xfrm>
            <a:off x="6700617" y="3229784"/>
            <a:ext cx="862095" cy="198131"/>
          </a:xfrm>
          <a:prstGeom prst="rect">
            <a:avLst/>
          </a:prstGeom>
        </p:spPr>
        <p:txBody>
          <a:bodyPr wrap="square" lIns="0" tIns="0" rIns="0" bIns="0" rtlCol="0" anchor="t">
            <a:spAutoFit/>
          </a:bodyPr>
          <a:lstStyle/>
          <a:p>
            <a:pPr algn="ctr">
              <a:lnSpc>
                <a:spcPts val="1540"/>
              </a:lnSpc>
            </a:pPr>
            <a:r>
              <a:rPr lang="en-US" sz="1400" b="1" dirty="0">
                <a:solidFill>
                  <a:srgbClr val="000000"/>
                </a:solidFill>
                <a:latin typeface="Avenir Black" panose="02000503020000020003" pitchFamily="2" charset="0"/>
              </a:rPr>
              <a:t>$74.384</a:t>
            </a:r>
          </a:p>
        </p:txBody>
      </p:sp>
      <p:sp>
        <p:nvSpPr>
          <p:cNvPr id="121" name="TextBox 121"/>
          <p:cNvSpPr txBox="1"/>
          <p:nvPr/>
        </p:nvSpPr>
        <p:spPr>
          <a:xfrm>
            <a:off x="6348448" y="3630725"/>
            <a:ext cx="862095" cy="198131"/>
          </a:xfrm>
          <a:prstGeom prst="rect">
            <a:avLst/>
          </a:prstGeom>
        </p:spPr>
        <p:txBody>
          <a:bodyPr wrap="square" lIns="0" tIns="0" rIns="0" bIns="0" rtlCol="0" anchor="t">
            <a:spAutoFit/>
          </a:bodyPr>
          <a:lstStyle/>
          <a:p>
            <a:pPr algn="ctr">
              <a:lnSpc>
                <a:spcPts val="1540"/>
              </a:lnSpc>
            </a:pPr>
            <a:r>
              <a:rPr lang="en-US" sz="1400" b="1" dirty="0">
                <a:solidFill>
                  <a:srgbClr val="000000"/>
                </a:solidFill>
                <a:latin typeface="Avenir Black" panose="02000503020000020003" pitchFamily="2" charset="0"/>
              </a:rPr>
              <a:t>$69.131</a:t>
            </a:r>
          </a:p>
        </p:txBody>
      </p:sp>
      <p:sp>
        <p:nvSpPr>
          <p:cNvPr id="122" name="TextBox 122"/>
          <p:cNvSpPr txBox="1"/>
          <p:nvPr/>
        </p:nvSpPr>
        <p:spPr>
          <a:xfrm>
            <a:off x="6131216" y="4043648"/>
            <a:ext cx="862095" cy="198131"/>
          </a:xfrm>
          <a:prstGeom prst="rect">
            <a:avLst/>
          </a:prstGeom>
        </p:spPr>
        <p:txBody>
          <a:bodyPr wrap="square" lIns="0" tIns="0" rIns="0" bIns="0" rtlCol="0" anchor="t">
            <a:spAutoFit/>
          </a:bodyPr>
          <a:lstStyle/>
          <a:p>
            <a:pPr algn="ctr">
              <a:lnSpc>
                <a:spcPts val="1540"/>
              </a:lnSpc>
            </a:pPr>
            <a:r>
              <a:rPr lang="en-US" sz="1400" b="1" dirty="0">
                <a:solidFill>
                  <a:srgbClr val="000000"/>
                </a:solidFill>
                <a:latin typeface="Avenir Black" panose="02000503020000020003" pitchFamily="2" charset="0"/>
              </a:rPr>
              <a:t>$66.240</a:t>
            </a:r>
          </a:p>
        </p:txBody>
      </p:sp>
      <p:sp>
        <p:nvSpPr>
          <p:cNvPr id="123" name="TextBox 123"/>
          <p:cNvSpPr txBox="1"/>
          <p:nvPr/>
        </p:nvSpPr>
        <p:spPr>
          <a:xfrm>
            <a:off x="5975999" y="4444995"/>
            <a:ext cx="862095" cy="198131"/>
          </a:xfrm>
          <a:prstGeom prst="rect">
            <a:avLst/>
          </a:prstGeom>
        </p:spPr>
        <p:txBody>
          <a:bodyPr wrap="square" lIns="0" tIns="0" rIns="0" bIns="0" rtlCol="0" anchor="t">
            <a:spAutoFit/>
          </a:bodyPr>
          <a:lstStyle/>
          <a:p>
            <a:pPr algn="ctr">
              <a:lnSpc>
                <a:spcPts val="1540"/>
              </a:lnSpc>
            </a:pPr>
            <a:r>
              <a:rPr lang="en-US" sz="1400" b="1" dirty="0">
                <a:solidFill>
                  <a:srgbClr val="000000"/>
                </a:solidFill>
                <a:latin typeface="Avenir Black" panose="02000503020000020003" pitchFamily="2" charset="0"/>
              </a:rPr>
              <a:t>$63.650</a:t>
            </a:r>
          </a:p>
        </p:txBody>
      </p:sp>
      <p:sp>
        <p:nvSpPr>
          <p:cNvPr id="124" name="TextBox 124"/>
          <p:cNvSpPr txBox="1"/>
          <p:nvPr/>
        </p:nvSpPr>
        <p:spPr>
          <a:xfrm>
            <a:off x="6847796" y="2808196"/>
            <a:ext cx="862095" cy="198131"/>
          </a:xfrm>
          <a:prstGeom prst="rect">
            <a:avLst/>
          </a:prstGeom>
        </p:spPr>
        <p:txBody>
          <a:bodyPr wrap="square" lIns="0" tIns="0" rIns="0" bIns="0" rtlCol="0" anchor="t">
            <a:spAutoFit/>
          </a:bodyPr>
          <a:lstStyle/>
          <a:p>
            <a:pPr algn="ctr">
              <a:lnSpc>
                <a:spcPts val="1540"/>
              </a:lnSpc>
            </a:pPr>
            <a:r>
              <a:rPr lang="en-US" sz="1400" b="1" dirty="0">
                <a:solidFill>
                  <a:srgbClr val="000000"/>
                </a:solidFill>
                <a:latin typeface="Avenir Black" panose="02000503020000020003" pitchFamily="2" charset="0"/>
              </a:rPr>
              <a:t>$77.705</a:t>
            </a:r>
          </a:p>
        </p:txBody>
      </p:sp>
      <p:sp>
        <p:nvSpPr>
          <p:cNvPr id="125" name="TextBox 125"/>
          <p:cNvSpPr txBox="1"/>
          <p:nvPr/>
        </p:nvSpPr>
        <p:spPr>
          <a:xfrm>
            <a:off x="7223718" y="2388461"/>
            <a:ext cx="862095" cy="198131"/>
          </a:xfrm>
          <a:prstGeom prst="rect">
            <a:avLst/>
          </a:prstGeom>
        </p:spPr>
        <p:txBody>
          <a:bodyPr wrap="square" lIns="0" tIns="0" rIns="0" bIns="0" rtlCol="0" anchor="t">
            <a:spAutoFit/>
          </a:bodyPr>
          <a:lstStyle/>
          <a:p>
            <a:pPr algn="ctr">
              <a:lnSpc>
                <a:spcPts val="1540"/>
              </a:lnSpc>
            </a:pPr>
            <a:r>
              <a:rPr lang="en-US" sz="1400" b="1" dirty="0">
                <a:solidFill>
                  <a:srgbClr val="000000"/>
                </a:solidFill>
                <a:latin typeface="Avenir Black" panose="02000503020000020003" pitchFamily="2" charset="0"/>
              </a:rPr>
              <a:t>$83.082</a:t>
            </a:r>
          </a:p>
        </p:txBody>
      </p:sp>
      <p:sp>
        <p:nvSpPr>
          <p:cNvPr id="126" name="TextBox 126"/>
          <p:cNvSpPr txBox="1"/>
          <p:nvPr/>
        </p:nvSpPr>
        <p:spPr>
          <a:xfrm>
            <a:off x="7223718" y="2003786"/>
            <a:ext cx="862095" cy="198131"/>
          </a:xfrm>
          <a:prstGeom prst="rect">
            <a:avLst/>
          </a:prstGeom>
        </p:spPr>
        <p:txBody>
          <a:bodyPr wrap="square" lIns="0" tIns="0" rIns="0" bIns="0" rtlCol="0" anchor="t">
            <a:spAutoFit/>
          </a:bodyPr>
          <a:lstStyle/>
          <a:p>
            <a:pPr algn="ctr">
              <a:lnSpc>
                <a:spcPts val="1540"/>
              </a:lnSpc>
            </a:pPr>
            <a:r>
              <a:rPr lang="en-US" sz="1400" b="1" dirty="0">
                <a:solidFill>
                  <a:srgbClr val="000000"/>
                </a:solidFill>
                <a:latin typeface="Avenir Black" panose="02000503020000020003" pitchFamily="2" charset="0"/>
              </a:rPr>
              <a:t>$83.856</a:t>
            </a:r>
          </a:p>
        </p:txBody>
      </p:sp>
      <p:sp>
        <p:nvSpPr>
          <p:cNvPr id="127" name="TextBox 127"/>
          <p:cNvSpPr txBox="1"/>
          <p:nvPr/>
        </p:nvSpPr>
        <p:spPr>
          <a:xfrm>
            <a:off x="448792" y="4810416"/>
            <a:ext cx="8453362" cy="245067"/>
          </a:xfrm>
          <a:prstGeom prst="rect">
            <a:avLst/>
          </a:prstGeom>
        </p:spPr>
        <p:txBody>
          <a:bodyPr lIns="0" tIns="0" rIns="0" bIns="0" rtlCol="0" anchor="t">
            <a:spAutoFit/>
          </a:bodyPr>
          <a:lstStyle/>
          <a:p>
            <a:pPr>
              <a:lnSpc>
                <a:spcPts val="1006"/>
              </a:lnSpc>
            </a:pPr>
            <a:r>
              <a:rPr lang="en-US" sz="719">
                <a:solidFill>
                  <a:srgbClr val="000000"/>
                </a:solidFill>
                <a:latin typeface="Filson Soft"/>
              </a:rPr>
              <a:t>Source: Brookings and Cities GPS analysis of University of Washington Self-Sufficiency Standard for California 2021. Brookings adds taxable emergency savings and non-taxable retirement savings  to the self-sufficiency standard.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9144000" cy="51435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sp>
      <p:sp>
        <p:nvSpPr>
          <p:cNvPr id="3" name="TextBox 3"/>
          <p:cNvSpPr txBox="1"/>
          <p:nvPr/>
        </p:nvSpPr>
        <p:spPr>
          <a:xfrm>
            <a:off x="5461587" y="1414664"/>
            <a:ext cx="2302683" cy="436017"/>
          </a:xfrm>
          <a:prstGeom prst="rect">
            <a:avLst/>
          </a:prstGeom>
        </p:spPr>
        <p:txBody>
          <a:bodyPr wrap="square" lIns="0" tIns="0" rIns="0" bIns="0" rtlCol="0" anchor="t">
            <a:spAutoFit/>
          </a:bodyPr>
          <a:lstStyle/>
          <a:p>
            <a:pPr algn="ctr">
              <a:lnSpc>
                <a:spcPts val="1680"/>
              </a:lnSpc>
              <a:spcBef>
                <a:spcPct val="0"/>
              </a:spcBef>
            </a:pPr>
            <a:r>
              <a:rPr lang="en-US" sz="1600" b="1" dirty="0">
                <a:solidFill>
                  <a:srgbClr val="000000"/>
                </a:solidFill>
                <a:latin typeface="Calibri" panose="020F0502020204030204" pitchFamily="34" charset="0"/>
                <a:cs typeface="Calibri" panose="020F0502020204030204" pitchFamily="34" charset="0"/>
              </a:rPr>
              <a:t>Can Comfortably Afford Savings by Age</a:t>
            </a:r>
          </a:p>
        </p:txBody>
      </p:sp>
      <p:grpSp>
        <p:nvGrpSpPr>
          <p:cNvPr id="4" name="Group 4"/>
          <p:cNvGrpSpPr/>
          <p:nvPr/>
        </p:nvGrpSpPr>
        <p:grpSpPr>
          <a:xfrm>
            <a:off x="4780052" y="2154800"/>
            <a:ext cx="4311285" cy="2391254"/>
            <a:chOff x="0" y="0"/>
            <a:chExt cx="11496758" cy="6376677"/>
          </a:xfrm>
        </p:grpSpPr>
        <p:grpSp>
          <p:nvGrpSpPr>
            <p:cNvPr id="5" name="Group 5"/>
            <p:cNvGrpSpPr>
              <a:grpSpLocks noChangeAspect="1"/>
            </p:cNvGrpSpPr>
            <p:nvPr/>
          </p:nvGrpSpPr>
          <p:grpSpPr>
            <a:xfrm>
              <a:off x="1152219" y="0"/>
              <a:ext cx="10152674" cy="5799996"/>
              <a:chOff x="0" y="0"/>
              <a:chExt cx="15582929" cy="8902179"/>
            </a:xfrm>
          </p:grpSpPr>
          <p:sp>
            <p:nvSpPr>
              <p:cNvPr id="6" name="Freeform 6"/>
              <p:cNvSpPr/>
              <p:nvPr/>
            </p:nvSpPr>
            <p:spPr>
              <a:xfrm>
                <a:off x="-6350" y="0"/>
                <a:ext cx="15595629" cy="8902179"/>
              </a:xfrm>
              <a:custGeom>
                <a:avLst/>
                <a:gdLst/>
                <a:ahLst/>
                <a:cxnLst/>
                <a:rect l="l" t="t" r="r" b="b"/>
                <a:pathLst>
                  <a:path w="15595629" h="8902179">
                    <a:moveTo>
                      <a:pt x="0" y="0"/>
                    </a:moveTo>
                    <a:lnTo>
                      <a:pt x="12700" y="0"/>
                    </a:lnTo>
                    <a:lnTo>
                      <a:pt x="12700" y="8902179"/>
                    </a:lnTo>
                    <a:lnTo>
                      <a:pt x="0" y="8902179"/>
                    </a:lnTo>
                    <a:close/>
                    <a:moveTo>
                      <a:pt x="5194310" y="0"/>
                    </a:moveTo>
                    <a:lnTo>
                      <a:pt x="5207010" y="0"/>
                    </a:lnTo>
                    <a:lnTo>
                      <a:pt x="5207010" y="8902179"/>
                    </a:lnTo>
                    <a:lnTo>
                      <a:pt x="5194310" y="8902179"/>
                    </a:lnTo>
                    <a:close/>
                    <a:moveTo>
                      <a:pt x="10388619" y="0"/>
                    </a:moveTo>
                    <a:lnTo>
                      <a:pt x="10401319" y="0"/>
                    </a:lnTo>
                    <a:lnTo>
                      <a:pt x="10401319" y="8902179"/>
                    </a:lnTo>
                    <a:lnTo>
                      <a:pt x="10388619" y="8902179"/>
                    </a:lnTo>
                    <a:close/>
                    <a:moveTo>
                      <a:pt x="15582929" y="0"/>
                    </a:moveTo>
                    <a:lnTo>
                      <a:pt x="15595629" y="0"/>
                    </a:lnTo>
                    <a:lnTo>
                      <a:pt x="15595629" y="8902179"/>
                    </a:lnTo>
                    <a:lnTo>
                      <a:pt x="15582929" y="8902179"/>
                    </a:lnTo>
                    <a:close/>
                  </a:path>
                </a:pathLst>
              </a:custGeom>
              <a:solidFill>
                <a:srgbClr val="000000">
                  <a:alpha val="24706"/>
                </a:srgbClr>
              </a:solidFill>
            </p:spPr>
          </p:sp>
        </p:grpSp>
        <p:sp>
          <p:nvSpPr>
            <p:cNvPr id="7" name="TextBox 7"/>
            <p:cNvSpPr txBox="1"/>
            <p:nvPr/>
          </p:nvSpPr>
          <p:spPr>
            <a:xfrm>
              <a:off x="1056288" y="5928690"/>
              <a:ext cx="191864" cy="447987"/>
            </a:xfrm>
            <a:prstGeom prst="rect">
              <a:avLst/>
            </a:prstGeom>
          </p:spPr>
          <p:txBody>
            <a:bodyPr lIns="0" tIns="0" rIns="0" bIns="0" rtlCol="0" anchor="t">
              <a:spAutoFit/>
            </a:bodyPr>
            <a:lstStyle/>
            <a:p>
              <a:pPr algn="ctr">
                <a:lnSpc>
                  <a:spcPts val="1379"/>
                </a:lnSpc>
              </a:pPr>
              <a:r>
                <a:rPr lang="en-US" sz="985">
                  <a:solidFill>
                    <a:srgbClr val="000000"/>
                  </a:solidFill>
                  <a:latin typeface="Heebo Bold"/>
                </a:rPr>
                <a:t>0</a:t>
              </a:r>
            </a:p>
          </p:txBody>
        </p:sp>
        <p:sp>
          <p:nvSpPr>
            <p:cNvPr id="8" name="TextBox 8"/>
            <p:cNvSpPr txBox="1"/>
            <p:nvPr/>
          </p:nvSpPr>
          <p:spPr>
            <a:xfrm>
              <a:off x="4344583" y="5928688"/>
              <a:ext cx="587013" cy="447987"/>
            </a:xfrm>
            <a:prstGeom prst="rect">
              <a:avLst/>
            </a:prstGeom>
          </p:spPr>
          <p:txBody>
            <a:bodyPr wrap="square" lIns="0" tIns="0" rIns="0" bIns="0" rtlCol="0" anchor="t">
              <a:spAutoFit/>
            </a:bodyPr>
            <a:lstStyle/>
            <a:p>
              <a:pPr algn="ctr">
                <a:lnSpc>
                  <a:spcPts val="1379"/>
                </a:lnSpc>
              </a:pPr>
              <a:r>
                <a:rPr lang="en-US" sz="985" dirty="0">
                  <a:solidFill>
                    <a:srgbClr val="000000"/>
                  </a:solidFill>
                  <a:latin typeface="Heebo Bold"/>
                </a:rPr>
                <a:t>20</a:t>
              </a:r>
            </a:p>
          </p:txBody>
        </p:sp>
        <p:sp>
          <p:nvSpPr>
            <p:cNvPr id="9" name="TextBox 9"/>
            <p:cNvSpPr txBox="1"/>
            <p:nvPr/>
          </p:nvSpPr>
          <p:spPr>
            <a:xfrm>
              <a:off x="7728809" y="5928688"/>
              <a:ext cx="587013" cy="447987"/>
            </a:xfrm>
            <a:prstGeom prst="rect">
              <a:avLst/>
            </a:prstGeom>
          </p:spPr>
          <p:txBody>
            <a:bodyPr wrap="square" lIns="0" tIns="0" rIns="0" bIns="0" rtlCol="0" anchor="t">
              <a:spAutoFit/>
            </a:bodyPr>
            <a:lstStyle/>
            <a:p>
              <a:pPr algn="ctr">
                <a:lnSpc>
                  <a:spcPts val="1379"/>
                </a:lnSpc>
              </a:pPr>
              <a:r>
                <a:rPr lang="en-US" sz="985">
                  <a:solidFill>
                    <a:srgbClr val="000000"/>
                  </a:solidFill>
                  <a:latin typeface="Heebo Bold"/>
                </a:rPr>
                <a:t>40</a:t>
              </a:r>
            </a:p>
          </p:txBody>
        </p:sp>
        <p:sp>
          <p:nvSpPr>
            <p:cNvPr id="10" name="TextBox 10"/>
            <p:cNvSpPr txBox="1"/>
            <p:nvPr/>
          </p:nvSpPr>
          <p:spPr>
            <a:xfrm>
              <a:off x="10909747" y="5928688"/>
              <a:ext cx="587011" cy="447987"/>
            </a:xfrm>
            <a:prstGeom prst="rect">
              <a:avLst/>
            </a:prstGeom>
          </p:spPr>
          <p:txBody>
            <a:bodyPr wrap="square" lIns="0" tIns="0" rIns="0" bIns="0" rtlCol="0" anchor="t">
              <a:spAutoFit/>
            </a:bodyPr>
            <a:lstStyle/>
            <a:p>
              <a:pPr algn="ctr">
                <a:lnSpc>
                  <a:spcPts val="1379"/>
                </a:lnSpc>
              </a:pPr>
              <a:r>
                <a:rPr lang="en-US" sz="985" dirty="0">
                  <a:solidFill>
                    <a:srgbClr val="000000"/>
                  </a:solidFill>
                  <a:latin typeface="Heebo Bold"/>
                </a:rPr>
                <a:t>60</a:t>
              </a:r>
            </a:p>
          </p:txBody>
        </p:sp>
        <p:sp>
          <p:nvSpPr>
            <p:cNvPr id="11" name="TextBox 11"/>
            <p:cNvSpPr txBox="1"/>
            <p:nvPr/>
          </p:nvSpPr>
          <p:spPr>
            <a:xfrm>
              <a:off x="0" y="657744"/>
              <a:ext cx="985426" cy="447987"/>
            </a:xfrm>
            <a:prstGeom prst="rect">
              <a:avLst/>
            </a:prstGeom>
          </p:spPr>
          <p:txBody>
            <a:bodyPr lIns="0" tIns="0" rIns="0" bIns="0" rtlCol="0" anchor="t">
              <a:spAutoFit/>
            </a:bodyPr>
            <a:lstStyle/>
            <a:p>
              <a:pPr algn="r">
                <a:lnSpc>
                  <a:spcPts val="1379"/>
                </a:lnSpc>
              </a:pPr>
              <a:r>
                <a:rPr lang="en-US" sz="985" dirty="0">
                  <a:solidFill>
                    <a:srgbClr val="000000"/>
                  </a:solidFill>
                  <a:latin typeface="Heebo Bold"/>
                </a:rPr>
                <a:t>18-34 </a:t>
              </a:r>
            </a:p>
          </p:txBody>
        </p:sp>
        <p:sp>
          <p:nvSpPr>
            <p:cNvPr id="12" name="TextBox 12"/>
            <p:cNvSpPr txBox="1"/>
            <p:nvPr/>
          </p:nvSpPr>
          <p:spPr>
            <a:xfrm>
              <a:off x="0" y="2663573"/>
              <a:ext cx="985426" cy="447987"/>
            </a:xfrm>
            <a:prstGeom prst="rect">
              <a:avLst/>
            </a:prstGeom>
          </p:spPr>
          <p:txBody>
            <a:bodyPr lIns="0" tIns="0" rIns="0" bIns="0" rtlCol="0" anchor="t">
              <a:spAutoFit/>
            </a:bodyPr>
            <a:lstStyle/>
            <a:p>
              <a:pPr algn="r">
                <a:lnSpc>
                  <a:spcPts val="1379"/>
                </a:lnSpc>
              </a:pPr>
              <a:r>
                <a:rPr lang="en-US" sz="985" dirty="0">
                  <a:solidFill>
                    <a:srgbClr val="000000"/>
                  </a:solidFill>
                  <a:latin typeface="Heebo Bold"/>
                </a:rPr>
                <a:t>35-54 </a:t>
              </a:r>
            </a:p>
          </p:txBody>
        </p:sp>
        <p:sp>
          <p:nvSpPr>
            <p:cNvPr id="13" name="TextBox 13"/>
            <p:cNvSpPr txBox="1"/>
            <p:nvPr/>
          </p:nvSpPr>
          <p:spPr>
            <a:xfrm>
              <a:off x="337440" y="4669405"/>
              <a:ext cx="647987" cy="447987"/>
            </a:xfrm>
            <a:prstGeom prst="rect">
              <a:avLst/>
            </a:prstGeom>
          </p:spPr>
          <p:txBody>
            <a:bodyPr lIns="0" tIns="0" rIns="0" bIns="0" rtlCol="0" anchor="t">
              <a:spAutoFit/>
            </a:bodyPr>
            <a:lstStyle/>
            <a:p>
              <a:pPr algn="r">
                <a:lnSpc>
                  <a:spcPts val="1379"/>
                </a:lnSpc>
              </a:pPr>
              <a:r>
                <a:rPr lang="en-US" sz="985">
                  <a:solidFill>
                    <a:srgbClr val="000000"/>
                  </a:solidFill>
                  <a:latin typeface="Heebo Bold"/>
                </a:rPr>
                <a:t>55+ </a:t>
              </a:r>
            </a:p>
          </p:txBody>
        </p:sp>
        <p:grpSp>
          <p:nvGrpSpPr>
            <p:cNvPr id="14" name="Group 14"/>
            <p:cNvGrpSpPr>
              <a:grpSpLocks noChangeAspect="1"/>
            </p:cNvGrpSpPr>
            <p:nvPr/>
          </p:nvGrpSpPr>
          <p:grpSpPr>
            <a:xfrm>
              <a:off x="1152219" y="0"/>
              <a:ext cx="9141544" cy="5799996"/>
              <a:chOff x="0" y="0"/>
              <a:chExt cx="14030986" cy="8902179"/>
            </a:xfrm>
          </p:grpSpPr>
          <p:sp>
            <p:nvSpPr>
              <p:cNvPr id="15" name="Freeform 15"/>
              <p:cNvSpPr/>
              <p:nvPr/>
            </p:nvSpPr>
            <p:spPr>
              <a:xfrm>
                <a:off x="0" y="0"/>
                <a:ext cx="9096392" cy="2744839"/>
              </a:xfrm>
              <a:custGeom>
                <a:avLst/>
                <a:gdLst/>
                <a:ahLst/>
                <a:cxnLst/>
                <a:rect l="l" t="t" r="r" b="b"/>
                <a:pathLst>
                  <a:path w="9096392" h="2744839">
                    <a:moveTo>
                      <a:pt x="0" y="0"/>
                    </a:moveTo>
                    <a:lnTo>
                      <a:pt x="8876805" y="0"/>
                    </a:lnTo>
                    <a:cubicBezTo>
                      <a:pt x="8935043" y="0"/>
                      <a:pt x="8990895" y="23135"/>
                      <a:pt x="9032077" y="64315"/>
                    </a:cubicBezTo>
                    <a:cubicBezTo>
                      <a:pt x="9073257" y="105496"/>
                      <a:pt x="9096392" y="161349"/>
                      <a:pt x="9096392" y="219587"/>
                    </a:cubicBezTo>
                    <a:lnTo>
                      <a:pt x="9096392" y="2525252"/>
                    </a:lnTo>
                    <a:cubicBezTo>
                      <a:pt x="9096392" y="2583490"/>
                      <a:pt x="9073257" y="2639343"/>
                      <a:pt x="9032077" y="2680523"/>
                    </a:cubicBezTo>
                    <a:cubicBezTo>
                      <a:pt x="8990895" y="2721704"/>
                      <a:pt x="8935043" y="2744839"/>
                      <a:pt x="8876805" y="2744839"/>
                    </a:cubicBezTo>
                    <a:lnTo>
                      <a:pt x="0" y="2744839"/>
                    </a:lnTo>
                    <a:close/>
                  </a:path>
                </a:pathLst>
              </a:custGeom>
              <a:solidFill>
                <a:srgbClr val="0F325F"/>
              </a:solidFill>
            </p:spPr>
          </p:sp>
          <p:sp>
            <p:nvSpPr>
              <p:cNvPr id="16" name="Freeform 16"/>
              <p:cNvSpPr/>
              <p:nvPr/>
            </p:nvSpPr>
            <p:spPr>
              <a:xfrm>
                <a:off x="0" y="3078670"/>
                <a:ext cx="11693547" cy="2744838"/>
              </a:xfrm>
              <a:custGeom>
                <a:avLst/>
                <a:gdLst/>
                <a:ahLst/>
                <a:cxnLst/>
                <a:rect l="l" t="t" r="r" b="b"/>
                <a:pathLst>
                  <a:path w="11693547" h="2744838">
                    <a:moveTo>
                      <a:pt x="0" y="0"/>
                    </a:moveTo>
                    <a:lnTo>
                      <a:pt x="11473960" y="0"/>
                    </a:lnTo>
                    <a:cubicBezTo>
                      <a:pt x="11595235" y="1"/>
                      <a:pt x="11693547" y="98313"/>
                      <a:pt x="11693547" y="219588"/>
                    </a:cubicBezTo>
                    <a:lnTo>
                      <a:pt x="11693547" y="2525252"/>
                    </a:lnTo>
                    <a:cubicBezTo>
                      <a:pt x="11693547" y="2646526"/>
                      <a:pt x="11595234" y="2744838"/>
                      <a:pt x="11473960" y="2744839"/>
                    </a:cubicBezTo>
                    <a:lnTo>
                      <a:pt x="0" y="2744839"/>
                    </a:lnTo>
                    <a:close/>
                  </a:path>
                </a:pathLst>
              </a:custGeom>
              <a:solidFill>
                <a:srgbClr val="0F325F"/>
              </a:solidFill>
            </p:spPr>
          </p:sp>
          <p:sp>
            <p:nvSpPr>
              <p:cNvPr id="17" name="Freeform 17"/>
              <p:cNvSpPr/>
              <p:nvPr/>
            </p:nvSpPr>
            <p:spPr>
              <a:xfrm>
                <a:off x="0" y="6157340"/>
                <a:ext cx="14030987" cy="2744839"/>
              </a:xfrm>
              <a:custGeom>
                <a:avLst/>
                <a:gdLst/>
                <a:ahLst/>
                <a:cxnLst/>
                <a:rect l="l" t="t" r="r" b="b"/>
                <a:pathLst>
                  <a:path w="14030987" h="2744839">
                    <a:moveTo>
                      <a:pt x="0" y="1"/>
                    </a:moveTo>
                    <a:lnTo>
                      <a:pt x="13811399" y="1"/>
                    </a:lnTo>
                    <a:cubicBezTo>
                      <a:pt x="13869637" y="0"/>
                      <a:pt x="13925490" y="23135"/>
                      <a:pt x="13966672" y="64316"/>
                    </a:cubicBezTo>
                    <a:cubicBezTo>
                      <a:pt x="14007852" y="105497"/>
                      <a:pt x="14030987" y="161350"/>
                      <a:pt x="14030987" y="219588"/>
                    </a:cubicBezTo>
                    <a:lnTo>
                      <a:pt x="14030987" y="2525253"/>
                    </a:lnTo>
                    <a:cubicBezTo>
                      <a:pt x="14030987" y="2583491"/>
                      <a:pt x="14007852" y="2639343"/>
                      <a:pt x="13966672" y="2680524"/>
                    </a:cubicBezTo>
                    <a:cubicBezTo>
                      <a:pt x="13925490" y="2721705"/>
                      <a:pt x="13869637" y="2744839"/>
                      <a:pt x="13811399" y="2744839"/>
                    </a:cubicBezTo>
                    <a:lnTo>
                      <a:pt x="0" y="2744839"/>
                    </a:lnTo>
                    <a:close/>
                  </a:path>
                </a:pathLst>
              </a:custGeom>
              <a:solidFill>
                <a:srgbClr val="0F325F"/>
              </a:solidFill>
            </p:spPr>
          </p:sp>
        </p:grpSp>
      </p:grpSp>
      <p:sp>
        <p:nvSpPr>
          <p:cNvPr id="18" name="TextBox 18"/>
          <p:cNvSpPr txBox="1"/>
          <p:nvPr/>
        </p:nvSpPr>
        <p:spPr>
          <a:xfrm>
            <a:off x="6734441" y="2431850"/>
            <a:ext cx="552630" cy="203902"/>
          </a:xfrm>
          <a:prstGeom prst="rect">
            <a:avLst/>
          </a:prstGeom>
        </p:spPr>
        <p:txBody>
          <a:bodyPr wrap="square" lIns="0" tIns="0" rIns="0" bIns="0" rtlCol="0" anchor="t">
            <a:spAutoFit/>
          </a:bodyPr>
          <a:lstStyle/>
          <a:p>
            <a:pPr algn="ctr">
              <a:lnSpc>
                <a:spcPts val="1400"/>
              </a:lnSpc>
            </a:pPr>
            <a:r>
              <a:rPr lang="en-US" b="1">
                <a:solidFill>
                  <a:schemeClr val="bg1"/>
                </a:solidFill>
                <a:latin typeface="Avenir Black" panose="02000503020000020003" pitchFamily="2" charset="0"/>
              </a:rPr>
              <a:t>35%</a:t>
            </a:r>
          </a:p>
        </p:txBody>
      </p:sp>
      <p:sp>
        <p:nvSpPr>
          <p:cNvPr id="19" name="TextBox 19"/>
          <p:cNvSpPr txBox="1"/>
          <p:nvPr/>
        </p:nvSpPr>
        <p:spPr>
          <a:xfrm>
            <a:off x="7374165" y="3198585"/>
            <a:ext cx="552630" cy="203902"/>
          </a:xfrm>
          <a:prstGeom prst="rect">
            <a:avLst/>
          </a:prstGeom>
        </p:spPr>
        <p:txBody>
          <a:bodyPr wrap="square" lIns="0" tIns="0" rIns="0" bIns="0" rtlCol="0" anchor="t">
            <a:spAutoFit/>
          </a:bodyPr>
          <a:lstStyle/>
          <a:p>
            <a:pPr algn="ctr">
              <a:lnSpc>
                <a:spcPts val="1400"/>
              </a:lnSpc>
            </a:pPr>
            <a:r>
              <a:rPr lang="en-US" b="1">
                <a:solidFill>
                  <a:schemeClr val="bg1"/>
                </a:solidFill>
                <a:latin typeface="Avenir Black" panose="02000503020000020003" pitchFamily="2" charset="0"/>
              </a:rPr>
              <a:t>45%</a:t>
            </a:r>
          </a:p>
        </p:txBody>
      </p:sp>
      <p:sp>
        <p:nvSpPr>
          <p:cNvPr id="20" name="TextBox 20"/>
          <p:cNvSpPr txBox="1"/>
          <p:nvPr/>
        </p:nvSpPr>
        <p:spPr>
          <a:xfrm>
            <a:off x="7958890" y="3956389"/>
            <a:ext cx="552630" cy="203902"/>
          </a:xfrm>
          <a:prstGeom prst="rect">
            <a:avLst/>
          </a:prstGeom>
        </p:spPr>
        <p:txBody>
          <a:bodyPr wrap="square" lIns="0" tIns="0" rIns="0" bIns="0" rtlCol="0" anchor="t">
            <a:spAutoFit/>
          </a:bodyPr>
          <a:lstStyle/>
          <a:p>
            <a:pPr algn="ctr">
              <a:lnSpc>
                <a:spcPts val="1400"/>
              </a:lnSpc>
            </a:pPr>
            <a:r>
              <a:rPr lang="en-US" b="1">
                <a:solidFill>
                  <a:schemeClr val="bg1"/>
                </a:solidFill>
                <a:latin typeface="Avenir Black" panose="02000503020000020003" pitchFamily="2" charset="0"/>
              </a:rPr>
              <a:t>45%</a:t>
            </a:r>
          </a:p>
        </p:txBody>
      </p:sp>
      <p:sp>
        <p:nvSpPr>
          <p:cNvPr id="21" name="AutoShape 21"/>
          <p:cNvSpPr/>
          <p:nvPr/>
        </p:nvSpPr>
        <p:spPr>
          <a:xfrm flipV="1">
            <a:off x="4579144" y="1859747"/>
            <a:ext cx="0" cy="2976395"/>
          </a:xfrm>
          <a:prstGeom prst="line">
            <a:avLst/>
          </a:prstGeom>
          <a:ln w="28575" cap="flat">
            <a:solidFill>
              <a:srgbClr val="000000"/>
            </a:solidFill>
            <a:prstDash val="solid"/>
            <a:headEnd type="none" w="sm" len="sm"/>
            <a:tailEnd type="none" w="sm" len="sm"/>
          </a:ln>
        </p:spPr>
      </p:sp>
      <p:grpSp>
        <p:nvGrpSpPr>
          <p:cNvPr id="22" name="Group 22"/>
          <p:cNvGrpSpPr/>
          <p:nvPr/>
        </p:nvGrpSpPr>
        <p:grpSpPr>
          <a:xfrm>
            <a:off x="0" y="0"/>
            <a:ext cx="9144000" cy="1095403"/>
            <a:chOff x="0" y="0"/>
            <a:chExt cx="4816593" cy="577002"/>
          </a:xfrm>
        </p:grpSpPr>
        <p:sp>
          <p:nvSpPr>
            <p:cNvPr id="23" name="Freeform 23"/>
            <p:cNvSpPr/>
            <p:nvPr/>
          </p:nvSpPr>
          <p:spPr>
            <a:xfrm>
              <a:off x="0" y="0"/>
              <a:ext cx="4816592" cy="577002"/>
            </a:xfrm>
            <a:custGeom>
              <a:avLst/>
              <a:gdLst/>
              <a:ahLst/>
              <a:cxnLst/>
              <a:rect l="l" t="t" r="r" b="b"/>
              <a:pathLst>
                <a:path w="4816592" h="577002">
                  <a:moveTo>
                    <a:pt x="0" y="0"/>
                  </a:moveTo>
                  <a:lnTo>
                    <a:pt x="4816592" y="0"/>
                  </a:lnTo>
                  <a:lnTo>
                    <a:pt x="4816592" y="577002"/>
                  </a:lnTo>
                  <a:lnTo>
                    <a:pt x="0" y="577002"/>
                  </a:lnTo>
                  <a:close/>
                </a:path>
              </a:pathLst>
            </a:custGeom>
            <a:solidFill>
              <a:srgbClr val="0F325F"/>
            </a:solidFill>
          </p:spPr>
        </p:sp>
        <p:sp>
          <p:nvSpPr>
            <p:cNvPr id="24" name="TextBox 24"/>
            <p:cNvSpPr txBox="1"/>
            <p:nvPr/>
          </p:nvSpPr>
          <p:spPr>
            <a:xfrm>
              <a:off x="0" y="-9525"/>
              <a:ext cx="4816593" cy="586527"/>
            </a:xfrm>
            <a:prstGeom prst="rect">
              <a:avLst/>
            </a:prstGeom>
          </p:spPr>
          <p:txBody>
            <a:bodyPr lIns="25400" tIns="25400" rIns="25400" bIns="25400" rtlCol="0" anchor="ctr"/>
            <a:lstStyle/>
            <a:p>
              <a:pPr algn="ctr">
                <a:lnSpc>
                  <a:spcPts val="1430"/>
                </a:lnSpc>
              </a:pPr>
              <a:endParaRPr sz="900"/>
            </a:p>
          </p:txBody>
        </p:sp>
      </p:grpSp>
      <p:sp>
        <p:nvSpPr>
          <p:cNvPr id="25" name="Freeform 25"/>
          <p:cNvSpPr/>
          <p:nvPr/>
        </p:nvSpPr>
        <p:spPr>
          <a:xfrm>
            <a:off x="-793034" y="-904338"/>
            <a:ext cx="1586069" cy="2057400"/>
          </a:xfrm>
          <a:custGeom>
            <a:avLst/>
            <a:gdLst/>
            <a:ahLst/>
            <a:cxnLst/>
            <a:rect l="l" t="t" r="r" b="b"/>
            <a:pathLst>
              <a:path w="3172137" h="4114800">
                <a:moveTo>
                  <a:pt x="0" y="0"/>
                </a:moveTo>
                <a:lnTo>
                  <a:pt x="3172136" y="0"/>
                </a:lnTo>
                <a:lnTo>
                  <a:pt x="317213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6" name="Freeform 26"/>
          <p:cNvSpPr/>
          <p:nvPr/>
        </p:nvSpPr>
        <p:spPr>
          <a:xfrm>
            <a:off x="8192358" y="-206793"/>
            <a:ext cx="1903286" cy="1041616"/>
          </a:xfrm>
          <a:custGeom>
            <a:avLst/>
            <a:gdLst/>
            <a:ahLst/>
            <a:cxnLst/>
            <a:rect l="l" t="t" r="r" b="b"/>
            <a:pathLst>
              <a:path w="3806571" h="2083232">
                <a:moveTo>
                  <a:pt x="0" y="0"/>
                </a:moveTo>
                <a:lnTo>
                  <a:pt x="3806570" y="0"/>
                </a:lnTo>
                <a:lnTo>
                  <a:pt x="3806570" y="2083233"/>
                </a:lnTo>
                <a:lnTo>
                  <a:pt x="0" y="20832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7" name="TextBox 27"/>
          <p:cNvSpPr txBox="1"/>
          <p:nvPr/>
        </p:nvSpPr>
        <p:spPr>
          <a:xfrm>
            <a:off x="976036" y="431592"/>
            <a:ext cx="8115300" cy="309700"/>
          </a:xfrm>
          <a:prstGeom prst="rect">
            <a:avLst/>
          </a:prstGeom>
        </p:spPr>
        <p:txBody>
          <a:bodyPr lIns="0" tIns="0" rIns="0" bIns="0" rtlCol="0" anchor="t">
            <a:spAutoFit/>
          </a:bodyPr>
          <a:lstStyle/>
          <a:p>
            <a:pPr>
              <a:lnSpc>
                <a:spcPts val="2079"/>
              </a:lnSpc>
            </a:pPr>
            <a:r>
              <a:rPr lang="en-US" sz="2800" b="1" dirty="0">
                <a:solidFill>
                  <a:srgbClr val="FFFFFF"/>
                </a:solidFill>
                <a:latin typeface="Avenir Black" panose="02000503020000020003" pitchFamily="2" charset="0"/>
              </a:rPr>
              <a:t>Getting Ahead - Ability to Save Money</a:t>
            </a:r>
          </a:p>
        </p:txBody>
      </p:sp>
      <p:sp>
        <p:nvSpPr>
          <p:cNvPr id="28" name="TextBox 28"/>
          <p:cNvSpPr txBox="1"/>
          <p:nvPr/>
        </p:nvSpPr>
        <p:spPr>
          <a:xfrm>
            <a:off x="777565" y="1395387"/>
            <a:ext cx="2305479" cy="436017"/>
          </a:xfrm>
          <a:prstGeom prst="rect">
            <a:avLst/>
          </a:prstGeom>
        </p:spPr>
        <p:txBody>
          <a:bodyPr wrap="square" lIns="0" tIns="0" rIns="0" bIns="0" rtlCol="0" anchor="t">
            <a:spAutoFit/>
          </a:bodyPr>
          <a:lstStyle/>
          <a:p>
            <a:pPr algn="ctr">
              <a:lnSpc>
                <a:spcPts val="1680"/>
              </a:lnSpc>
              <a:spcBef>
                <a:spcPct val="0"/>
              </a:spcBef>
            </a:pPr>
            <a:r>
              <a:rPr lang="en-US" sz="1600" b="1" dirty="0">
                <a:solidFill>
                  <a:srgbClr val="000000"/>
                </a:solidFill>
                <a:latin typeface="Calibri" panose="020F0502020204030204" pitchFamily="34" charset="0"/>
                <a:cs typeface="Calibri" panose="020F0502020204030204" pitchFamily="34" charset="0"/>
              </a:rPr>
              <a:t>Can Comfortably Afford Savings by Income</a:t>
            </a:r>
          </a:p>
        </p:txBody>
      </p:sp>
      <p:grpSp>
        <p:nvGrpSpPr>
          <p:cNvPr id="29" name="Group 29"/>
          <p:cNvGrpSpPr/>
          <p:nvPr/>
        </p:nvGrpSpPr>
        <p:grpSpPr>
          <a:xfrm>
            <a:off x="34260" y="2154800"/>
            <a:ext cx="4437132" cy="2389109"/>
            <a:chOff x="0" y="0"/>
            <a:chExt cx="11832352" cy="6370957"/>
          </a:xfrm>
        </p:grpSpPr>
        <p:grpSp>
          <p:nvGrpSpPr>
            <p:cNvPr id="30" name="Group 30"/>
            <p:cNvGrpSpPr>
              <a:grpSpLocks noChangeAspect="1"/>
            </p:cNvGrpSpPr>
            <p:nvPr/>
          </p:nvGrpSpPr>
          <p:grpSpPr>
            <a:xfrm>
              <a:off x="1741262" y="0"/>
              <a:ext cx="9896302" cy="5790369"/>
              <a:chOff x="0" y="0"/>
              <a:chExt cx="15994680" cy="9358556"/>
            </a:xfrm>
          </p:grpSpPr>
          <p:sp>
            <p:nvSpPr>
              <p:cNvPr id="31" name="Freeform 31"/>
              <p:cNvSpPr/>
              <p:nvPr/>
            </p:nvSpPr>
            <p:spPr>
              <a:xfrm>
                <a:off x="-6350" y="0"/>
                <a:ext cx="16007380" cy="9358556"/>
              </a:xfrm>
              <a:custGeom>
                <a:avLst/>
                <a:gdLst/>
                <a:ahLst/>
                <a:cxnLst/>
                <a:rect l="l" t="t" r="r" b="b"/>
                <a:pathLst>
                  <a:path w="16007380" h="9358556">
                    <a:moveTo>
                      <a:pt x="0" y="0"/>
                    </a:moveTo>
                    <a:lnTo>
                      <a:pt x="12700" y="0"/>
                    </a:lnTo>
                    <a:lnTo>
                      <a:pt x="12700" y="9358556"/>
                    </a:lnTo>
                    <a:lnTo>
                      <a:pt x="0" y="9358556"/>
                    </a:lnTo>
                    <a:close/>
                    <a:moveTo>
                      <a:pt x="5331560" y="0"/>
                    </a:moveTo>
                    <a:lnTo>
                      <a:pt x="5344260" y="0"/>
                    </a:lnTo>
                    <a:lnTo>
                      <a:pt x="5344260" y="9358556"/>
                    </a:lnTo>
                    <a:lnTo>
                      <a:pt x="5331560" y="9358556"/>
                    </a:lnTo>
                    <a:close/>
                    <a:moveTo>
                      <a:pt x="10663120" y="0"/>
                    </a:moveTo>
                    <a:lnTo>
                      <a:pt x="10675820" y="0"/>
                    </a:lnTo>
                    <a:lnTo>
                      <a:pt x="10675820" y="9358556"/>
                    </a:lnTo>
                    <a:lnTo>
                      <a:pt x="10663120" y="9358556"/>
                    </a:lnTo>
                    <a:close/>
                    <a:moveTo>
                      <a:pt x="15994680" y="0"/>
                    </a:moveTo>
                    <a:lnTo>
                      <a:pt x="16007380" y="0"/>
                    </a:lnTo>
                    <a:lnTo>
                      <a:pt x="16007380" y="9358556"/>
                    </a:lnTo>
                    <a:lnTo>
                      <a:pt x="15994680" y="9358556"/>
                    </a:lnTo>
                    <a:close/>
                  </a:path>
                </a:pathLst>
              </a:custGeom>
              <a:solidFill>
                <a:srgbClr val="000000">
                  <a:alpha val="24706"/>
                </a:srgbClr>
              </a:solidFill>
            </p:spPr>
          </p:sp>
        </p:grpSp>
        <p:sp>
          <p:nvSpPr>
            <p:cNvPr id="32" name="TextBox 32"/>
            <p:cNvSpPr txBox="1"/>
            <p:nvPr/>
          </p:nvSpPr>
          <p:spPr>
            <a:xfrm>
              <a:off x="1643840" y="5921602"/>
              <a:ext cx="194848" cy="449355"/>
            </a:xfrm>
            <a:prstGeom prst="rect">
              <a:avLst/>
            </a:prstGeom>
          </p:spPr>
          <p:txBody>
            <a:bodyPr lIns="0" tIns="0" rIns="0" bIns="0" rtlCol="0" anchor="t">
              <a:spAutoFit/>
            </a:bodyPr>
            <a:lstStyle/>
            <a:p>
              <a:pPr algn="ctr">
                <a:lnSpc>
                  <a:spcPts val="1400"/>
                </a:lnSpc>
              </a:pPr>
              <a:r>
                <a:rPr lang="en-US" sz="999">
                  <a:solidFill>
                    <a:srgbClr val="000000"/>
                  </a:solidFill>
                  <a:latin typeface="Heebo Bold"/>
                </a:rPr>
                <a:t>0</a:t>
              </a:r>
            </a:p>
          </p:txBody>
        </p:sp>
        <p:sp>
          <p:nvSpPr>
            <p:cNvPr id="33" name="TextBox 33"/>
            <p:cNvSpPr txBox="1"/>
            <p:nvPr/>
          </p:nvSpPr>
          <p:spPr>
            <a:xfrm>
              <a:off x="4845243" y="5921602"/>
              <a:ext cx="389576" cy="449355"/>
            </a:xfrm>
            <a:prstGeom prst="rect">
              <a:avLst/>
            </a:prstGeom>
          </p:spPr>
          <p:txBody>
            <a:bodyPr lIns="0" tIns="0" rIns="0" bIns="0" rtlCol="0" anchor="t">
              <a:spAutoFit/>
            </a:bodyPr>
            <a:lstStyle/>
            <a:p>
              <a:pPr algn="ctr">
                <a:lnSpc>
                  <a:spcPts val="1400"/>
                </a:lnSpc>
              </a:pPr>
              <a:r>
                <a:rPr lang="en-US" sz="999">
                  <a:solidFill>
                    <a:srgbClr val="000000"/>
                  </a:solidFill>
                  <a:latin typeface="Heebo Bold"/>
                </a:rPr>
                <a:t>25</a:t>
              </a:r>
            </a:p>
          </p:txBody>
        </p:sp>
        <p:sp>
          <p:nvSpPr>
            <p:cNvPr id="34" name="TextBox 34"/>
            <p:cNvSpPr txBox="1"/>
            <p:nvPr/>
          </p:nvSpPr>
          <p:spPr>
            <a:xfrm>
              <a:off x="8144008" y="5921602"/>
              <a:ext cx="389576" cy="449355"/>
            </a:xfrm>
            <a:prstGeom prst="rect">
              <a:avLst/>
            </a:prstGeom>
          </p:spPr>
          <p:txBody>
            <a:bodyPr lIns="0" tIns="0" rIns="0" bIns="0" rtlCol="0" anchor="t">
              <a:spAutoFit/>
            </a:bodyPr>
            <a:lstStyle/>
            <a:p>
              <a:pPr algn="ctr">
                <a:lnSpc>
                  <a:spcPts val="1400"/>
                </a:lnSpc>
              </a:pPr>
              <a:r>
                <a:rPr lang="en-US" sz="999">
                  <a:solidFill>
                    <a:srgbClr val="000000"/>
                  </a:solidFill>
                  <a:latin typeface="Heebo Bold"/>
                </a:rPr>
                <a:t>50</a:t>
              </a:r>
            </a:p>
          </p:txBody>
        </p:sp>
        <p:sp>
          <p:nvSpPr>
            <p:cNvPr id="35" name="TextBox 35"/>
            <p:cNvSpPr txBox="1"/>
            <p:nvPr/>
          </p:nvSpPr>
          <p:spPr>
            <a:xfrm>
              <a:off x="11442776" y="5921602"/>
              <a:ext cx="389576" cy="449355"/>
            </a:xfrm>
            <a:prstGeom prst="rect">
              <a:avLst/>
            </a:prstGeom>
          </p:spPr>
          <p:txBody>
            <a:bodyPr lIns="0" tIns="0" rIns="0" bIns="0" rtlCol="0" anchor="t">
              <a:spAutoFit/>
            </a:bodyPr>
            <a:lstStyle/>
            <a:p>
              <a:pPr algn="ctr">
                <a:lnSpc>
                  <a:spcPts val="1400"/>
                </a:lnSpc>
              </a:pPr>
              <a:r>
                <a:rPr lang="en-US" sz="999">
                  <a:solidFill>
                    <a:srgbClr val="000000"/>
                  </a:solidFill>
                  <a:latin typeface="Heebo Bold"/>
                </a:rPr>
                <a:t>75</a:t>
              </a:r>
            </a:p>
          </p:txBody>
        </p:sp>
        <p:sp>
          <p:nvSpPr>
            <p:cNvPr id="36" name="TextBox 36"/>
            <p:cNvSpPr txBox="1"/>
            <p:nvPr/>
          </p:nvSpPr>
          <p:spPr>
            <a:xfrm>
              <a:off x="546608" y="652712"/>
              <a:ext cx="1025320" cy="449355"/>
            </a:xfrm>
            <a:prstGeom prst="rect">
              <a:avLst/>
            </a:prstGeom>
          </p:spPr>
          <p:txBody>
            <a:bodyPr wrap="square" lIns="0" tIns="0" rIns="0" bIns="0" rtlCol="0" anchor="t">
              <a:spAutoFit/>
            </a:bodyPr>
            <a:lstStyle/>
            <a:p>
              <a:pPr algn="r">
                <a:lnSpc>
                  <a:spcPts val="1400"/>
                </a:lnSpc>
              </a:pPr>
              <a:r>
                <a:rPr lang="en-US" sz="999" dirty="0">
                  <a:solidFill>
                    <a:srgbClr val="000000"/>
                  </a:solidFill>
                  <a:latin typeface="Heebo Bold"/>
                </a:rPr>
                <a:t>&gt;$50k </a:t>
              </a:r>
            </a:p>
          </p:txBody>
        </p:sp>
        <p:sp>
          <p:nvSpPr>
            <p:cNvPr id="37" name="TextBox 37"/>
            <p:cNvSpPr txBox="1"/>
            <p:nvPr/>
          </p:nvSpPr>
          <p:spPr>
            <a:xfrm>
              <a:off x="0" y="2655216"/>
              <a:ext cx="1571928" cy="449355"/>
            </a:xfrm>
            <a:prstGeom prst="rect">
              <a:avLst/>
            </a:prstGeom>
          </p:spPr>
          <p:txBody>
            <a:bodyPr lIns="0" tIns="0" rIns="0" bIns="0" rtlCol="0" anchor="t">
              <a:spAutoFit/>
            </a:bodyPr>
            <a:lstStyle/>
            <a:p>
              <a:pPr algn="r">
                <a:lnSpc>
                  <a:spcPts val="1400"/>
                </a:lnSpc>
              </a:pPr>
              <a:r>
                <a:rPr lang="en-US" sz="999" dirty="0">
                  <a:solidFill>
                    <a:srgbClr val="000000"/>
                  </a:solidFill>
                  <a:latin typeface="Heebo Bold"/>
                </a:rPr>
                <a:t>$50-150k </a:t>
              </a:r>
            </a:p>
          </p:txBody>
        </p:sp>
        <p:sp>
          <p:nvSpPr>
            <p:cNvPr id="38" name="TextBox 38"/>
            <p:cNvSpPr txBox="1"/>
            <p:nvPr/>
          </p:nvSpPr>
          <p:spPr>
            <a:xfrm>
              <a:off x="342675" y="4657720"/>
              <a:ext cx="1229256" cy="449355"/>
            </a:xfrm>
            <a:prstGeom prst="rect">
              <a:avLst/>
            </a:prstGeom>
          </p:spPr>
          <p:txBody>
            <a:bodyPr lIns="0" tIns="0" rIns="0" bIns="0" rtlCol="0" anchor="t">
              <a:spAutoFit/>
            </a:bodyPr>
            <a:lstStyle/>
            <a:p>
              <a:pPr algn="r">
                <a:lnSpc>
                  <a:spcPts val="1400"/>
                </a:lnSpc>
              </a:pPr>
              <a:r>
                <a:rPr lang="en-US" sz="999">
                  <a:solidFill>
                    <a:srgbClr val="000000"/>
                  </a:solidFill>
                  <a:latin typeface="Heebo Bold"/>
                </a:rPr>
                <a:t>$150k+ </a:t>
              </a:r>
            </a:p>
          </p:txBody>
        </p:sp>
        <p:grpSp>
          <p:nvGrpSpPr>
            <p:cNvPr id="39" name="Group 39"/>
            <p:cNvGrpSpPr>
              <a:grpSpLocks noChangeAspect="1"/>
            </p:cNvGrpSpPr>
            <p:nvPr/>
          </p:nvGrpSpPr>
          <p:grpSpPr>
            <a:xfrm>
              <a:off x="1741262" y="0"/>
              <a:ext cx="8712675" cy="5790369"/>
              <a:chOff x="0" y="0"/>
              <a:chExt cx="14081668" cy="9358556"/>
            </a:xfrm>
          </p:grpSpPr>
          <p:sp>
            <p:nvSpPr>
              <p:cNvPr id="40" name="Freeform 40"/>
              <p:cNvSpPr/>
              <p:nvPr/>
            </p:nvSpPr>
            <p:spPr>
              <a:xfrm>
                <a:off x="0" y="0"/>
                <a:ext cx="4484860" cy="2885555"/>
              </a:xfrm>
              <a:custGeom>
                <a:avLst/>
                <a:gdLst/>
                <a:ahLst/>
                <a:cxnLst/>
                <a:rect l="l" t="t" r="r" b="b"/>
                <a:pathLst>
                  <a:path w="4484860" h="2885555">
                    <a:moveTo>
                      <a:pt x="0" y="0"/>
                    </a:moveTo>
                    <a:lnTo>
                      <a:pt x="4254016" y="0"/>
                    </a:lnTo>
                    <a:lnTo>
                      <a:pt x="4254016" y="0"/>
                    </a:lnTo>
                    <a:cubicBezTo>
                      <a:pt x="4315240" y="0"/>
                      <a:pt x="4373956" y="24321"/>
                      <a:pt x="4417247" y="67613"/>
                    </a:cubicBezTo>
                    <a:cubicBezTo>
                      <a:pt x="4460539" y="110904"/>
                      <a:pt x="4484860" y="169621"/>
                      <a:pt x="4484860" y="230844"/>
                    </a:cubicBezTo>
                    <a:lnTo>
                      <a:pt x="4484860" y="2654710"/>
                    </a:lnTo>
                    <a:cubicBezTo>
                      <a:pt x="4484860" y="2715934"/>
                      <a:pt x="4460539" y="2774650"/>
                      <a:pt x="4417247" y="2817942"/>
                    </a:cubicBezTo>
                    <a:cubicBezTo>
                      <a:pt x="4373956" y="2861234"/>
                      <a:pt x="4315240" y="2885555"/>
                      <a:pt x="4254016" y="2885555"/>
                    </a:cubicBezTo>
                    <a:lnTo>
                      <a:pt x="0" y="2885555"/>
                    </a:lnTo>
                    <a:close/>
                  </a:path>
                </a:pathLst>
              </a:custGeom>
              <a:solidFill>
                <a:srgbClr val="0F325F"/>
              </a:solidFill>
            </p:spPr>
          </p:sp>
          <p:sp>
            <p:nvSpPr>
              <p:cNvPr id="41" name="Freeform 41"/>
              <p:cNvSpPr/>
              <p:nvPr/>
            </p:nvSpPr>
            <p:spPr>
              <a:xfrm>
                <a:off x="0" y="3236500"/>
                <a:ext cx="10029683" cy="2885555"/>
              </a:xfrm>
              <a:custGeom>
                <a:avLst/>
                <a:gdLst/>
                <a:ahLst/>
                <a:cxnLst/>
                <a:rect l="l" t="t" r="r" b="b"/>
                <a:pathLst>
                  <a:path w="10029683" h="2885555">
                    <a:moveTo>
                      <a:pt x="0" y="1"/>
                    </a:moveTo>
                    <a:lnTo>
                      <a:pt x="9798838" y="1"/>
                    </a:lnTo>
                    <a:cubicBezTo>
                      <a:pt x="9860062" y="0"/>
                      <a:pt x="9918778" y="24322"/>
                      <a:pt x="9962070" y="67613"/>
                    </a:cubicBezTo>
                    <a:cubicBezTo>
                      <a:pt x="10005362" y="110905"/>
                      <a:pt x="10029683" y="169621"/>
                      <a:pt x="10029683" y="230845"/>
                    </a:cubicBezTo>
                    <a:lnTo>
                      <a:pt x="10029683" y="2654711"/>
                    </a:lnTo>
                    <a:cubicBezTo>
                      <a:pt x="10029683" y="2715935"/>
                      <a:pt x="10005362" y="2774651"/>
                      <a:pt x="9962070" y="2817943"/>
                    </a:cubicBezTo>
                    <a:cubicBezTo>
                      <a:pt x="9918778" y="2861234"/>
                      <a:pt x="9860062" y="2885555"/>
                      <a:pt x="9798838" y="2885555"/>
                    </a:cubicBezTo>
                    <a:lnTo>
                      <a:pt x="0" y="2885555"/>
                    </a:lnTo>
                    <a:close/>
                  </a:path>
                </a:pathLst>
              </a:custGeom>
              <a:solidFill>
                <a:srgbClr val="0F325F"/>
              </a:solidFill>
            </p:spPr>
          </p:sp>
          <p:sp>
            <p:nvSpPr>
              <p:cNvPr id="42" name="Freeform 42"/>
              <p:cNvSpPr/>
              <p:nvPr/>
            </p:nvSpPr>
            <p:spPr>
              <a:xfrm>
                <a:off x="0" y="6473001"/>
                <a:ext cx="14081669" cy="2885555"/>
              </a:xfrm>
              <a:custGeom>
                <a:avLst/>
                <a:gdLst/>
                <a:ahLst/>
                <a:cxnLst/>
                <a:rect l="l" t="t" r="r" b="b"/>
                <a:pathLst>
                  <a:path w="14081669" h="2885555">
                    <a:moveTo>
                      <a:pt x="0" y="0"/>
                    </a:moveTo>
                    <a:lnTo>
                      <a:pt x="13850824" y="0"/>
                    </a:lnTo>
                    <a:cubicBezTo>
                      <a:pt x="13912048" y="0"/>
                      <a:pt x="13970764" y="24321"/>
                      <a:pt x="14014056" y="67613"/>
                    </a:cubicBezTo>
                    <a:cubicBezTo>
                      <a:pt x="14057348" y="110905"/>
                      <a:pt x="14081669" y="169621"/>
                      <a:pt x="14081669" y="230845"/>
                    </a:cubicBezTo>
                    <a:lnTo>
                      <a:pt x="14081669" y="2654710"/>
                    </a:lnTo>
                    <a:cubicBezTo>
                      <a:pt x="14081669" y="2715934"/>
                      <a:pt x="14057348" y="2774650"/>
                      <a:pt x="14014056" y="2817942"/>
                    </a:cubicBezTo>
                    <a:cubicBezTo>
                      <a:pt x="13970764" y="2861234"/>
                      <a:pt x="13912048" y="2885555"/>
                      <a:pt x="13850824" y="2885555"/>
                    </a:cubicBezTo>
                    <a:lnTo>
                      <a:pt x="0" y="2885555"/>
                    </a:lnTo>
                    <a:close/>
                  </a:path>
                </a:pathLst>
              </a:custGeom>
              <a:solidFill>
                <a:srgbClr val="0F325F"/>
              </a:solidFill>
            </p:spPr>
          </p:sp>
        </p:grpSp>
      </p:grpSp>
      <p:sp>
        <p:nvSpPr>
          <p:cNvPr id="43" name="TextBox 43"/>
          <p:cNvSpPr txBox="1"/>
          <p:nvPr/>
        </p:nvSpPr>
        <p:spPr>
          <a:xfrm>
            <a:off x="3288469" y="3956389"/>
            <a:ext cx="552630" cy="203902"/>
          </a:xfrm>
          <a:prstGeom prst="rect">
            <a:avLst/>
          </a:prstGeom>
        </p:spPr>
        <p:txBody>
          <a:bodyPr wrap="square" lIns="0" tIns="0" rIns="0" bIns="0" rtlCol="0" anchor="t">
            <a:spAutoFit/>
          </a:bodyPr>
          <a:lstStyle/>
          <a:p>
            <a:pPr algn="ctr">
              <a:lnSpc>
                <a:spcPts val="1400"/>
              </a:lnSpc>
            </a:pPr>
            <a:r>
              <a:rPr lang="en-US" b="1">
                <a:solidFill>
                  <a:schemeClr val="bg1"/>
                </a:solidFill>
                <a:latin typeface="Avenir Black" panose="02000503020000020003" pitchFamily="2" charset="0"/>
              </a:rPr>
              <a:t>66%</a:t>
            </a:r>
          </a:p>
        </p:txBody>
      </p:sp>
      <p:sp>
        <p:nvSpPr>
          <p:cNvPr id="44" name="TextBox 44"/>
          <p:cNvSpPr txBox="1"/>
          <p:nvPr/>
        </p:nvSpPr>
        <p:spPr>
          <a:xfrm>
            <a:off x="2330693" y="3208045"/>
            <a:ext cx="552630" cy="203902"/>
          </a:xfrm>
          <a:prstGeom prst="rect">
            <a:avLst/>
          </a:prstGeom>
        </p:spPr>
        <p:txBody>
          <a:bodyPr wrap="square" lIns="0" tIns="0" rIns="0" bIns="0" rtlCol="0" anchor="t">
            <a:spAutoFit/>
          </a:bodyPr>
          <a:lstStyle/>
          <a:p>
            <a:pPr algn="ctr">
              <a:lnSpc>
                <a:spcPts val="1400"/>
              </a:lnSpc>
            </a:pPr>
            <a:r>
              <a:rPr lang="en-US" b="1">
                <a:solidFill>
                  <a:schemeClr val="bg1"/>
                </a:solidFill>
                <a:latin typeface="Avenir Black" panose="02000503020000020003" pitchFamily="2" charset="0"/>
              </a:rPr>
              <a:t>47%</a:t>
            </a:r>
          </a:p>
        </p:txBody>
      </p:sp>
      <p:sp>
        <p:nvSpPr>
          <p:cNvPr id="45" name="TextBox 45"/>
          <p:cNvSpPr txBox="1"/>
          <p:nvPr/>
        </p:nvSpPr>
        <p:spPr>
          <a:xfrm>
            <a:off x="1024717" y="2431850"/>
            <a:ext cx="552630" cy="203902"/>
          </a:xfrm>
          <a:prstGeom prst="rect">
            <a:avLst/>
          </a:prstGeom>
        </p:spPr>
        <p:txBody>
          <a:bodyPr wrap="square" lIns="0" tIns="0" rIns="0" bIns="0" rtlCol="0" anchor="t">
            <a:spAutoFit/>
          </a:bodyPr>
          <a:lstStyle/>
          <a:p>
            <a:pPr algn="ctr">
              <a:lnSpc>
                <a:spcPts val="1400"/>
              </a:lnSpc>
            </a:pPr>
            <a:r>
              <a:rPr lang="en-US" b="1" dirty="0">
                <a:solidFill>
                  <a:schemeClr val="bg1"/>
                </a:solidFill>
                <a:latin typeface="Avenir Black" panose="02000503020000020003" pitchFamily="2" charset="0"/>
              </a:rPr>
              <a:t>21%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9144000" cy="51435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grpSp>
        <p:nvGrpSpPr>
          <p:cNvPr id="3" name="Group 3"/>
          <p:cNvGrpSpPr/>
          <p:nvPr/>
        </p:nvGrpSpPr>
        <p:grpSpPr>
          <a:xfrm>
            <a:off x="63480" y="2024882"/>
            <a:ext cx="4377210" cy="2475754"/>
            <a:chOff x="0" y="0"/>
            <a:chExt cx="11672558" cy="6602011"/>
          </a:xfrm>
        </p:grpSpPr>
        <p:grpSp>
          <p:nvGrpSpPr>
            <p:cNvPr id="4" name="Group 4"/>
            <p:cNvGrpSpPr>
              <a:grpSpLocks noChangeAspect="1"/>
            </p:cNvGrpSpPr>
            <p:nvPr/>
          </p:nvGrpSpPr>
          <p:grpSpPr>
            <a:xfrm>
              <a:off x="1741365" y="0"/>
              <a:ext cx="9736346" cy="6030948"/>
              <a:chOff x="0" y="0"/>
              <a:chExt cx="11809638" cy="7315200"/>
            </a:xfrm>
          </p:grpSpPr>
        </p:grpSp>
        <p:grpSp>
          <p:nvGrpSpPr>
            <p:cNvPr id="5" name="Group 5"/>
            <p:cNvGrpSpPr>
              <a:grpSpLocks noChangeAspect="1"/>
            </p:cNvGrpSpPr>
            <p:nvPr/>
          </p:nvGrpSpPr>
          <p:grpSpPr>
            <a:xfrm>
              <a:off x="1741365" y="0"/>
              <a:ext cx="9736346" cy="6030948"/>
              <a:chOff x="0" y="0"/>
              <a:chExt cx="11809638" cy="7315200"/>
            </a:xfrm>
          </p:grpSpPr>
          <p:sp>
            <p:nvSpPr>
              <p:cNvPr id="6" name="Freeform 6"/>
              <p:cNvSpPr/>
              <p:nvPr/>
            </p:nvSpPr>
            <p:spPr>
              <a:xfrm>
                <a:off x="-6350" y="0"/>
                <a:ext cx="11822338" cy="7315200"/>
              </a:xfrm>
              <a:custGeom>
                <a:avLst/>
                <a:gdLst/>
                <a:ahLst/>
                <a:cxnLst/>
                <a:rect l="l" t="t" r="r" b="b"/>
                <a:pathLst>
                  <a:path w="11822338" h="7315200">
                    <a:moveTo>
                      <a:pt x="0" y="0"/>
                    </a:moveTo>
                    <a:lnTo>
                      <a:pt x="12700" y="0"/>
                    </a:lnTo>
                    <a:lnTo>
                      <a:pt x="12700" y="7315200"/>
                    </a:lnTo>
                    <a:lnTo>
                      <a:pt x="0" y="7315200"/>
                    </a:lnTo>
                    <a:close/>
                    <a:moveTo>
                      <a:pt x="3936546" y="0"/>
                    </a:moveTo>
                    <a:lnTo>
                      <a:pt x="3949246" y="0"/>
                    </a:lnTo>
                    <a:lnTo>
                      <a:pt x="3949246" y="7315200"/>
                    </a:lnTo>
                    <a:lnTo>
                      <a:pt x="3936546" y="7315200"/>
                    </a:lnTo>
                    <a:close/>
                    <a:moveTo>
                      <a:pt x="7873092" y="0"/>
                    </a:moveTo>
                    <a:lnTo>
                      <a:pt x="7885792" y="0"/>
                    </a:lnTo>
                    <a:lnTo>
                      <a:pt x="7885792" y="7315200"/>
                    </a:lnTo>
                    <a:lnTo>
                      <a:pt x="7873092" y="7315200"/>
                    </a:lnTo>
                    <a:close/>
                    <a:moveTo>
                      <a:pt x="11809638" y="0"/>
                    </a:moveTo>
                    <a:lnTo>
                      <a:pt x="11822338" y="0"/>
                    </a:lnTo>
                    <a:lnTo>
                      <a:pt x="11822338" y="7315200"/>
                    </a:lnTo>
                    <a:lnTo>
                      <a:pt x="11809638" y="7315200"/>
                    </a:lnTo>
                    <a:close/>
                  </a:path>
                </a:pathLst>
              </a:custGeom>
              <a:solidFill>
                <a:srgbClr val="000000">
                  <a:alpha val="24706"/>
                </a:srgbClr>
              </a:solidFill>
            </p:spPr>
          </p:sp>
        </p:grpSp>
        <p:sp>
          <p:nvSpPr>
            <p:cNvPr id="7" name="TextBox 7"/>
            <p:cNvSpPr txBox="1"/>
            <p:nvPr/>
          </p:nvSpPr>
          <p:spPr>
            <a:xfrm>
              <a:off x="1643941" y="6152656"/>
              <a:ext cx="194848" cy="449355"/>
            </a:xfrm>
            <a:prstGeom prst="rect">
              <a:avLst/>
            </a:prstGeom>
          </p:spPr>
          <p:txBody>
            <a:bodyPr lIns="0" tIns="0" rIns="0" bIns="0" rtlCol="0" anchor="t">
              <a:spAutoFit/>
            </a:bodyPr>
            <a:lstStyle/>
            <a:p>
              <a:pPr algn="ctr">
                <a:lnSpc>
                  <a:spcPts val="1400"/>
                </a:lnSpc>
              </a:pPr>
              <a:r>
                <a:rPr lang="en-US" sz="1000">
                  <a:solidFill>
                    <a:srgbClr val="000000"/>
                  </a:solidFill>
                  <a:latin typeface="Heebo Bold"/>
                </a:rPr>
                <a:t>0</a:t>
              </a:r>
            </a:p>
          </p:txBody>
        </p:sp>
        <p:sp>
          <p:nvSpPr>
            <p:cNvPr id="8" name="TextBox 8"/>
            <p:cNvSpPr txBox="1"/>
            <p:nvPr/>
          </p:nvSpPr>
          <p:spPr>
            <a:xfrm>
              <a:off x="4791967" y="6152656"/>
              <a:ext cx="389696" cy="449355"/>
            </a:xfrm>
            <a:prstGeom prst="rect">
              <a:avLst/>
            </a:prstGeom>
          </p:spPr>
          <p:txBody>
            <a:bodyPr lIns="0" tIns="0" rIns="0" bIns="0" rtlCol="0" anchor="t">
              <a:spAutoFit/>
            </a:bodyPr>
            <a:lstStyle/>
            <a:p>
              <a:pPr algn="ctr">
                <a:lnSpc>
                  <a:spcPts val="1400"/>
                </a:lnSpc>
              </a:pPr>
              <a:r>
                <a:rPr lang="en-US" sz="1000">
                  <a:solidFill>
                    <a:srgbClr val="000000"/>
                  </a:solidFill>
                  <a:latin typeface="Heebo Bold"/>
                </a:rPr>
                <a:t>25</a:t>
              </a:r>
            </a:p>
          </p:txBody>
        </p:sp>
        <p:sp>
          <p:nvSpPr>
            <p:cNvPr id="9" name="TextBox 9"/>
            <p:cNvSpPr txBox="1"/>
            <p:nvPr/>
          </p:nvSpPr>
          <p:spPr>
            <a:xfrm>
              <a:off x="8037417" y="6152656"/>
              <a:ext cx="389696" cy="449355"/>
            </a:xfrm>
            <a:prstGeom prst="rect">
              <a:avLst/>
            </a:prstGeom>
          </p:spPr>
          <p:txBody>
            <a:bodyPr lIns="0" tIns="0" rIns="0" bIns="0" rtlCol="0" anchor="t">
              <a:spAutoFit/>
            </a:bodyPr>
            <a:lstStyle/>
            <a:p>
              <a:pPr algn="ctr">
                <a:lnSpc>
                  <a:spcPts val="1400"/>
                </a:lnSpc>
              </a:pPr>
              <a:r>
                <a:rPr lang="en-US" sz="1000">
                  <a:solidFill>
                    <a:srgbClr val="000000"/>
                  </a:solidFill>
                  <a:latin typeface="Heebo Bold"/>
                </a:rPr>
                <a:t>50</a:t>
              </a:r>
            </a:p>
          </p:txBody>
        </p:sp>
        <p:sp>
          <p:nvSpPr>
            <p:cNvPr id="10" name="TextBox 10"/>
            <p:cNvSpPr txBox="1"/>
            <p:nvPr/>
          </p:nvSpPr>
          <p:spPr>
            <a:xfrm>
              <a:off x="11282862" y="6152656"/>
              <a:ext cx="389696" cy="449355"/>
            </a:xfrm>
            <a:prstGeom prst="rect">
              <a:avLst/>
            </a:prstGeom>
          </p:spPr>
          <p:txBody>
            <a:bodyPr lIns="0" tIns="0" rIns="0" bIns="0" rtlCol="0" anchor="t">
              <a:spAutoFit/>
            </a:bodyPr>
            <a:lstStyle/>
            <a:p>
              <a:pPr algn="ctr">
                <a:lnSpc>
                  <a:spcPts val="1400"/>
                </a:lnSpc>
              </a:pPr>
              <a:r>
                <a:rPr lang="en-US" sz="1000">
                  <a:solidFill>
                    <a:srgbClr val="000000"/>
                  </a:solidFill>
                  <a:latin typeface="Heebo Bold"/>
                </a:rPr>
                <a:t>75</a:t>
              </a:r>
            </a:p>
          </p:txBody>
        </p:sp>
        <p:sp>
          <p:nvSpPr>
            <p:cNvPr id="11" name="TextBox 11"/>
            <p:cNvSpPr txBox="1"/>
            <p:nvPr/>
          </p:nvSpPr>
          <p:spPr>
            <a:xfrm>
              <a:off x="546587" y="680429"/>
              <a:ext cx="1025445" cy="449355"/>
            </a:xfrm>
            <a:prstGeom prst="rect">
              <a:avLst/>
            </a:prstGeom>
          </p:spPr>
          <p:txBody>
            <a:bodyPr lIns="0" tIns="0" rIns="0" bIns="0" rtlCol="0" anchor="t">
              <a:spAutoFit/>
            </a:bodyPr>
            <a:lstStyle/>
            <a:p>
              <a:pPr algn="r">
                <a:lnSpc>
                  <a:spcPts val="1400"/>
                </a:lnSpc>
              </a:pPr>
              <a:r>
                <a:rPr lang="en-US" sz="1000">
                  <a:solidFill>
                    <a:srgbClr val="000000"/>
                  </a:solidFill>
                  <a:latin typeface="Heebo Bold"/>
                </a:rPr>
                <a:t>&gt;$50k </a:t>
              </a:r>
            </a:p>
          </p:txBody>
        </p:sp>
        <p:sp>
          <p:nvSpPr>
            <p:cNvPr id="12" name="TextBox 12"/>
            <p:cNvSpPr txBox="1"/>
            <p:nvPr/>
          </p:nvSpPr>
          <p:spPr>
            <a:xfrm>
              <a:off x="0" y="2766131"/>
              <a:ext cx="1572032" cy="449355"/>
            </a:xfrm>
            <a:prstGeom prst="rect">
              <a:avLst/>
            </a:prstGeom>
          </p:spPr>
          <p:txBody>
            <a:bodyPr lIns="0" tIns="0" rIns="0" bIns="0" rtlCol="0" anchor="t">
              <a:spAutoFit/>
            </a:bodyPr>
            <a:lstStyle/>
            <a:p>
              <a:pPr algn="r">
                <a:lnSpc>
                  <a:spcPts val="1400"/>
                </a:lnSpc>
              </a:pPr>
              <a:r>
                <a:rPr lang="en-US" sz="1000">
                  <a:solidFill>
                    <a:srgbClr val="000000"/>
                  </a:solidFill>
                  <a:latin typeface="Heebo Bold"/>
                </a:rPr>
                <a:t>$50-150k </a:t>
              </a:r>
            </a:p>
          </p:txBody>
        </p:sp>
        <p:sp>
          <p:nvSpPr>
            <p:cNvPr id="13" name="TextBox 13"/>
            <p:cNvSpPr txBox="1"/>
            <p:nvPr/>
          </p:nvSpPr>
          <p:spPr>
            <a:xfrm>
              <a:off x="342579" y="4851835"/>
              <a:ext cx="1229456" cy="449355"/>
            </a:xfrm>
            <a:prstGeom prst="rect">
              <a:avLst/>
            </a:prstGeom>
          </p:spPr>
          <p:txBody>
            <a:bodyPr lIns="0" tIns="0" rIns="0" bIns="0" rtlCol="0" anchor="t">
              <a:spAutoFit/>
            </a:bodyPr>
            <a:lstStyle/>
            <a:p>
              <a:pPr algn="r">
                <a:lnSpc>
                  <a:spcPts val="1400"/>
                </a:lnSpc>
              </a:pPr>
              <a:r>
                <a:rPr lang="en-US" sz="1000">
                  <a:solidFill>
                    <a:srgbClr val="000000"/>
                  </a:solidFill>
                  <a:latin typeface="Heebo Bold"/>
                </a:rPr>
                <a:t>$150k+ </a:t>
              </a:r>
            </a:p>
          </p:txBody>
        </p:sp>
        <p:grpSp>
          <p:nvGrpSpPr>
            <p:cNvPr id="14" name="Group 14"/>
            <p:cNvGrpSpPr>
              <a:grpSpLocks noChangeAspect="1"/>
            </p:cNvGrpSpPr>
            <p:nvPr/>
          </p:nvGrpSpPr>
          <p:grpSpPr>
            <a:xfrm>
              <a:off x="1741365" y="0"/>
              <a:ext cx="9092491" cy="6030948"/>
              <a:chOff x="0" y="0"/>
              <a:chExt cx="11028679" cy="7315200"/>
            </a:xfrm>
          </p:grpSpPr>
          <p:sp>
            <p:nvSpPr>
              <p:cNvPr id="15" name="Freeform 15"/>
              <p:cNvSpPr/>
              <p:nvPr/>
            </p:nvSpPr>
            <p:spPr>
              <a:xfrm>
                <a:off x="0" y="0"/>
                <a:ext cx="2998125" cy="2255520"/>
              </a:xfrm>
              <a:custGeom>
                <a:avLst/>
                <a:gdLst/>
                <a:ahLst/>
                <a:cxnLst/>
                <a:rect l="l" t="t" r="r" b="b"/>
                <a:pathLst>
                  <a:path w="2998125" h="2255520">
                    <a:moveTo>
                      <a:pt x="0" y="0"/>
                    </a:moveTo>
                    <a:lnTo>
                      <a:pt x="2817683" y="0"/>
                    </a:lnTo>
                    <a:cubicBezTo>
                      <a:pt x="2865540" y="0"/>
                      <a:pt x="2911436" y="19011"/>
                      <a:pt x="2945275" y="52850"/>
                    </a:cubicBezTo>
                    <a:cubicBezTo>
                      <a:pt x="2979114" y="86689"/>
                      <a:pt x="2998125" y="132585"/>
                      <a:pt x="2998125" y="180442"/>
                    </a:cubicBezTo>
                    <a:lnTo>
                      <a:pt x="2998125" y="2075078"/>
                    </a:lnTo>
                    <a:cubicBezTo>
                      <a:pt x="2998125" y="2122935"/>
                      <a:pt x="2979114" y="2168831"/>
                      <a:pt x="2945275" y="2202670"/>
                    </a:cubicBezTo>
                    <a:cubicBezTo>
                      <a:pt x="2911436" y="2236509"/>
                      <a:pt x="2865540" y="2255520"/>
                      <a:pt x="2817683" y="2255520"/>
                    </a:cubicBezTo>
                    <a:lnTo>
                      <a:pt x="0" y="2255520"/>
                    </a:lnTo>
                    <a:close/>
                  </a:path>
                </a:pathLst>
              </a:custGeom>
              <a:solidFill>
                <a:srgbClr val="0F325F"/>
              </a:solidFill>
            </p:spPr>
          </p:sp>
          <p:sp>
            <p:nvSpPr>
              <p:cNvPr id="16" name="Freeform 16"/>
              <p:cNvSpPr/>
              <p:nvPr/>
            </p:nvSpPr>
            <p:spPr>
              <a:xfrm>
                <a:off x="0" y="2529840"/>
                <a:ext cx="7092133" cy="2255520"/>
              </a:xfrm>
              <a:custGeom>
                <a:avLst/>
                <a:gdLst/>
                <a:ahLst/>
                <a:cxnLst/>
                <a:rect l="l" t="t" r="r" b="b"/>
                <a:pathLst>
                  <a:path w="7092133" h="2255520">
                    <a:moveTo>
                      <a:pt x="0" y="0"/>
                    </a:moveTo>
                    <a:lnTo>
                      <a:pt x="6911691" y="0"/>
                    </a:lnTo>
                    <a:cubicBezTo>
                      <a:pt x="6959547" y="0"/>
                      <a:pt x="7005444" y="19011"/>
                      <a:pt x="7039283" y="52850"/>
                    </a:cubicBezTo>
                    <a:cubicBezTo>
                      <a:pt x="7073123" y="86689"/>
                      <a:pt x="7092133" y="132585"/>
                      <a:pt x="7092133" y="180442"/>
                    </a:cubicBezTo>
                    <a:lnTo>
                      <a:pt x="7092133" y="2075079"/>
                    </a:lnTo>
                    <a:cubicBezTo>
                      <a:pt x="7092133" y="2174734"/>
                      <a:pt x="7011346" y="2255520"/>
                      <a:pt x="6911691" y="2255520"/>
                    </a:cubicBezTo>
                    <a:lnTo>
                      <a:pt x="0" y="2255520"/>
                    </a:lnTo>
                    <a:close/>
                  </a:path>
                </a:pathLst>
              </a:custGeom>
              <a:solidFill>
                <a:srgbClr val="0F325F"/>
              </a:solidFill>
            </p:spPr>
          </p:sp>
          <p:sp>
            <p:nvSpPr>
              <p:cNvPr id="17" name="Freeform 17"/>
              <p:cNvSpPr/>
              <p:nvPr/>
            </p:nvSpPr>
            <p:spPr>
              <a:xfrm>
                <a:off x="0" y="5059680"/>
                <a:ext cx="11028680" cy="2255520"/>
              </a:xfrm>
              <a:custGeom>
                <a:avLst/>
                <a:gdLst/>
                <a:ahLst/>
                <a:cxnLst/>
                <a:rect l="l" t="t" r="r" b="b"/>
                <a:pathLst>
                  <a:path w="11028680" h="2255520">
                    <a:moveTo>
                      <a:pt x="0" y="0"/>
                    </a:moveTo>
                    <a:lnTo>
                      <a:pt x="10848238" y="0"/>
                    </a:lnTo>
                    <a:cubicBezTo>
                      <a:pt x="10896094" y="0"/>
                      <a:pt x="10941990" y="19011"/>
                      <a:pt x="10975829" y="52850"/>
                    </a:cubicBezTo>
                    <a:cubicBezTo>
                      <a:pt x="11009669" y="86690"/>
                      <a:pt x="11028680" y="132586"/>
                      <a:pt x="11028680" y="180442"/>
                    </a:cubicBezTo>
                    <a:lnTo>
                      <a:pt x="11028680" y="2075078"/>
                    </a:lnTo>
                    <a:cubicBezTo>
                      <a:pt x="11028680" y="2122934"/>
                      <a:pt x="11009669" y="2168831"/>
                      <a:pt x="10975829" y="2202670"/>
                    </a:cubicBezTo>
                    <a:cubicBezTo>
                      <a:pt x="10941990" y="2236510"/>
                      <a:pt x="10896094" y="2255520"/>
                      <a:pt x="10848238" y="2255520"/>
                    </a:cubicBezTo>
                    <a:lnTo>
                      <a:pt x="0" y="2255520"/>
                    </a:lnTo>
                    <a:close/>
                  </a:path>
                </a:pathLst>
              </a:custGeom>
              <a:solidFill>
                <a:srgbClr val="0F325F"/>
              </a:solidFill>
            </p:spPr>
          </p:sp>
        </p:grpSp>
      </p:grpSp>
      <p:sp>
        <p:nvSpPr>
          <p:cNvPr id="18" name="TextBox 18"/>
          <p:cNvSpPr txBox="1"/>
          <p:nvPr/>
        </p:nvSpPr>
        <p:spPr>
          <a:xfrm>
            <a:off x="-713874" y="1551324"/>
            <a:ext cx="3944723" cy="246221"/>
          </a:xfrm>
          <a:prstGeom prst="rect">
            <a:avLst/>
          </a:prstGeom>
        </p:spPr>
        <p:txBody>
          <a:bodyPr wrap="square" lIns="0" tIns="0" rIns="0" bIns="0" rtlCol="0" anchor="t">
            <a:spAutoFit/>
          </a:bodyPr>
          <a:lstStyle/>
          <a:p>
            <a:pPr algn="ctr">
              <a:spcBef>
                <a:spcPct val="0"/>
              </a:spcBef>
            </a:pPr>
            <a:r>
              <a:rPr lang="en-US" sz="1600" b="1" dirty="0">
                <a:solidFill>
                  <a:srgbClr val="000000"/>
                </a:solidFill>
                <a:latin typeface="Avenir Black" panose="02000503020000020003" pitchFamily="2" charset="0"/>
              </a:rPr>
              <a:t>By Income</a:t>
            </a:r>
          </a:p>
        </p:txBody>
      </p:sp>
      <p:sp>
        <p:nvSpPr>
          <p:cNvPr id="19" name="TextBox 19"/>
          <p:cNvSpPr txBox="1"/>
          <p:nvPr/>
        </p:nvSpPr>
        <p:spPr>
          <a:xfrm>
            <a:off x="3332380" y="3846273"/>
            <a:ext cx="534928" cy="203902"/>
          </a:xfrm>
          <a:prstGeom prst="rect">
            <a:avLst/>
          </a:prstGeom>
        </p:spPr>
        <p:txBody>
          <a:bodyPr wrap="square" lIns="0" tIns="0" rIns="0" bIns="0" rtlCol="0" anchor="t">
            <a:spAutoFit/>
          </a:bodyPr>
          <a:lstStyle/>
          <a:p>
            <a:pPr algn="ctr">
              <a:lnSpc>
                <a:spcPts val="1401"/>
              </a:lnSpc>
            </a:pPr>
            <a:r>
              <a:rPr lang="en-US" b="1">
                <a:solidFill>
                  <a:schemeClr val="bg1"/>
                </a:solidFill>
                <a:latin typeface="Avenir Black" panose="02000503020000020003" pitchFamily="2" charset="0"/>
              </a:rPr>
              <a:t>70%</a:t>
            </a:r>
          </a:p>
        </p:txBody>
      </p:sp>
      <p:sp>
        <p:nvSpPr>
          <p:cNvPr id="20" name="TextBox 20"/>
          <p:cNvSpPr txBox="1"/>
          <p:nvPr/>
        </p:nvSpPr>
        <p:spPr>
          <a:xfrm>
            <a:off x="2126808" y="3137128"/>
            <a:ext cx="534928" cy="203902"/>
          </a:xfrm>
          <a:prstGeom prst="rect">
            <a:avLst/>
          </a:prstGeom>
        </p:spPr>
        <p:txBody>
          <a:bodyPr wrap="square" lIns="0" tIns="0" rIns="0" bIns="0" rtlCol="0" anchor="t">
            <a:spAutoFit/>
          </a:bodyPr>
          <a:lstStyle/>
          <a:p>
            <a:pPr algn="ctr">
              <a:lnSpc>
                <a:spcPts val="1401"/>
              </a:lnSpc>
            </a:pPr>
            <a:r>
              <a:rPr lang="en-US" b="1">
                <a:solidFill>
                  <a:schemeClr val="bg1"/>
                </a:solidFill>
                <a:latin typeface="Avenir Black" panose="02000503020000020003" pitchFamily="2" charset="0"/>
              </a:rPr>
              <a:t>45%</a:t>
            </a:r>
          </a:p>
        </p:txBody>
      </p:sp>
      <p:sp>
        <p:nvSpPr>
          <p:cNvPr id="21" name="TextBox 21"/>
          <p:cNvSpPr txBox="1"/>
          <p:nvPr/>
        </p:nvSpPr>
        <p:spPr>
          <a:xfrm>
            <a:off x="842262" y="2321735"/>
            <a:ext cx="534928" cy="203902"/>
          </a:xfrm>
          <a:prstGeom prst="rect">
            <a:avLst/>
          </a:prstGeom>
        </p:spPr>
        <p:txBody>
          <a:bodyPr wrap="square" lIns="0" tIns="0" rIns="0" bIns="0" rtlCol="0" anchor="t">
            <a:spAutoFit/>
          </a:bodyPr>
          <a:lstStyle/>
          <a:p>
            <a:pPr algn="ctr">
              <a:lnSpc>
                <a:spcPts val="1401"/>
              </a:lnSpc>
            </a:pPr>
            <a:r>
              <a:rPr lang="en-US" b="1" dirty="0">
                <a:solidFill>
                  <a:schemeClr val="bg1"/>
                </a:solidFill>
                <a:latin typeface="Avenir Black" panose="02000503020000020003" pitchFamily="2" charset="0"/>
              </a:rPr>
              <a:t>19%</a:t>
            </a:r>
          </a:p>
        </p:txBody>
      </p:sp>
      <p:sp>
        <p:nvSpPr>
          <p:cNvPr id="22" name="AutoShape 22"/>
          <p:cNvSpPr/>
          <p:nvPr/>
        </p:nvSpPr>
        <p:spPr>
          <a:xfrm flipV="1">
            <a:off x="4579144" y="1859747"/>
            <a:ext cx="0" cy="2976395"/>
          </a:xfrm>
          <a:prstGeom prst="line">
            <a:avLst/>
          </a:prstGeom>
          <a:ln w="28575" cap="flat">
            <a:solidFill>
              <a:srgbClr val="000000"/>
            </a:solidFill>
            <a:prstDash val="solid"/>
            <a:headEnd type="none" w="sm" len="sm"/>
            <a:tailEnd type="none" w="sm" len="sm"/>
          </a:ln>
        </p:spPr>
      </p:sp>
      <p:grpSp>
        <p:nvGrpSpPr>
          <p:cNvPr id="23" name="Group 23"/>
          <p:cNvGrpSpPr/>
          <p:nvPr/>
        </p:nvGrpSpPr>
        <p:grpSpPr>
          <a:xfrm>
            <a:off x="-1333832" y="-122859"/>
            <a:ext cx="11450983" cy="1204150"/>
            <a:chOff x="0" y="0"/>
            <a:chExt cx="6031793" cy="634285"/>
          </a:xfrm>
        </p:grpSpPr>
        <p:sp>
          <p:nvSpPr>
            <p:cNvPr id="24" name="Freeform 24"/>
            <p:cNvSpPr/>
            <p:nvPr/>
          </p:nvSpPr>
          <p:spPr>
            <a:xfrm>
              <a:off x="0" y="0"/>
              <a:ext cx="6031793" cy="634285"/>
            </a:xfrm>
            <a:custGeom>
              <a:avLst/>
              <a:gdLst/>
              <a:ahLst/>
              <a:cxnLst/>
              <a:rect l="l" t="t" r="r" b="b"/>
              <a:pathLst>
                <a:path w="6031793" h="634285">
                  <a:moveTo>
                    <a:pt x="0" y="0"/>
                  </a:moveTo>
                  <a:lnTo>
                    <a:pt x="6031793" y="0"/>
                  </a:lnTo>
                  <a:lnTo>
                    <a:pt x="6031793" y="634285"/>
                  </a:lnTo>
                  <a:lnTo>
                    <a:pt x="0" y="634285"/>
                  </a:lnTo>
                  <a:close/>
                </a:path>
              </a:pathLst>
            </a:custGeom>
            <a:solidFill>
              <a:srgbClr val="0F325F"/>
            </a:solidFill>
          </p:spPr>
        </p:sp>
        <p:sp>
          <p:nvSpPr>
            <p:cNvPr id="25" name="TextBox 25"/>
            <p:cNvSpPr txBox="1"/>
            <p:nvPr/>
          </p:nvSpPr>
          <p:spPr>
            <a:xfrm>
              <a:off x="0" y="-9525"/>
              <a:ext cx="6031793" cy="643810"/>
            </a:xfrm>
            <a:prstGeom prst="rect">
              <a:avLst/>
            </a:prstGeom>
          </p:spPr>
          <p:txBody>
            <a:bodyPr lIns="25400" tIns="25400" rIns="25400" bIns="25400" rtlCol="0" anchor="ctr"/>
            <a:lstStyle/>
            <a:p>
              <a:pPr algn="ctr">
                <a:lnSpc>
                  <a:spcPts val="1430"/>
                </a:lnSpc>
              </a:pPr>
              <a:endParaRPr sz="900"/>
            </a:p>
            <a:p>
              <a:pPr algn="ctr">
                <a:lnSpc>
                  <a:spcPts val="1430"/>
                </a:lnSpc>
              </a:pPr>
              <a:endParaRPr sz="900"/>
            </a:p>
          </p:txBody>
        </p:sp>
      </p:grpSp>
      <p:sp>
        <p:nvSpPr>
          <p:cNvPr id="26" name="Freeform 26"/>
          <p:cNvSpPr/>
          <p:nvPr/>
        </p:nvSpPr>
        <p:spPr>
          <a:xfrm>
            <a:off x="-49472" y="-1872488"/>
            <a:ext cx="9678104" cy="2953779"/>
          </a:xfrm>
          <a:custGeom>
            <a:avLst/>
            <a:gdLst/>
            <a:ahLst/>
            <a:cxnLst/>
            <a:rect l="l" t="t" r="r" b="b"/>
            <a:pathLst>
              <a:path w="19356207" h="5907558">
                <a:moveTo>
                  <a:pt x="0" y="0"/>
                </a:moveTo>
                <a:lnTo>
                  <a:pt x="19356207" y="0"/>
                </a:lnTo>
                <a:lnTo>
                  <a:pt x="19356207" y="5907558"/>
                </a:lnTo>
                <a:lnTo>
                  <a:pt x="0" y="5907558"/>
                </a:lnTo>
                <a:lnTo>
                  <a:pt x="0" y="0"/>
                </a:lnTo>
                <a:close/>
              </a:path>
            </a:pathLst>
          </a:custGeom>
          <a:blipFill>
            <a:blip r:embed="rId3">
              <a:alphaModFix amt="43000"/>
            </a:blip>
            <a:stretch>
              <a:fillRect t="-27589" b="-90708"/>
            </a:stretch>
          </a:blipFill>
        </p:spPr>
      </p:sp>
      <p:grpSp>
        <p:nvGrpSpPr>
          <p:cNvPr id="27" name="Group 27"/>
          <p:cNvGrpSpPr/>
          <p:nvPr/>
        </p:nvGrpSpPr>
        <p:grpSpPr>
          <a:xfrm>
            <a:off x="4647363" y="2024882"/>
            <a:ext cx="4436084" cy="2692081"/>
            <a:chOff x="0" y="0"/>
            <a:chExt cx="11829556" cy="7178882"/>
          </a:xfrm>
        </p:grpSpPr>
        <p:grpSp>
          <p:nvGrpSpPr>
            <p:cNvPr id="28" name="Group 28"/>
            <p:cNvGrpSpPr>
              <a:grpSpLocks noChangeAspect="1"/>
            </p:cNvGrpSpPr>
            <p:nvPr/>
          </p:nvGrpSpPr>
          <p:grpSpPr>
            <a:xfrm>
              <a:off x="1128787" y="0"/>
              <a:ext cx="10505946" cy="6607819"/>
              <a:chOff x="0" y="0"/>
              <a:chExt cx="14506113" cy="9123763"/>
            </a:xfrm>
          </p:grpSpPr>
        </p:grpSp>
        <p:grpSp>
          <p:nvGrpSpPr>
            <p:cNvPr id="29" name="Group 29"/>
            <p:cNvGrpSpPr>
              <a:grpSpLocks noChangeAspect="1"/>
            </p:cNvGrpSpPr>
            <p:nvPr/>
          </p:nvGrpSpPr>
          <p:grpSpPr>
            <a:xfrm>
              <a:off x="1128787" y="0"/>
              <a:ext cx="10505946" cy="6607819"/>
              <a:chOff x="0" y="0"/>
              <a:chExt cx="14506113" cy="9123763"/>
            </a:xfrm>
          </p:grpSpPr>
          <p:sp>
            <p:nvSpPr>
              <p:cNvPr id="30" name="Freeform 30"/>
              <p:cNvSpPr/>
              <p:nvPr/>
            </p:nvSpPr>
            <p:spPr>
              <a:xfrm>
                <a:off x="-6350" y="0"/>
                <a:ext cx="14518813" cy="9123763"/>
              </a:xfrm>
              <a:custGeom>
                <a:avLst/>
                <a:gdLst/>
                <a:ahLst/>
                <a:cxnLst/>
                <a:rect l="l" t="t" r="r" b="b"/>
                <a:pathLst>
                  <a:path w="14518813" h="9123763">
                    <a:moveTo>
                      <a:pt x="0" y="0"/>
                    </a:moveTo>
                    <a:lnTo>
                      <a:pt x="12700" y="0"/>
                    </a:lnTo>
                    <a:lnTo>
                      <a:pt x="12700" y="9123763"/>
                    </a:lnTo>
                    <a:lnTo>
                      <a:pt x="0" y="9123763"/>
                    </a:lnTo>
                    <a:close/>
                    <a:moveTo>
                      <a:pt x="4835371" y="0"/>
                    </a:moveTo>
                    <a:lnTo>
                      <a:pt x="4848071" y="0"/>
                    </a:lnTo>
                    <a:lnTo>
                      <a:pt x="4848071" y="9123763"/>
                    </a:lnTo>
                    <a:lnTo>
                      <a:pt x="4835371" y="9123763"/>
                    </a:lnTo>
                    <a:close/>
                    <a:moveTo>
                      <a:pt x="9670742" y="0"/>
                    </a:moveTo>
                    <a:lnTo>
                      <a:pt x="9683442" y="0"/>
                    </a:lnTo>
                    <a:lnTo>
                      <a:pt x="9683442" y="9123763"/>
                    </a:lnTo>
                    <a:lnTo>
                      <a:pt x="9670742" y="9123763"/>
                    </a:lnTo>
                    <a:close/>
                    <a:moveTo>
                      <a:pt x="14506113" y="0"/>
                    </a:moveTo>
                    <a:lnTo>
                      <a:pt x="14518813" y="0"/>
                    </a:lnTo>
                    <a:lnTo>
                      <a:pt x="14518813" y="9123763"/>
                    </a:lnTo>
                    <a:lnTo>
                      <a:pt x="14506113" y="9123763"/>
                    </a:lnTo>
                    <a:close/>
                  </a:path>
                </a:pathLst>
              </a:custGeom>
              <a:solidFill>
                <a:srgbClr val="000000">
                  <a:alpha val="24706"/>
                </a:srgbClr>
              </a:solidFill>
            </p:spPr>
          </p:sp>
        </p:grpSp>
        <p:sp>
          <p:nvSpPr>
            <p:cNvPr id="31" name="TextBox 31"/>
            <p:cNvSpPr txBox="1"/>
            <p:nvPr/>
          </p:nvSpPr>
          <p:spPr>
            <a:xfrm>
              <a:off x="1031347" y="6729527"/>
              <a:ext cx="194880" cy="449355"/>
            </a:xfrm>
            <a:prstGeom prst="rect">
              <a:avLst/>
            </a:prstGeom>
          </p:spPr>
          <p:txBody>
            <a:bodyPr lIns="0" tIns="0" rIns="0" bIns="0" rtlCol="0" anchor="t">
              <a:spAutoFit/>
            </a:bodyPr>
            <a:lstStyle/>
            <a:p>
              <a:pPr algn="ctr">
                <a:lnSpc>
                  <a:spcPts val="1400"/>
                </a:lnSpc>
              </a:pPr>
              <a:r>
                <a:rPr lang="en-US" sz="1000">
                  <a:solidFill>
                    <a:srgbClr val="000000"/>
                  </a:solidFill>
                  <a:latin typeface="Heebo Bold"/>
                </a:rPr>
                <a:t>0</a:t>
              </a:r>
            </a:p>
          </p:txBody>
        </p:sp>
        <p:sp>
          <p:nvSpPr>
            <p:cNvPr id="32" name="TextBox 32"/>
            <p:cNvSpPr txBox="1"/>
            <p:nvPr/>
          </p:nvSpPr>
          <p:spPr>
            <a:xfrm>
              <a:off x="4435946" y="6729527"/>
              <a:ext cx="389645" cy="449355"/>
            </a:xfrm>
            <a:prstGeom prst="rect">
              <a:avLst/>
            </a:prstGeom>
          </p:spPr>
          <p:txBody>
            <a:bodyPr lIns="0" tIns="0" rIns="0" bIns="0" rtlCol="0" anchor="t">
              <a:spAutoFit/>
            </a:bodyPr>
            <a:lstStyle/>
            <a:p>
              <a:pPr algn="ctr">
                <a:lnSpc>
                  <a:spcPts val="1400"/>
                </a:lnSpc>
              </a:pPr>
              <a:r>
                <a:rPr lang="en-US" sz="1000">
                  <a:solidFill>
                    <a:srgbClr val="000000"/>
                  </a:solidFill>
                  <a:latin typeface="Heebo Bold"/>
                </a:rPr>
                <a:t>20</a:t>
              </a:r>
            </a:p>
          </p:txBody>
        </p:sp>
        <p:sp>
          <p:nvSpPr>
            <p:cNvPr id="33" name="TextBox 33"/>
            <p:cNvSpPr txBox="1"/>
            <p:nvPr/>
          </p:nvSpPr>
          <p:spPr>
            <a:xfrm>
              <a:off x="7937930" y="6729527"/>
              <a:ext cx="389645" cy="449355"/>
            </a:xfrm>
            <a:prstGeom prst="rect">
              <a:avLst/>
            </a:prstGeom>
          </p:spPr>
          <p:txBody>
            <a:bodyPr lIns="0" tIns="0" rIns="0" bIns="0" rtlCol="0" anchor="t">
              <a:spAutoFit/>
            </a:bodyPr>
            <a:lstStyle/>
            <a:p>
              <a:pPr algn="ctr">
                <a:lnSpc>
                  <a:spcPts val="1400"/>
                </a:lnSpc>
              </a:pPr>
              <a:r>
                <a:rPr lang="en-US" sz="1000">
                  <a:solidFill>
                    <a:srgbClr val="000000"/>
                  </a:solidFill>
                  <a:latin typeface="Heebo Bold"/>
                </a:rPr>
                <a:t>40</a:t>
              </a:r>
            </a:p>
          </p:txBody>
        </p:sp>
        <p:sp>
          <p:nvSpPr>
            <p:cNvPr id="34" name="TextBox 34"/>
            <p:cNvSpPr txBox="1"/>
            <p:nvPr/>
          </p:nvSpPr>
          <p:spPr>
            <a:xfrm>
              <a:off x="11439911" y="6729527"/>
              <a:ext cx="389645" cy="449355"/>
            </a:xfrm>
            <a:prstGeom prst="rect">
              <a:avLst/>
            </a:prstGeom>
          </p:spPr>
          <p:txBody>
            <a:bodyPr lIns="0" tIns="0" rIns="0" bIns="0" rtlCol="0" anchor="t">
              <a:spAutoFit/>
            </a:bodyPr>
            <a:lstStyle/>
            <a:p>
              <a:pPr algn="ctr">
                <a:lnSpc>
                  <a:spcPts val="1400"/>
                </a:lnSpc>
              </a:pPr>
              <a:r>
                <a:rPr lang="en-US" sz="1000">
                  <a:solidFill>
                    <a:srgbClr val="000000"/>
                  </a:solidFill>
                  <a:latin typeface="Heebo Bold"/>
                </a:rPr>
                <a:t>60</a:t>
              </a:r>
            </a:p>
          </p:txBody>
        </p:sp>
        <p:sp>
          <p:nvSpPr>
            <p:cNvPr id="35" name="TextBox 35"/>
            <p:cNvSpPr txBox="1"/>
            <p:nvPr/>
          </p:nvSpPr>
          <p:spPr>
            <a:xfrm>
              <a:off x="27595" y="515725"/>
              <a:ext cx="931861" cy="449355"/>
            </a:xfrm>
            <a:prstGeom prst="rect">
              <a:avLst/>
            </a:prstGeom>
          </p:spPr>
          <p:txBody>
            <a:bodyPr lIns="0" tIns="0" rIns="0" bIns="0" rtlCol="0" anchor="t">
              <a:spAutoFit/>
            </a:bodyPr>
            <a:lstStyle/>
            <a:p>
              <a:pPr algn="r">
                <a:lnSpc>
                  <a:spcPts val="1400"/>
                </a:lnSpc>
              </a:pPr>
              <a:r>
                <a:rPr lang="en-US" sz="1000">
                  <a:solidFill>
                    <a:srgbClr val="000000"/>
                  </a:solidFill>
                  <a:latin typeface="Heebo Bold"/>
                </a:rPr>
                <a:t>Black </a:t>
              </a:r>
            </a:p>
          </p:txBody>
        </p:sp>
        <p:sp>
          <p:nvSpPr>
            <p:cNvPr id="36" name="TextBox 36"/>
            <p:cNvSpPr txBox="1"/>
            <p:nvPr/>
          </p:nvSpPr>
          <p:spPr>
            <a:xfrm>
              <a:off x="27939" y="2208978"/>
              <a:ext cx="931517" cy="449355"/>
            </a:xfrm>
            <a:prstGeom prst="rect">
              <a:avLst/>
            </a:prstGeom>
          </p:spPr>
          <p:txBody>
            <a:bodyPr lIns="0" tIns="0" rIns="0" bIns="0" rtlCol="0" anchor="t">
              <a:spAutoFit/>
            </a:bodyPr>
            <a:lstStyle/>
            <a:p>
              <a:pPr algn="r">
                <a:lnSpc>
                  <a:spcPts val="1400"/>
                </a:lnSpc>
              </a:pPr>
              <a:r>
                <a:rPr lang="en-US" sz="1000">
                  <a:solidFill>
                    <a:srgbClr val="000000"/>
                  </a:solidFill>
                  <a:latin typeface="Heebo Bold"/>
                </a:rPr>
                <a:t>Other </a:t>
              </a:r>
            </a:p>
          </p:txBody>
        </p:sp>
        <p:sp>
          <p:nvSpPr>
            <p:cNvPr id="37" name="TextBox 37"/>
            <p:cNvSpPr txBox="1"/>
            <p:nvPr/>
          </p:nvSpPr>
          <p:spPr>
            <a:xfrm>
              <a:off x="0" y="3902234"/>
              <a:ext cx="959456" cy="449355"/>
            </a:xfrm>
            <a:prstGeom prst="rect">
              <a:avLst/>
            </a:prstGeom>
          </p:spPr>
          <p:txBody>
            <a:bodyPr lIns="0" tIns="0" rIns="0" bIns="0" rtlCol="0" anchor="t">
              <a:spAutoFit/>
            </a:bodyPr>
            <a:lstStyle/>
            <a:p>
              <a:pPr algn="r">
                <a:lnSpc>
                  <a:spcPts val="1400"/>
                </a:lnSpc>
              </a:pPr>
              <a:r>
                <a:rPr lang="en-US" sz="1000">
                  <a:solidFill>
                    <a:srgbClr val="000000"/>
                  </a:solidFill>
                  <a:latin typeface="Heebo Bold"/>
                </a:rPr>
                <a:t>White </a:t>
              </a:r>
            </a:p>
          </p:txBody>
        </p:sp>
        <p:sp>
          <p:nvSpPr>
            <p:cNvPr id="38" name="TextBox 38"/>
            <p:cNvSpPr txBox="1"/>
            <p:nvPr/>
          </p:nvSpPr>
          <p:spPr>
            <a:xfrm>
              <a:off x="10120" y="5595485"/>
              <a:ext cx="949336" cy="449355"/>
            </a:xfrm>
            <a:prstGeom prst="rect">
              <a:avLst/>
            </a:prstGeom>
          </p:spPr>
          <p:txBody>
            <a:bodyPr lIns="0" tIns="0" rIns="0" bIns="0" rtlCol="0" anchor="t">
              <a:spAutoFit/>
            </a:bodyPr>
            <a:lstStyle/>
            <a:p>
              <a:pPr algn="r">
                <a:lnSpc>
                  <a:spcPts val="1400"/>
                </a:lnSpc>
              </a:pPr>
              <a:r>
                <a:rPr lang="en-US" sz="1000">
                  <a:solidFill>
                    <a:srgbClr val="000000"/>
                  </a:solidFill>
                  <a:latin typeface="Heebo Bold"/>
                </a:rPr>
                <a:t>Asian </a:t>
              </a:r>
            </a:p>
          </p:txBody>
        </p:sp>
        <p:grpSp>
          <p:nvGrpSpPr>
            <p:cNvPr id="39" name="Group 39"/>
            <p:cNvGrpSpPr>
              <a:grpSpLocks noChangeAspect="1"/>
            </p:cNvGrpSpPr>
            <p:nvPr/>
          </p:nvGrpSpPr>
          <p:grpSpPr>
            <a:xfrm>
              <a:off x="1128787" y="0"/>
              <a:ext cx="9635050" cy="6607819"/>
              <a:chOff x="0" y="0"/>
              <a:chExt cx="13303621" cy="9123763"/>
            </a:xfrm>
          </p:grpSpPr>
          <p:sp>
            <p:nvSpPr>
              <p:cNvPr id="40" name="Freeform 40"/>
              <p:cNvSpPr/>
              <p:nvPr/>
            </p:nvSpPr>
            <p:spPr>
              <a:xfrm>
                <a:off x="0" y="0"/>
                <a:ext cx="4599953" cy="2109870"/>
              </a:xfrm>
              <a:custGeom>
                <a:avLst/>
                <a:gdLst/>
                <a:ahLst/>
                <a:cxnLst/>
                <a:rect l="l" t="t" r="r" b="b"/>
                <a:pathLst>
                  <a:path w="4599953" h="2109870">
                    <a:moveTo>
                      <a:pt x="0" y="0"/>
                    </a:moveTo>
                    <a:lnTo>
                      <a:pt x="4431163" y="0"/>
                    </a:lnTo>
                    <a:cubicBezTo>
                      <a:pt x="4475929" y="0"/>
                      <a:pt x="4518861" y="17783"/>
                      <a:pt x="4550515" y="49437"/>
                    </a:cubicBezTo>
                    <a:cubicBezTo>
                      <a:pt x="4582170" y="81091"/>
                      <a:pt x="4599953" y="124024"/>
                      <a:pt x="4599953" y="168790"/>
                    </a:cubicBezTo>
                    <a:lnTo>
                      <a:pt x="4599953" y="1941081"/>
                    </a:lnTo>
                    <a:cubicBezTo>
                      <a:pt x="4599953" y="1985846"/>
                      <a:pt x="4582170" y="2028779"/>
                      <a:pt x="4550515" y="2060433"/>
                    </a:cubicBezTo>
                    <a:cubicBezTo>
                      <a:pt x="4518861" y="2092087"/>
                      <a:pt x="4475929" y="2109870"/>
                      <a:pt x="4431163" y="2109870"/>
                    </a:cubicBezTo>
                    <a:lnTo>
                      <a:pt x="0" y="2109870"/>
                    </a:lnTo>
                    <a:close/>
                  </a:path>
                </a:pathLst>
              </a:custGeom>
              <a:solidFill>
                <a:srgbClr val="0F325F"/>
              </a:solidFill>
            </p:spPr>
          </p:sp>
          <p:sp>
            <p:nvSpPr>
              <p:cNvPr id="41" name="Freeform 41"/>
              <p:cNvSpPr/>
              <p:nvPr/>
            </p:nvSpPr>
            <p:spPr>
              <a:xfrm>
                <a:off x="0" y="2337964"/>
                <a:ext cx="8226481" cy="2109870"/>
              </a:xfrm>
              <a:custGeom>
                <a:avLst/>
                <a:gdLst/>
                <a:ahLst/>
                <a:cxnLst/>
                <a:rect l="l" t="t" r="r" b="b"/>
                <a:pathLst>
                  <a:path w="8226481" h="2109870">
                    <a:moveTo>
                      <a:pt x="0" y="0"/>
                    </a:moveTo>
                    <a:lnTo>
                      <a:pt x="8057691" y="0"/>
                    </a:lnTo>
                    <a:cubicBezTo>
                      <a:pt x="8102457" y="0"/>
                      <a:pt x="8145390" y="17783"/>
                      <a:pt x="8177044" y="49438"/>
                    </a:cubicBezTo>
                    <a:cubicBezTo>
                      <a:pt x="8208697" y="81092"/>
                      <a:pt x="8226481" y="124024"/>
                      <a:pt x="8226481" y="168790"/>
                    </a:cubicBezTo>
                    <a:lnTo>
                      <a:pt x="8226481" y="1941081"/>
                    </a:lnTo>
                    <a:cubicBezTo>
                      <a:pt x="8226481" y="2034301"/>
                      <a:pt x="8150911" y="2109870"/>
                      <a:pt x="8057691" y="2109870"/>
                    </a:cubicBezTo>
                    <a:lnTo>
                      <a:pt x="0" y="2109870"/>
                    </a:lnTo>
                    <a:close/>
                  </a:path>
                </a:pathLst>
              </a:custGeom>
              <a:solidFill>
                <a:srgbClr val="0F325F"/>
              </a:solidFill>
            </p:spPr>
          </p:sp>
          <p:sp>
            <p:nvSpPr>
              <p:cNvPr id="42" name="Freeform 42"/>
              <p:cNvSpPr/>
              <p:nvPr/>
            </p:nvSpPr>
            <p:spPr>
              <a:xfrm>
                <a:off x="0" y="4675929"/>
                <a:ext cx="12336546" cy="2109870"/>
              </a:xfrm>
              <a:custGeom>
                <a:avLst/>
                <a:gdLst/>
                <a:ahLst/>
                <a:cxnLst/>
                <a:rect l="l" t="t" r="r" b="b"/>
                <a:pathLst>
                  <a:path w="12336546" h="2109870">
                    <a:moveTo>
                      <a:pt x="0" y="0"/>
                    </a:moveTo>
                    <a:lnTo>
                      <a:pt x="12167757" y="0"/>
                    </a:lnTo>
                    <a:cubicBezTo>
                      <a:pt x="12212522" y="0"/>
                      <a:pt x="12255455" y="17783"/>
                      <a:pt x="12287109" y="49437"/>
                    </a:cubicBezTo>
                    <a:cubicBezTo>
                      <a:pt x="12318763" y="81091"/>
                      <a:pt x="12336546" y="124023"/>
                      <a:pt x="12336546" y="168789"/>
                    </a:cubicBezTo>
                    <a:lnTo>
                      <a:pt x="12336546" y="1941080"/>
                    </a:lnTo>
                    <a:cubicBezTo>
                      <a:pt x="12336546" y="1985846"/>
                      <a:pt x="12318763" y="2028779"/>
                      <a:pt x="12287109" y="2060433"/>
                    </a:cubicBezTo>
                    <a:cubicBezTo>
                      <a:pt x="12255455" y="2092087"/>
                      <a:pt x="12212522" y="2109870"/>
                      <a:pt x="12167757" y="2109870"/>
                    </a:cubicBezTo>
                    <a:lnTo>
                      <a:pt x="0" y="2109870"/>
                    </a:lnTo>
                    <a:close/>
                  </a:path>
                </a:pathLst>
              </a:custGeom>
              <a:solidFill>
                <a:srgbClr val="0F325F"/>
              </a:solidFill>
            </p:spPr>
          </p:sp>
          <p:sp>
            <p:nvSpPr>
              <p:cNvPr id="43" name="Freeform 43"/>
              <p:cNvSpPr/>
              <p:nvPr/>
            </p:nvSpPr>
            <p:spPr>
              <a:xfrm>
                <a:off x="0" y="7013893"/>
                <a:ext cx="13303621" cy="2109870"/>
              </a:xfrm>
              <a:custGeom>
                <a:avLst/>
                <a:gdLst/>
                <a:ahLst/>
                <a:cxnLst/>
                <a:rect l="l" t="t" r="r" b="b"/>
                <a:pathLst>
                  <a:path w="13303621" h="2109870">
                    <a:moveTo>
                      <a:pt x="0" y="0"/>
                    </a:moveTo>
                    <a:lnTo>
                      <a:pt x="13134831" y="0"/>
                    </a:lnTo>
                    <a:cubicBezTo>
                      <a:pt x="13179597" y="0"/>
                      <a:pt x="13222529" y="17783"/>
                      <a:pt x="13254183" y="49437"/>
                    </a:cubicBezTo>
                    <a:cubicBezTo>
                      <a:pt x="13285837" y="81091"/>
                      <a:pt x="13303621" y="124024"/>
                      <a:pt x="13303621" y="168790"/>
                    </a:cubicBezTo>
                    <a:lnTo>
                      <a:pt x="13303621" y="1941081"/>
                    </a:lnTo>
                    <a:cubicBezTo>
                      <a:pt x="13303621" y="1985846"/>
                      <a:pt x="13285837" y="2028779"/>
                      <a:pt x="13254183" y="2060433"/>
                    </a:cubicBezTo>
                    <a:cubicBezTo>
                      <a:pt x="13222529" y="2092087"/>
                      <a:pt x="13179597" y="2109870"/>
                      <a:pt x="13134831" y="2109870"/>
                    </a:cubicBezTo>
                    <a:lnTo>
                      <a:pt x="0" y="2109870"/>
                    </a:lnTo>
                    <a:close/>
                  </a:path>
                </a:pathLst>
              </a:custGeom>
              <a:solidFill>
                <a:srgbClr val="0F325F"/>
              </a:solidFill>
            </p:spPr>
          </p:sp>
        </p:grpSp>
      </p:grpSp>
      <p:sp>
        <p:nvSpPr>
          <p:cNvPr id="44" name="TextBox 44"/>
          <p:cNvSpPr txBox="1"/>
          <p:nvPr/>
        </p:nvSpPr>
        <p:spPr>
          <a:xfrm>
            <a:off x="2882047" y="1544452"/>
            <a:ext cx="5329916" cy="246221"/>
          </a:xfrm>
          <a:prstGeom prst="rect">
            <a:avLst/>
          </a:prstGeom>
        </p:spPr>
        <p:txBody>
          <a:bodyPr wrap="square" lIns="0" tIns="0" rIns="0" bIns="0" rtlCol="0" anchor="t">
            <a:spAutoFit/>
          </a:bodyPr>
          <a:lstStyle/>
          <a:p>
            <a:pPr algn="ctr"/>
            <a:r>
              <a:rPr lang="en-US" sz="1600" b="1" dirty="0">
                <a:solidFill>
                  <a:srgbClr val="000000"/>
                </a:solidFill>
                <a:latin typeface="Avenir Black" panose="02000503020000020003" pitchFamily="2" charset="0"/>
              </a:rPr>
              <a:t>By Race</a:t>
            </a:r>
          </a:p>
        </p:txBody>
      </p:sp>
      <p:sp>
        <p:nvSpPr>
          <p:cNvPr id="45" name="TextBox 45"/>
          <p:cNvSpPr txBox="1"/>
          <p:nvPr/>
        </p:nvSpPr>
        <p:spPr>
          <a:xfrm>
            <a:off x="7881579" y="4121971"/>
            <a:ext cx="534596" cy="203902"/>
          </a:xfrm>
          <a:prstGeom prst="rect">
            <a:avLst/>
          </a:prstGeom>
        </p:spPr>
        <p:txBody>
          <a:bodyPr wrap="square" lIns="0" tIns="0" rIns="0" bIns="0" rtlCol="0" anchor="t">
            <a:spAutoFit/>
          </a:bodyPr>
          <a:lstStyle/>
          <a:p>
            <a:pPr algn="ctr">
              <a:lnSpc>
                <a:spcPts val="1400"/>
              </a:lnSpc>
            </a:pPr>
            <a:r>
              <a:rPr lang="en-US" b="1">
                <a:solidFill>
                  <a:schemeClr val="bg1"/>
                </a:solidFill>
                <a:latin typeface="Avenir Black" panose="02000503020000020003" pitchFamily="2" charset="0"/>
              </a:rPr>
              <a:t>55%</a:t>
            </a:r>
          </a:p>
        </p:txBody>
      </p:sp>
      <p:sp>
        <p:nvSpPr>
          <p:cNvPr id="46" name="TextBox 46"/>
          <p:cNvSpPr txBox="1"/>
          <p:nvPr/>
        </p:nvSpPr>
        <p:spPr>
          <a:xfrm>
            <a:off x="7641519" y="3479872"/>
            <a:ext cx="534596" cy="203902"/>
          </a:xfrm>
          <a:prstGeom prst="rect">
            <a:avLst/>
          </a:prstGeom>
        </p:spPr>
        <p:txBody>
          <a:bodyPr wrap="square" lIns="0" tIns="0" rIns="0" bIns="0" rtlCol="0" anchor="t">
            <a:spAutoFit/>
          </a:bodyPr>
          <a:lstStyle/>
          <a:p>
            <a:pPr algn="ctr">
              <a:lnSpc>
                <a:spcPts val="1400"/>
              </a:lnSpc>
            </a:pPr>
            <a:r>
              <a:rPr lang="en-US" b="1">
                <a:solidFill>
                  <a:schemeClr val="bg1"/>
                </a:solidFill>
                <a:latin typeface="Avenir Black" panose="02000503020000020003" pitchFamily="2" charset="0"/>
              </a:rPr>
              <a:t>51%</a:t>
            </a:r>
          </a:p>
        </p:txBody>
      </p:sp>
      <p:sp>
        <p:nvSpPr>
          <p:cNvPr id="47" name="TextBox 47"/>
          <p:cNvSpPr txBox="1"/>
          <p:nvPr/>
        </p:nvSpPr>
        <p:spPr>
          <a:xfrm>
            <a:off x="5603978" y="2201393"/>
            <a:ext cx="534596" cy="203902"/>
          </a:xfrm>
          <a:prstGeom prst="rect">
            <a:avLst/>
          </a:prstGeom>
        </p:spPr>
        <p:txBody>
          <a:bodyPr wrap="square" lIns="0" tIns="0" rIns="0" bIns="0" rtlCol="0" anchor="t">
            <a:spAutoFit/>
          </a:bodyPr>
          <a:lstStyle/>
          <a:p>
            <a:pPr algn="ctr">
              <a:lnSpc>
                <a:spcPts val="1400"/>
              </a:lnSpc>
            </a:pPr>
            <a:r>
              <a:rPr lang="en-US" b="1">
                <a:solidFill>
                  <a:schemeClr val="bg1"/>
                </a:solidFill>
                <a:latin typeface="Avenir Black" panose="02000503020000020003" pitchFamily="2" charset="0"/>
              </a:rPr>
              <a:t>19%</a:t>
            </a:r>
          </a:p>
        </p:txBody>
      </p:sp>
      <p:sp>
        <p:nvSpPr>
          <p:cNvPr id="48" name="TextBox 48"/>
          <p:cNvSpPr txBox="1"/>
          <p:nvPr/>
        </p:nvSpPr>
        <p:spPr>
          <a:xfrm>
            <a:off x="6533430" y="2814702"/>
            <a:ext cx="534596" cy="203902"/>
          </a:xfrm>
          <a:prstGeom prst="rect">
            <a:avLst/>
          </a:prstGeom>
        </p:spPr>
        <p:txBody>
          <a:bodyPr wrap="square" lIns="0" tIns="0" rIns="0" bIns="0" rtlCol="0" anchor="t">
            <a:spAutoFit/>
          </a:bodyPr>
          <a:lstStyle/>
          <a:p>
            <a:pPr algn="ctr">
              <a:lnSpc>
                <a:spcPts val="1400"/>
              </a:lnSpc>
            </a:pPr>
            <a:r>
              <a:rPr lang="en-US" b="1">
                <a:solidFill>
                  <a:schemeClr val="bg1"/>
                </a:solidFill>
                <a:latin typeface="Avenir Black" panose="02000503020000020003" pitchFamily="2" charset="0"/>
              </a:rPr>
              <a:t>34%</a:t>
            </a:r>
          </a:p>
        </p:txBody>
      </p:sp>
      <p:sp>
        <p:nvSpPr>
          <p:cNvPr id="49" name="TextBox 49"/>
          <p:cNvSpPr txBox="1"/>
          <p:nvPr/>
        </p:nvSpPr>
        <p:spPr>
          <a:xfrm>
            <a:off x="748258" y="475336"/>
            <a:ext cx="8115300" cy="340478"/>
          </a:xfrm>
          <a:prstGeom prst="rect">
            <a:avLst/>
          </a:prstGeom>
        </p:spPr>
        <p:txBody>
          <a:bodyPr lIns="0" tIns="0" rIns="0" bIns="0" rtlCol="0" anchor="t">
            <a:spAutoFit/>
          </a:bodyPr>
          <a:lstStyle/>
          <a:p>
            <a:pPr>
              <a:lnSpc>
                <a:spcPts val="2079"/>
              </a:lnSpc>
            </a:pPr>
            <a:r>
              <a:rPr lang="en-US" sz="3600" b="1" dirty="0">
                <a:solidFill>
                  <a:srgbClr val="FFFFFF"/>
                </a:solidFill>
                <a:latin typeface="Avenir Black" panose="02000503020000020003" pitchFamily="2" charset="0"/>
              </a:rPr>
              <a:t>Trends in Remote Work</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9144000" cy="51435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grpSp>
        <p:nvGrpSpPr>
          <p:cNvPr id="3" name="Group 3"/>
          <p:cNvGrpSpPr/>
          <p:nvPr/>
        </p:nvGrpSpPr>
        <p:grpSpPr>
          <a:xfrm>
            <a:off x="-1333832" y="-122859"/>
            <a:ext cx="11450983" cy="1204150"/>
            <a:chOff x="0" y="0"/>
            <a:chExt cx="6031793" cy="634285"/>
          </a:xfrm>
        </p:grpSpPr>
        <p:sp>
          <p:nvSpPr>
            <p:cNvPr id="4" name="Freeform 4"/>
            <p:cNvSpPr/>
            <p:nvPr/>
          </p:nvSpPr>
          <p:spPr>
            <a:xfrm>
              <a:off x="0" y="0"/>
              <a:ext cx="6031793" cy="634285"/>
            </a:xfrm>
            <a:custGeom>
              <a:avLst/>
              <a:gdLst/>
              <a:ahLst/>
              <a:cxnLst/>
              <a:rect l="l" t="t" r="r" b="b"/>
              <a:pathLst>
                <a:path w="6031793" h="634285">
                  <a:moveTo>
                    <a:pt x="0" y="0"/>
                  </a:moveTo>
                  <a:lnTo>
                    <a:pt x="6031793" y="0"/>
                  </a:lnTo>
                  <a:lnTo>
                    <a:pt x="6031793" y="634285"/>
                  </a:lnTo>
                  <a:lnTo>
                    <a:pt x="0" y="634285"/>
                  </a:lnTo>
                  <a:close/>
                </a:path>
              </a:pathLst>
            </a:custGeom>
            <a:solidFill>
              <a:srgbClr val="0F325F"/>
            </a:solidFill>
          </p:spPr>
        </p:sp>
        <p:sp>
          <p:nvSpPr>
            <p:cNvPr id="5" name="TextBox 5"/>
            <p:cNvSpPr txBox="1"/>
            <p:nvPr/>
          </p:nvSpPr>
          <p:spPr>
            <a:xfrm>
              <a:off x="0" y="-9525"/>
              <a:ext cx="6031793" cy="643810"/>
            </a:xfrm>
            <a:prstGeom prst="rect">
              <a:avLst/>
            </a:prstGeom>
          </p:spPr>
          <p:txBody>
            <a:bodyPr lIns="25400" tIns="25400" rIns="25400" bIns="25400" rtlCol="0" anchor="ctr"/>
            <a:lstStyle/>
            <a:p>
              <a:pPr algn="ctr">
                <a:lnSpc>
                  <a:spcPts val="1430"/>
                </a:lnSpc>
              </a:pPr>
              <a:endParaRPr sz="900"/>
            </a:p>
            <a:p>
              <a:pPr algn="ctr">
                <a:lnSpc>
                  <a:spcPts val="1430"/>
                </a:lnSpc>
              </a:pPr>
              <a:endParaRPr sz="900"/>
            </a:p>
          </p:txBody>
        </p:sp>
      </p:grpSp>
      <p:sp>
        <p:nvSpPr>
          <p:cNvPr id="6" name="Freeform 6"/>
          <p:cNvSpPr/>
          <p:nvPr/>
        </p:nvSpPr>
        <p:spPr>
          <a:xfrm>
            <a:off x="-49472" y="-1872488"/>
            <a:ext cx="9678104" cy="2953779"/>
          </a:xfrm>
          <a:custGeom>
            <a:avLst/>
            <a:gdLst/>
            <a:ahLst/>
            <a:cxnLst/>
            <a:rect l="l" t="t" r="r" b="b"/>
            <a:pathLst>
              <a:path w="19356207" h="5907558">
                <a:moveTo>
                  <a:pt x="0" y="0"/>
                </a:moveTo>
                <a:lnTo>
                  <a:pt x="19356207" y="0"/>
                </a:lnTo>
                <a:lnTo>
                  <a:pt x="19356207" y="5907558"/>
                </a:lnTo>
                <a:lnTo>
                  <a:pt x="0" y="5907558"/>
                </a:lnTo>
                <a:lnTo>
                  <a:pt x="0" y="0"/>
                </a:lnTo>
                <a:close/>
              </a:path>
            </a:pathLst>
          </a:custGeom>
          <a:blipFill>
            <a:blip r:embed="rId3">
              <a:alphaModFix amt="43000"/>
            </a:blip>
            <a:stretch>
              <a:fillRect t="-87583" b="-30714"/>
            </a:stretch>
          </a:blipFill>
        </p:spPr>
      </p:sp>
      <p:sp>
        <p:nvSpPr>
          <p:cNvPr id="7" name="TextBox 7"/>
          <p:cNvSpPr txBox="1"/>
          <p:nvPr/>
        </p:nvSpPr>
        <p:spPr>
          <a:xfrm>
            <a:off x="1939201" y="1126464"/>
            <a:ext cx="5265598" cy="246221"/>
          </a:xfrm>
          <a:prstGeom prst="rect">
            <a:avLst/>
          </a:prstGeom>
        </p:spPr>
        <p:txBody>
          <a:bodyPr lIns="0" tIns="0" rIns="0" bIns="0" rtlCol="0" anchor="t">
            <a:spAutoFit/>
          </a:bodyPr>
          <a:lstStyle/>
          <a:p>
            <a:pPr algn="ctr">
              <a:lnSpc>
                <a:spcPts val="1960"/>
              </a:lnSpc>
              <a:spcBef>
                <a:spcPct val="0"/>
              </a:spcBef>
            </a:pPr>
            <a:r>
              <a:rPr lang="en-US" sz="1400" b="1" dirty="0">
                <a:solidFill>
                  <a:srgbClr val="000000"/>
                </a:solidFill>
                <a:latin typeface="Avenir Black" panose="02000503020000020003" pitchFamily="2" charset="0"/>
              </a:rPr>
              <a:t>Effects of Innovations and Technology in the Workplace</a:t>
            </a:r>
          </a:p>
        </p:txBody>
      </p:sp>
      <p:grpSp>
        <p:nvGrpSpPr>
          <p:cNvPr id="8" name="Group 8"/>
          <p:cNvGrpSpPr/>
          <p:nvPr/>
        </p:nvGrpSpPr>
        <p:grpSpPr>
          <a:xfrm>
            <a:off x="1226915" y="1441607"/>
            <a:ext cx="6216899" cy="3903253"/>
            <a:chOff x="-1037824" y="-47625"/>
            <a:chExt cx="16578399" cy="10408674"/>
          </a:xfrm>
        </p:grpSpPr>
        <p:sp>
          <p:nvSpPr>
            <p:cNvPr id="9" name="TextBox 9"/>
            <p:cNvSpPr txBox="1"/>
            <p:nvPr/>
          </p:nvSpPr>
          <p:spPr>
            <a:xfrm>
              <a:off x="7843358" y="-47625"/>
              <a:ext cx="3174315" cy="461664"/>
            </a:xfrm>
            <a:prstGeom prst="rect">
              <a:avLst/>
            </a:prstGeom>
          </p:spPr>
          <p:txBody>
            <a:bodyPr wrap="square" lIns="0" tIns="0" rIns="0" bIns="0" rtlCol="0" anchor="t">
              <a:spAutoFit/>
            </a:bodyPr>
            <a:lstStyle/>
            <a:p>
              <a:pPr>
                <a:lnSpc>
                  <a:spcPts val="1400"/>
                </a:lnSpc>
              </a:pPr>
              <a:r>
                <a:rPr lang="en-US" sz="1000" b="1" dirty="0">
                  <a:solidFill>
                    <a:srgbClr val="000000"/>
                  </a:solidFill>
                  <a:latin typeface="Avenir Black" panose="02000503020000020003" pitchFamily="2" charset="0"/>
                </a:rPr>
                <a:t>Harm</a:t>
              </a:r>
            </a:p>
          </p:txBody>
        </p:sp>
        <p:sp>
          <p:nvSpPr>
            <p:cNvPr id="10" name="TextBox 10"/>
            <p:cNvSpPr txBox="1"/>
            <p:nvPr/>
          </p:nvSpPr>
          <p:spPr>
            <a:xfrm>
              <a:off x="9572001" y="-47625"/>
              <a:ext cx="3808224" cy="461664"/>
            </a:xfrm>
            <a:prstGeom prst="rect">
              <a:avLst/>
            </a:prstGeom>
          </p:spPr>
          <p:txBody>
            <a:bodyPr wrap="square" lIns="0" tIns="0" rIns="0" bIns="0" rtlCol="0" anchor="t">
              <a:spAutoFit/>
            </a:bodyPr>
            <a:lstStyle/>
            <a:p>
              <a:pPr>
                <a:lnSpc>
                  <a:spcPts val="1400"/>
                </a:lnSpc>
              </a:pPr>
              <a:r>
                <a:rPr lang="en-US" sz="1000" b="1" dirty="0">
                  <a:solidFill>
                    <a:srgbClr val="000000"/>
                  </a:solidFill>
                  <a:latin typeface="Avenir Black" panose="02000503020000020003" pitchFamily="2" charset="0"/>
                </a:rPr>
                <a:t>Improve</a:t>
              </a:r>
            </a:p>
          </p:txBody>
        </p:sp>
        <p:grpSp>
          <p:nvGrpSpPr>
            <p:cNvPr id="11" name="Group 11"/>
            <p:cNvGrpSpPr>
              <a:grpSpLocks noChangeAspect="1"/>
            </p:cNvGrpSpPr>
            <p:nvPr/>
          </p:nvGrpSpPr>
          <p:grpSpPr>
            <a:xfrm>
              <a:off x="7487098" y="107152"/>
              <a:ext cx="1906775" cy="178130"/>
              <a:chOff x="3408822" y="-548875"/>
              <a:chExt cx="1631355" cy="152400"/>
            </a:xfrm>
          </p:grpSpPr>
          <p:sp>
            <p:nvSpPr>
              <p:cNvPr id="12" name="Freeform 12"/>
              <p:cNvSpPr/>
              <p:nvPr/>
            </p:nvSpPr>
            <p:spPr>
              <a:xfrm>
                <a:off x="3408822" y="-548875"/>
                <a:ext cx="152400" cy="152400"/>
              </a:xfrm>
              <a:custGeom>
                <a:avLst/>
                <a:gdLst/>
                <a:ahLst/>
                <a:cxnLst/>
                <a:rect l="l" t="t" r="r" b="b"/>
                <a:pathLst>
                  <a:path w="152400" h="152400">
                    <a:moveTo>
                      <a:pt x="152400" y="139700"/>
                    </a:moveTo>
                    <a:lnTo>
                      <a:pt x="152400" y="12700"/>
                    </a:lnTo>
                    <a:cubicBezTo>
                      <a:pt x="152400" y="5686"/>
                      <a:pt x="146714" y="0"/>
                      <a:pt x="139700" y="0"/>
                    </a:cubicBezTo>
                    <a:lnTo>
                      <a:pt x="12700" y="0"/>
                    </a:lnTo>
                    <a:cubicBezTo>
                      <a:pt x="5686" y="0"/>
                      <a:pt x="0" y="5686"/>
                      <a:pt x="0" y="12700"/>
                    </a:cubicBezTo>
                    <a:lnTo>
                      <a:pt x="0" y="139700"/>
                    </a:lnTo>
                    <a:cubicBezTo>
                      <a:pt x="0" y="146714"/>
                      <a:pt x="5686" y="152400"/>
                      <a:pt x="12700" y="152400"/>
                    </a:cubicBezTo>
                    <a:lnTo>
                      <a:pt x="139700" y="152400"/>
                    </a:lnTo>
                    <a:cubicBezTo>
                      <a:pt x="146714" y="152400"/>
                      <a:pt x="152400" y="146714"/>
                      <a:pt x="152400" y="139700"/>
                    </a:cubicBezTo>
                    <a:close/>
                  </a:path>
                </a:pathLst>
              </a:custGeom>
              <a:solidFill>
                <a:srgbClr val="F26A23"/>
              </a:solidFill>
            </p:spPr>
          </p:sp>
          <p:sp>
            <p:nvSpPr>
              <p:cNvPr id="13" name="Freeform 13"/>
              <p:cNvSpPr/>
              <p:nvPr/>
            </p:nvSpPr>
            <p:spPr>
              <a:xfrm>
                <a:off x="4887777" y="-548875"/>
                <a:ext cx="152400" cy="152400"/>
              </a:xfrm>
              <a:custGeom>
                <a:avLst/>
                <a:gdLst/>
                <a:ahLst/>
                <a:cxnLst/>
                <a:rect l="l" t="t" r="r" b="b"/>
                <a:pathLst>
                  <a:path w="152400" h="152400">
                    <a:moveTo>
                      <a:pt x="152400" y="139700"/>
                    </a:moveTo>
                    <a:lnTo>
                      <a:pt x="152400" y="12700"/>
                    </a:lnTo>
                    <a:cubicBezTo>
                      <a:pt x="152400" y="5686"/>
                      <a:pt x="146714" y="0"/>
                      <a:pt x="139700" y="0"/>
                    </a:cubicBezTo>
                    <a:lnTo>
                      <a:pt x="12700" y="0"/>
                    </a:lnTo>
                    <a:cubicBezTo>
                      <a:pt x="5686" y="0"/>
                      <a:pt x="0" y="5686"/>
                      <a:pt x="0" y="12700"/>
                    </a:cubicBezTo>
                    <a:lnTo>
                      <a:pt x="0" y="139700"/>
                    </a:lnTo>
                    <a:cubicBezTo>
                      <a:pt x="0" y="146714"/>
                      <a:pt x="5686" y="152400"/>
                      <a:pt x="12700" y="152400"/>
                    </a:cubicBezTo>
                    <a:lnTo>
                      <a:pt x="139700" y="152400"/>
                    </a:lnTo>
                    <a:cubicBezTo>
                      <a:pt x="146714" y="152400"/>
                      <a:pt x="152400" y="146714"/>
                      <a:pt x="152400" y="139700"/>
                    </a:cubicBezTo>
                    <a:close/>
                  </a:path>
                </a:pathLst>
              </a:custGeom>
              <a:solidFill>
                <a:srgbClr val="0F325F"/>
              </a:solidFill>
            </p:spPr>
          </p:sp>
        </p:grpSp>
        <p:grpSp>
          <p:nvGrpSpPr>
            <p:cNvPr id="14" name="Group 14"/>
            <p:cNvGrpSpPr>
              <a:grpSpLocks noChangeAspect="1"/>
            </p:cNvGrpSpPr>
            <p:nvPr/>
          </p:nvGrpSpPr>
          <p:grpSpPr>
            <a:xfrm>
              <a:off x="3502768" y="748694"/>
              <a:ext cx="11842978" cy="8550218"/>
              <a:chOff x="0" y="0"/>
              <a:chExt cx="10132344" cy="7315200"/>
            </a:xfrm>
          </p:grpSpPr>
          <p:sp>
            <p:nvSpPr>
              <p:cNvPr id="15" name="Freeform 15"/>
              <p:cNvSpPr/>
              <p:nvPr/>
            </p:nvSpPr>
            <p:spPr>
              <a:xfrm>
                <a:off x="-6350" y="0"/>
                <a:ext cx="10145044" cy="7315200"/>
              </a:xfrm>
              <a:custGeom>
                <a:avLst/>
                <a:gdLst/>
                <a:ahLst/>
                <a:cxnLst/>
                <a:rect l="l" t="t" r="r" b="b"/>
                <a:pathLst>
                  <a:path w="10145044" h="7315200">
                    <a:moveTo>
                      <a:pt x="0" y="0"/>
                    </a:moveTo>
                    <a:lnTo>
                      <a:pt x="12700" y="0"/>
                    </a:lnTo>
                    <a:lnTo>
                      <a:pt x="12700" y="7315200"/>
                    </a:lnTo>
                    <a:lnTo>
                      <a:pt x="0" y="7315200"/>
                    </a:lnTo>
                    <a:close/>
                    <a:moveTo>
                      <a:pt x="3377448" y="0"/>
                    </a:moveTo>
                    <a:lnTo>
                      <a:pt x="3390148" y="0"/>
                    </a:lnTo>
                    <a:lnTo>
                      <a:pt x="3390148" y="7315200"/>
                    </a:lnTo>
                    <a:lnTo>
                      <a:pt x="3377448" y="7315200"/>
                    </a:lnTo>
                    <a:close/>
                    <a:moveTo>
                      <a:pt x="6754896" y="0"/>
                    </a:moveTo>
                    <a:lnTo>
                      <a:pt x="6767596" y="0"/>
                    </a:lnTo>
                    <a:lnTo>
                      <a:pt x="6767596" y="7315200"/>
                    </a:lnTo>
                    <a:lnTo>
                      <a:pt x="6754896" y="7315200"/>
                    </a:lnTo>
                    <a:close/>
                    <a:moveTo>
                      <a:pt x="10132344" y="0"/>
                    </a:moveTo>
                    <a:lnTo>
                      <a:pt x="10145044" y="0"/>
                    </a:lnTo>
                    <a:lnTo>
                      <a:pt x="10145044" y="7315200"/>
                    </a:lnTo>
                    <a:lnTo>
                      <a:pt x="10132344" y="7315200"/>
                    </a:lnTo>
                    <a:close/>
                  </a:path>
                </a:pathLst>
              </a:custGeom>
              <a:solidFill>
                <a:srgbClr val="000000">
                  <a:alpha val="24706"/>
                </a:srgbClr>
              </a:solidFill>
            </p:spPr>
          </p:sp>
        </p:grpSp>
        <p:sp>
          <p:nvSpPr>
            <p:cNvPr id="16" name="TextBox 16"/>
            <p:cNvSpPr txBox="1"/>
            <p:nvPr/>
          </p:nvSpPr>
          <p:spPr>
            <a:xfrm>
              <a:off x="3405352" y="9420620"/>
              <a:ext cx="194829" cy="461664"/>
            </a:xfrm>
            <a:prstGeom prst="rect">
              <a:avLst/>
            </a:prstGeom>
          </p:spPr>
          <p:txBody>
            <a:bodyPr lIns="0" tIns="0" rIns="0" bIns="0" rtlCol="0" anchor="t">
              <a:spAutoFit/>
            </a:bodyPr>
            <a:lstStyle/>
            <a:p>
              <a:pPr algn="ctr">
                <a:lnSpc>
                  <a:spcPts val="1400"/>
                </a:lnSpc>
              </a:pPr>
              <a:r>
                <a:rPr lang="en-US" sz="1000" b="1">
                  <a:solidFill>
                    <a:srgbClr val="000000"/>
                  </a:solidFill>
                  <a:latin typeface="Avenir Black" panose="02000503020000020003" pitchFamily="2" charset="0"/>
                </a:rPr>
                <a:t>0</a:t>
              </a:r>
            </a:p>
          </p:txBody>
        </p:sp>
        <p:sp>
          <p:nvSpPr>
            <p:cNvPr id="17" name="TextBox 17"/>
            <p:cNvSpPr txBox="1"/>
            <p:nvPr/>
          </p:nvSpPr>
          <p:spPr>
            <a:xfrm>
              <a:off x="7255597" y="9420620"/>
              <a:ext cx="389656" cy="940429"/>
            </a:xfrm>
            <a:prstGeom prst="rect">
              <a:avLst/>
            </a:prstGeom>
          </p:spPr>
          <p:txBody>
            <a:bodyPr lIns="0" tIns="0" rIns="0" bIns="0" rtlCol="0" anchor="t">
              <a:spAutoFit/>
            </a:bodyPr>
            <a:lstStyle/>
            <a:p>
              <a:pPr algn="ctr">
                <a:lnSpc>
                  <a:spcPts val="1400"/>
                </a:lnSpc>
              </a:pPr>
              <a:r>
                <a:rPr lang="en-US" sz="1000" b="1">
                  <a:solidFill>
                    <a:srgbClr val="000000"/>
                  </a:solidFill>
                  <a:latin typeface="Avenir Black" panose="02000503020000020003" pitchFamily="2" charset="0"/>
                </a:rPr>
                <a:t>20</a:t>
              </a:r>
            </a:p>
          </p:txBody>
        </p:sp>
        <p:sp>
          <p:nvSpPr>
            <p:cNvPr id="18" name="TextBox 18"/>
            <p:cNvSpPr txBox="1"/>
            <p:nvPr/>
          </p:nvSpPr>
          <p:spPr>
            <a:xfrm>
              <a:off x="11203258" y="9420620"/>
              <a:ext cx="389656" cy="940429"/>
            </a:xfrm>
            <a:prstGeom prst="rect">
              <a:avLst/>
            </a:prstGeom>
          </p:spPr>
          <p:txBody>
            <a:bodyPr lIns="0" tIns="0" rIns="0" bIns="0" rtlCol="0" anchor="t">
              <a:spAutoFit/>
            </a:bodyPr>
            <a:lstStyle/>
            <a:p>
              <a:pPr algn="ctr">
                <a:lnSpc>
                  <a:spcPts val="1400"/>
                </a:lnSpc>
              </a:pPr>
              <a:r>
                <a:rPr lang="en-US" sz="1000" b="1">
                  <a:solidFill>
                    <a:srgbClr val="000000"/>
                  </a:solidFill>
                  <a:latin typeface="Avenir Black" panose="02000503020000020003" pitchFamily="2" charset="0"/>
                </a:rPr>
                <a:t>40</a:t>
              </a:r>
            </a:p>
          </p:txBody>
        </p:sp>
        <p:sp>
          <p:nvSpPr>
            <p:cNvPr id="19" name="TextBox 19"/>
            <p:cNvSpPr txBox="1"/>
            <p:nvPr/>
          </p:nvSpPr>
          <p:spPr>
            <a:xfrm>
              <a:off x="15150919" y="9420620"/>
              <a:ext cx="389656" cy="940429"/>
            </a:xfrm>
            <a:prstGeom prst="rect">
              <a:avLst/>
            </a:prstGeom>
          </p:spPr>
          <p:txBody>
            <a:bodyPr lIns="0" tIns="0" rIns="0" bIns="0" rtlCol="0" anchor="t">
              <a:spAutoFit/>
            </a:bodyPr>
            <a:lstStyle/>
            <a:p>
              <a:pPr algn="ctr">
                <a:lnSpc>
                  <a:spcPts val="1400"/>
                </a:lnSpc>
              </a:pPr>
              <a:r>
                <a:rPr lang="en-US" sz="1000" b="1">
                  <a:solidFill>
                    <a:srgbClr val="000000"/>
                  </a:solidFill>
                  <a:latin typeface="Avenir Black" panose="02000503020000020003" pitchFamily="2" charset="0"/>
                </a:rPr>
                <a:t>60</a:t>
              </a:r>
            </a:p>
          </p:txBody>
        </p:sp>
        <p:sp>
          <p:nvSpPr>
            <p:cNvPr id="20" name="TextBox 20"/>
            <p:cNvSpPr txBox="1"/>
            <p:nvPr/>
          </p:nvSpPr>
          <p:spPr>
            <a:xfrm>
              <a:off x="-1037824" y="1156807"/>
              <a:ext cx="3877400" cy="461664"/>
            </a:xfrm>
            <a:prstGeom prst="rect">
              <a:avLst/>
            </a:prstGeom>
          </p:spPr>
          <p:txBody>
            <a:bodyPr wrap="square" lIns="0" tIns="0" rIns="0" bIns="0" rtlCol="0" anchor="t">
              <a:spAutoFit/>
            </a:bodyPr>
            <a:lstStyle/>
            <a:p>
              <a:pPr algn="r">
                <a:lnSpc>
                  <a:spcPts val="1400"/>
                </a:lnSpc>
              </a:pPr>
              <a:r>
                <a:rPr lang="en-US" sz="1000" b="1" dirty="0">
                  <a:solidFill>
                    <a:srgbClr val="000000"/>
                  </a:solidFill>
                  <a:latin typeface="Avenir Black" panose="02000503020000020003" pitchFamily="2" charset="0"/>
                </a:rPr>
                <a:t>Collaboration </a:t>
              </a:r>
            </a:p>
          </p:txBody>
        </p:sp>
        <p:sp>
          <p:nvSpPr>
            <p:cNvPr id="21" name="TextBox 21"/>
            <p:cNvSpPr txBox="1"/>
            <p:nvPr/>
          </p:nvSpPr>
          <p:spPr>
            <a:xfrm>
              <a:off x="-49861" y="3345967"/>
              <a:ext cx="3333437" cy="461664"/>
            </a:xfrm>
            <a:prstGeom prst="rect">
              <a:avLst/>
            </a:prstGeom>
          </p:spPr>
          <p:txBody>
            <a:bodyPr wrap="square" lIns="0" tIns="0" rIns="0" bIns="0" rtlCol="0" anchor="t">
              <a:spAutoFit/>
            </a:bodyPr>
            <a:lstStyle/>
            <a:p>
              <a:pPr algn="r">
                <a:lnSpc>
                  <a:spcPts val="1400"/>
                </a:lnSpc>
              </a:pPr>
              <a:r>
                <a:rPr lang="en-US" sz="1000" b="1" dirty="0">
                  <a:solidFill>
                    <a:srgbClr val="000000"/>
                  </a:solidFill>
                  <a:latin typeface="Avenir Black" panose="02000503020000020003" pitchFamily="2" charset="0"/>
                </a:rPr>
                <a:t>Your value </a:t>
              </a:r>
            </a:p>
          </p:txBody>
        </p:sp>
        <p:sp>
          <p:nvSpPr>
            <p:cNvPr id="22" name="TextBox 22"/>
            <p:cNvSpPr txBox="1"/>
            <p:nvPr/>
          </p:nvSpPr>
          <p:spPr>
            <a:xfrm>
              <a:off x="-1037824" y="5987679"/>
              <a:ext cx="4371259" cy="461664"/>
            </a:xfrm>
            <a:prstGeom prst="rect">
              <a:avLst/>
            </a:prstGeom>
          </p:spPr>
          <p:txBody>
            <a:bodyPr wrap="square" lIns="0" tIns="0" rIns="0" bIns="0" rtlCol="0" anchor="t">
              <a:spAutoFit/>
            </a:bodyPr>
            <a:lstStyle/>
            <a:p>
              <a:pPr algn="r">
                <a:lnSpc>
                  <a:spcPts val="1400"/>
                </a:lnSpc>
              </a:pPr>
              <a:r>
                <a:rPr lang="en-US" sz="1000" b="1" dirty="0">
                  <a:solidFill>
                    <a:srgbClr val="000000"/>
                  </a:solidFill>
                  <a:latin typeface="Avenir Black" panose="02000503020000020003" pitchFamily="2" charset="0"/>
                </a:rPr>
                <a:t>Your ability to obtain  </a:t>
              </a:r>
            </a:p>
          </p:txBody>
        </p:sp>
        <p:sp>
          <p:nvSpPr>
            <p:cNvPr id="23" name="TextBox 23"/>
            <p:cNvSpPr txBox="1"/>
            <p:nvPr/>
          </p:nvSpPr>
          <p:spPr>
            <a:xfrm>
              <a:off x="-49861" y="8403116"/>
              <a:ext cx="3383299" cy="461664"/>
            </a:xfrm>
            <a:prstGeom prst="rect">
              <a:avLst/>
            </a:prstGeom>
          </p:spPr>
          <p:txBody>
            <a:bodyPr wrap="square" lIns="0" tIns="0" rIns="0" bIns="0" rtlCol="0" anchor="t">
              <a:spAutoFit/>
            </a:bodyPr>
            <a:lstStyle/>
            <a:p>
              <a:pPr algn="r">
                <a:lnSpc>
                  <a:spcPts val="1400"/>
                </a:lnSpc>
              </a:pPr>
              <a:r>
                <a:rPr lang="en-US" sz="1000" b="1" dirty="0">
                  <a:solidFill>
                    <a:srgbClr val="000000"/>
                  </a:solidFill>
                  <a:latin typeface="Avenir Black" panose="02000503020000020003" pitchFamily="2" charset="0"/>
                </a:rPr>
                <a:t>Your income </a:t>
              </a:r>
            </a:p>
          </p:txBody>
        </p:sp>
        <p:grpSp>
          <p:nvGrpSpPr>
            <p:cNvPr id="24" name="Group 24"/>
            <p:cNvGrpSpPr>
              <a:grpSpLocks noChangeAspect="1"/>
            </p:cNvGrpSpPr>
            <p:nvPr/>
          </p:nvGrpSpPr>
          <p:grpSpPr>
            <a:xfrm>
              <a:off x="3502768" y="748694"/>
              <a:ext cx="10863485" cy="8550218"/>
              <a:chOff x="0" y="0"/>
              <a:chExt cx="9294332" cy="7315200"/>
            </a:xfrm>
          </p:grpSpPr>
          <p:sp>
            <p:nvSpPr>
              <p:cNvPr id="25" name="Freeform 25"/>
              <p:cNvSpPr/>
              <p:nvPr/>
            </p:nvSpPr>
            <p:spPr>
              <a:xfrm>
                <a:off x="0" y="0"/>
                <a:ext cx="9294332" cy="1115568"/>
              </a:xfrm>
              <a:custGeom>
                <a:avLst/>
                <a:gdLst/>
                <a:ahLst/>
                <a:cxnLst/>
                <a:rect l="l" t="t" r="r" b="b"/>
                <a:pathLst>
                  <a:path w="9294332" h="1115568">
                    <a:moveTo>
                      <a:pt x="0" y="0"/>
                    </a:moveTo>
                    <a:lnTo>
                      <a:pt x="9205087" y="0"/>
                    </a:lnTo>
                    <a:lnTo>
                      <a:pt x="9205087" y="0"/>
                    </a:lnTo>
                    <a:cubicBezTo>
                      <a:pt x="9254375" y="0"/>
                      <a:pt x="9294332" y="39957"/>
                      <a:pt x="9294332" y="89245"/>
                    </a:cubicBezTo>
                    <a:lnTo>
                      <a:pt x="9294332" y="1026323"/>
                    </a:lnTo>
                    <a:cubicBezTo>
                      <a:pt x="9294332" y="1075611"/>
                      <a:pt x="9254375" y="1115568"/>
                      <a:pt x="9205087" y="1115568"/>
                    </a:cubicBezTo>
                    <a:lnTo>
                      <a:pt x="0" y="1115568"/>
                    </a:lnTo>
                    <a:close/>
                  </a:path>
                </a:pathLst>
              </a:custGeom>
              <a:solidFill>
                <a:srgbClr val="0F325F"/>
              </a:solidFill>
            </p:spPr>
          </p:sp>
          <p:sp>
            <p:nvSpPr>
              <p:cNvPr id="26" name="Freeform 26"/>
              <p:cNvSpPr/>
              <p:nvPr/>
            </p:nvSpPr>
            <p:spPr>
              <a:xfrm>
                <a:off x="0" y="2066544"/>
                <a:ext cx="9294332" cy="1115568"/>
              </a:xfrm>
              <a:custGeom>
                <a:avLst/>
                <a:gdLst/>
                <a:ahLst/>
                <a:cxnLst/>
                <a:rect l="l" t="t" r="r" b="b"/>
                <a:pathLst>
                  <a:path w="9294332" h="1115568">
                    <a:moveTo>
                      <a:pt x="0" y="0"/>
                    </a:moveTo>
                    <a:lnTo>
                      <a:pt x="9205087" y="0"/>
                    </a:lnTo>
                    <a:cubicBezTo>
                      <a:pt x="9254375" y="0"/>
                      <a:pt x="9294332" y="39957"/>
                      <a:pt x="9294332" y="89245"/>
                    </a:cubicBezTo>
                    <a:lnTo>
                      <a:pt x="9294332" y="1026323"/>
                    </a:lnTo>
                    <a:cubicBezTo>
                      <a:pt x="9294332" y="1075611"/>
                      <a:pt x="9254375" y="1115568"/>
                      <a:pt x="9205087" y="1115568"/>
                    </a:cubicBezTo>
                    <a:lnTo>
                      <a:pt x="0" y="1115568"/>
                    </a:lnTo>
                    <a:close/>
                  </a:path>
                </a:pathLst>
              </a:custGeom>
              <a:solidFill>
                <a:srgbClr val="0F325F"/>
              </a:solidFill>
            </p:spPr>
          </p:sp>
          <p:sp>
            <p:nvSpPr>
              <p:cNvPr id="27" name="Freeform 27"/>
              <p:cNvSpPr/>
              <p:nvPr/>
            </p:nvSpPr>
            <p:spPr>
              <a:xfrm>
                <a:off x="0" y="4133088"/>
                <a:ext cx="8956587" cy="1115568"/>
              </a:xfrm>
              <a:custGeom>
                <a:avLst/>
                <a:gdLst/>
                <a:ahLst/>
                <a:cxnLst/>
                <a:rect l="l" t="t" r="r" b="b"/>
                <a:pathLst>
                  <a:path w="8956587" h="1115568">
                    <a:moveTo>
                      <a:pt x="0" y="0"/>
                    </a:moveTo>
                    <a:lnTo>
                      <a:pt x="8867342" y="0"/>
                    </a:lnTo>
                    <a:cubicBezTo>
                      <a:pt x="8891011" y="0"/>
                      <a:pt x="8913711" y="9403"/>
                      <a:pt x="8930448" y="26139"/>
                    </a:cubicBezTo>
                    <a:cubicBezTo>
                      <a:pt x="8947185" y="42876"/>
                      <a:pt x="8956587" y="65576"/>
                      <a:pt x="8956587" y="89245"/>
                    </a:cubicBezTo>
                    <a:lnTo>
                      <a:pt x="8956587" y="1026323"/>
                    </a:lnTo>
                    <a:cubicBezTo>
                      <a:pt x="8956587" y="1049992"/>
                      <a:pt x="8947185" y="1072692"/>
                      <a:pt x="8930448" y="1089429"/>
                    </a:cubicBezTo>
                    <a:cubicBezTo>
                      <a:pt x="8913711" y="1106165"/>
                      <a:pt x="8891011" y="1115568"/>
                      <a:pt x="8867342" y="1115568"/>
                    </a:cubicBezTo>
                    <a:lnTo>
                      <a:pt x="0" y="1115568"/>
                    </a:lnTo>
                    <a:close/>
                  </a:path>
                </a:pathLst>
              </a:custGeom>
              <a:solidFill>
                <a:srgbClr val="0F325F"/>
              </a:solidFill>
            </p:spPr>
          </p:sp>
          <p:sp>
            <p:nvSpPr>
              <p:cNvPr id="28" name="Freeform 28"/>
              <p:cNvSpPr/>
              <p:nvPr/>
            </p:nvSpPr>
            <p:spPr>
              <a:xfrm>
                <a:off x="0" y="6199632"/>
                <a:ext cx="9125460" cy="1115568"/>
              </a:xfrm>
              <a:custGeom>
                <a:avLst/>
                <a:gdLst/>
                <a:ahLst/>
                <a:cxnLst/>
                <a:rect l="l" t="t" r="r" b="b"/>
                <a:pathLst>
                  <a:path w="9125460" h="1115568">
                    <a:moveTo>
                      <a:pt x="0" y="0"/>
                    </a:moveTo>
                    <a:lnTo>
                      <a:pt x="9036214" y="0"/>
                    </a:lnTo>
                    <a:cubicBezTo>
                      <a:pt x="9059883" y="0"/>
                      <a:pt x="9082584" y="9403"/>
                      <a:pt x="9099321" y="26139"/>
                    </a:cubicBezTo>
                    <a:cubicBezTo>
                      <a:pt x="9116058" y="42876"/>
                      <a:pt x="9125460" y="65576"/>
                      <a:pt x="9125460" y="89245"/>
                    </a:cubicBezTo>
                    <a:lnTo>
                      <a:pt x="9125460" y="1026322"/>
                    </a:lnTo>
                    <a:cubicBezTo>
                      <a:pt x="9125460" y="1049991"/>
                      <a:pt x="9116058" y="1072692"/>
                      <a:pt x="9099321" y="1089429"/>
                    </a:cubicBezTo>
                    <a:cubicBezTo>
                      <a:pt x="9082584" y="1106165"/>
                      <a:pt x="9059883" y="1115568"/>
                      <a:pt x="9036214" y="1115568"/>
                    </a:cubicBezTo>
                    <a:lnTo>
                      <a:pt x="0" y="1115568"/>
                    </a:lnTo>
                    <a:close/>
                  </a:path>
                </a:pathLst>
              </a:custGeom>
              <a:solidFill>
                <a:srgbClr val="0F325F"/>
              </a:solidFill>
            </p:spPr>
          </p:sp>
          <p:sp>
            <p:nvSpPr>
              <p:cNvPr id="29" name="Freeform 29"/>
              <p:cNvSpPr/>
              <p:nvPr/>
            </p:nvSpPr>
            <p:spPr>
              <a:xfrm>
                <a:off x="0" y="0"/>
                <a:ext cx="5407611" cy="1115568"/>
              </a:xfrm>
              <a:custGeom>
                <a:avLst/>
                <a:gdLst/>
                <a:ahLst/>
                <a:cxnLst/>
                <a:rect l="l" t="t" r="r" b="b"/>
                <a:pathLst>
                  <a:path w="5407611" h="1115568">
                    <a:moveTo>
                      <a:pt x="0" y="0"/>
                    </a:moveTo>
                    <a:lnTo>
                      <a:pt x="5407611" y="0"/>
                    </a:lnTo>
                    <a:lnTo>
                      <a:pt x="5407611" y="1115568"/>
                    </a:lnTo>
                    <a:lnTo>
                      <a:pt x="0" y="1115568"/>
                    </a:lnTo>
                    <a:close/>
                  </a:path>
                </a:pathLst>
              </a:custGeom>
              <a:solidFill>
                <a:srgbClr val="F26A23"/>
              </a:solidFill>
            </p:spPr>
          </p:sp>
          <p:sp>
            <p:nvSpPr>
              <p:cNvPr id="30" name="Freeform 30"/>
              <p:cNvSpPr/>
              <p:nvPr/>
            </p:nvSpPr>
            <p:spPr>
              <a:xfrm>
                <a:off x="0" y="2066544"/>
                <a:ext cx="5745587" cy="1115568"/>
              </a:xfrm>
              <a:custGeom>
                <a:avLst/>
                <a:gdLst/>
                <a:ahLst/>
                <a:cxnLst/>
                <a:rect l="l" t="t" r="r" b="b"/>
                <a:pathLst>
                  <a:path w="5745587" h="1115568">
                    <a:moveTo>
                      <a:pt x="0" y="0"/>
                    </a:moveTo>
                    <a:lnTo>
                      <a:pt x="5745587" y="0"/>
                    </a:lnTo>
                    <a:lnTo>
                      <a:pt x="5745587" y="1115568"/>
                    </a:lnTo>
                    <a:lnTo>
                      <a:pt x="0" y="1115568"/>
                    </a:lnTo>
                    <a:close/>
                  </a:path>
                </a:pathLst>
              </a:custGeom>
              <a:solidFill>
                <a:srgbClr val="F26A23"/>
              </a:solidFill>
            </p:spPr>
          </p:sp>
          <p:sp>
            <p:nvSpPr>
              <p:cNvPr id="31" name="Freeform 31"/>
              <p:cNvSpPr/>
              <p:nvPr/>
            </p:nvSpPr>
            <p:spPr>
              <a:xfrm>
                <a:off x="0" y="4133088"/>
                <a:ext cx="5407751" cy="1115568"/>
              </a:xfrm>
              <a:custGeom>
                <a:avLst/>
                <a:gdLst/>
                <a:ahLst/>
                <a:cxnLst/>
                <a:rect l="l" t="t" r="r" b="b"/>
                <a:pathLst>
                  <a:path w="5407751" h="1115568">
                    <a:moveTo>
                      <a:pt x="0" y="0"/>
                    </a:moveTo>
                    <a:lnTo>
                      <a:pt x="5407751" y="0"/>
                    </a:lnTo>
                    <a:lnTo>
                      <a:pt x="5407751" y="1115568"/>
                    </a:lnTo>
                    <a:lnTo>
                      <a:pt x="0" y="1115568"/>
                    </a:lnTo>
                    <a:close/>
                  </a:path>
                </a:pathLst>
              </a:custGeom>
              <a:solidFill>
                <a:srgbClr val="F26A23"/>
              </a:solidFill>
            </p:spPr>
          </p:sp>
          <p:sp>
            <p:nvSpPr>
              <p:cNvPr id="32" name="Freeform 32"/>
              <p:cNvSpPr/>
              <p:nvPr/>
            </p:nvSpPr>
            <p:spPr>
              <a:xfrm>
                <a:off x="0" y="6199632"/>
                <a:ext cx="6252630" cy="1115568"/>
              </a:xfrm>
              <a:custGeom>
                <a:avLst/>
                <a:gdLst/>
                <a:ahLst/>
                <a:cxnLst/>
                <a:rect l="l" t="t" r="r" b="b"/>
                <a:pathLst>
                  <a:path w="6252630" h="1115568">
                    <a:moveTo>
                      <a:pt x="0" y="0"/>
                    </a:moveTo>
                    <a:lnTo>
                      <a:pt x="6252630" y="0"/>
                    </a:lnTo>
                    <a:lnTo>
                      <a:pt x="6252630" y="1115568"/>
                    </a:lnTo>
                    <a:lnTo>
                      <a:pt x="0" y="1115568"/>
                    </a:lnTo>
                    <a:close/>
                  </a:path>
                </a:pathLst>
              </a:custGeom>
              <a:solidFill>
                <a:srgbClr val="F26A23"/>
              </a:solidFill>
            </p:spPr>
          </p:sp>
        </p:grpSp>
      </p:grpSp>
      <p:sp>
        <p:nvSpPr>
          <p:cNvPr id="33" name="TextBox 33"/>
          <p:cNvSpPr txBox="1"/>
          <p:nvPr/>
        </p:nvSpPr>
        <p:spPr>
          <a:xfrm>
            <a:off x="3622876" y="1884823"/>
            <a:ext cx="799957" cy="232756"/>
          </a:xfrm>
          <a:prstGeom prst="rect">
            <a:avLst/>
          </a:prstGeom>
        </p:spPr>
        <p:txBody>
          <a:bodyPr wrap="square" lIns="0" tIns="0" rIns="0" bIns="0" rtlCol="0" anchor="t">
            <a:spAutoFit/>
          </a:bodyPr>
          <a:lstStyle/>
          <a:p>
            <a:pPr algn="ctr">
              <a:lnSpc>
                <a:spcPts val="1740"/>
              </a:lnSpc>
            </a:pPr>
            <a:r>
              <a:rPr lang="en-US" b="1" dirty="0">
                <a:solidFill>
                  <a:srgbClr val="FFFFFF"/>
                </a:solidFill>
                <a:latin typeface="Avenir Black" panose="02000503020000020003" pitchFamily="2" charset="0"/>
              </a:rPr>
              <a:t>32%</a:t>
            </a:r>
          </a:p>
        </p:txBody>
      </p:sp>
      <p:sp>
        <p:nvSpPr>
          <p:cNvPr id="34" name="TextBox 34"/>
          <p:cNvSpPr txBox="1"/>
          <p:nvPr/>
        </p:nvSpPr>
        <p:spPr>
          <a:xfrm>
            <a:off x="3689831" y="2800240"/>
            <a:ext cx="799957" cy="232756"/>
          </a:xfrm>
          <a:prstGeom prst="rect">
            <a:avLst/>
          </a:prstGeom>
        </p:spPr>
        <p:txBody>
          <a:bodyPr wrap="square" lIns="0" tIns="0" rIns="0" bIns="0" rtlCol="0" anchor="t">
            <a:spAutoFit/>
          </a:bodyPr>
          <a:lstStyle/>
          <a:p>
            <a:pPr algn="ctr">
              <a:lnSpc>
                <a:spcPts val="1740"/>
              </a:lnSpc>
            </a:pPr>
            <a:r>
              <a:rPr lang="en-US" b="1">
                <a:solidFill>
                  <a:srgbClr val="FFFFFF"/>
                </a:solidFill>
                <a:latin typeface="Avenir Black" panose="02000503020000020003" pitchFamily="2" charset="0"/>
              </a:rPr>
              <a:t>34%</a:t>
            </a:r>
          </a:p>
        </p:txBody>
      </p:sp>
      <p:sp>
        <p:nvSpPr>
          <p:cNvPr id="35" name="TextBox 35"/>
          <p:cNvSpPr txBox="1"/>
          <p:nvPr/>
        </p:nvSpPr>
        <p:spPr>
          <a:xfrm>
            <a:off x="3689831" y="3685816"/>
            <a:ext cx="799957" cy="232756"/>
          </a:xfrm>
          <a:prstGeom prst="rect">
            <a:avLst/>
          </a:prstGeom>
        </p:spPr>
        <p:txBody>
          <a:bodyPr wrap="square" lIns="0" tIns="0" rIns="0" bIns="0" rtlCol="0" anchor="t">
            <a:spAutoFit/>
          </a:bodyPr>
          <a:lstStyle/>
          <a:p>
            <a:pPr algn="ctr">
              <a:lnSpc>
                <a:spcPts val="1740"/>
              </a:lnSpc>
            </a:pPr>
            <a:r>
              <a:rPr lang="en-US" b="1">
                <a:solidFill>
                  <a:srgbClr val="FFFFFF"/>
                </a:solidFill>
                <a:latin typeface="Avenir Black" panose="02000503020000020003" pitchFamily="2" charset="0"/>
              </a:rPr>
              <a:t>32%</a:t>
            </a:r>
          </a:p>
        </p:txBody>
      </p:sp>
      <p:sp>
        <p:nvSpPr>
          <p:cNvPr id="36" name="TextBox 36"/>
          <p:cNvSpPr txBox="1"/>
          <p:nvPr/>
        </p:nvSpPr>
        <p:spPr>
          <a:xfrm>
            <a:off x="3921212" y="4571639"/>
            <a:ext cx="799957" cy="232756"/>
          </a:xfrm>
          <a:prstGeom prst="rect">
            <a:avLst/>
          </a:prstGeom>
        </p:spPr>
        <p:txBody>
          <a:bodyPr wrap="square" lIns="0" tIns="0" rIns="0" bIns="0" rtlCol="0" anchor="t">
            <a:spAutoFit/>
          </a:bodyPr>
          <a:lstStyle/>
          <a:p>
            <a:pPr algn="ctr">
              <a:lnSpc>
                <a:spcPts val="1740"/>
              </a:lnSpc>
            </a:pPr>
            <a:r>
              <a:rPr lang="en-US" b="1">
                <a:solidFill>
                  <a:srgbClr val="FFFFFF"/>
                </a:solidFill>
                <a:latin typeface="Avenir Black" panose="02000503020000020003" pitchFamily="2" charset="0"/>
              </a:rPr>
              <a:t>37%</a:t>
            </a:r>
          </a:p>
        </p:txBody>
      </p:sp>
      <p:sp>
        <p:nvSpPr>
          <p:cNvPr id="37" name="TextBox 37"/>
          <p:cNvSpPr txBox="1"/>
          <p:nvPr/>
        </p:nvSpPr>
        <p:spPr>
          <a:xfrm>
            <a:off x="1412111" y="2069641"/>
            <a:ext cx="1462951" cy="166712"/>
          </a:xfrm>
          <a:prstGeom prst="rect">
            <a:avLst/>
          </a:prstGeom>
        </p:spPr>
        <p:txBody>
          <a:bodyPr wrap="square" lIns="0" tIns="0" rIns="0" bIns="0" rtlCol="0" anchor="t">
            <a:spAutoFit/>
          </a:bodyPr>
          <a:lstStyle/>
          <a:p>
            <a:pPr algn="ctr">
              <a:lnSpc>
                <a:spcPts val="1305"/>
              </a:lnSpc>
            </a:pPr>
            <a:r>
              <a:rPr lang="en-US" sz="1000" b="1" dirty="0">
                <a:solidFill>
                  <a:srgbClr val="000000"/>
                </a:solidFill>
                <a:latin typeface="Avenir Black" panose="02000503020000020003" pitchFamily="2" charset="0"/>
              </a:rPr>
              <a:t>in the Workplace</a:t>
            </a:r>
          </a:p>
        </p:txBody>
      </p:sp>
      <p:sp>
        <p:nvSpPr>
          <p:cNvPr id="38" name="TextBox 38"/>
          <p:cNvSpPr txBox="1"/>
          <p:nvPr/>
        </p:nvSpPr>
        <p:spPr>
          <a:xfrm>
            <a:off x="1713054" y="2908918"/>
            <a:ext cx="1354769" cy="163506"/>
          </a:xfrm>
          <a:prstGeom prst="rect">
            <a:avLst/>
          </a:prstGeom>
        </p:spPr>
        <p:txBody>
          <a:bodyPr wrap="square" lIns="0" tIns="0" rIns="0" bIns="0" rtlCol="0" anchor="t">
            <a:spAutoFit/>
          </a:bodyPr>
          <a:lstStyle/>
          <a:p>
            <a:pPr algn="ctr">
              <a:lnSpc>
                <a:spcPts val="1305"/>
              </a:lnSpc>
            </a:pPr>
            <a:r>
              <a:rPr lang="en-US" sz="1000" b="1" dirty="0">
                <a:solidFill>
                  <a:srgbClr val="000000"/>
                </a:solidFill>
                <a:latin typeface="Avenir Black" panose="02000503020000020003" pitchFamily="2" charset="0"/>
              </a:rPr>
              <a:t>as an Employee</a:t>
            </a:r>
          </a:p>
        </p:txBody>
      </p:sp>
      <p:sp>
        <p:nvSpPr>
          <p:cNvPr id="39" name="TextBox 39"/>
          <p:cNvSpPr txBox="1"/>
          <p:nvPr/>
        </p:nvSpPr>
        <p:spPr>
          <a:xfrm>
            <a:off x="1817323" y="3898763"/>
            <a:ext cx="1223343" cy="163506"/>
          </a:xfrm>
          <a:prstGeom prst="rect">
            <a:avLst/>
          </a:prstGeom>
        </p:spPr>
        <p:txBody>
          <a:bodyPr wrap="square" lIns="0" tIns="0" rIns="0" bIns="0" rtlCol="0" anchor="t">
            <a:spAutoFit/>
          </a:bodyPr>
          <a:lstStyle/>
          <a:p>
            <a:pPr algn="ctr">
              <a:lnSpc>
                <a:spcPts val="1305"/>
              </a:lnSpc>
            </a:pPr>
            <a:r>
              <a:rPr lang="en-US" sz="1000" b="1" dirty="0">
                <a:solidFill>
                  <a:srgbClr val="000000"/>
                </a:solidFill>
                <a:latin typeface="Avenir Black" panose="02000503020000020003" pitchFamily="2" charset="0"/>
              </a:rPr>
              <a:t>and keep a job</a:t>
            </a:r>
          </a:p>
        </p:txBody>
      </p:sp>
      <p:sp>
        <p:nvSpPr>
          <p:cNvPr id="40" name="TextBox 40"/>
          <p:cNvSpPr txBox="1"/>
          <p:nvPr/>
        </p:nvSpPr>
        <p:spPr>
          <a:xfrm>
            <a:off x="5598558" y="1884823"/>
            <a:ext cx="799957" cy="232756"/>
          </a:xfrm>
          <a:prstGeom prst="rect">
            <a:avLst/>
          </a:prstGeom>
        </p:spPr>
        <p:txBody>
          <a:bodyPr wrap="square" lIns="0" tIns="0" rIns="0" bIns="0" rtlCol="0" anchor="t">
            <a:spAutoFit/>
          </a:bodyPr>
          <a:lstStyle/>
          <a:p>
            <a:pPr algn="ctr">
              <a:lnSpc>
                <a:spcPts val="1740"/>
              </a:lnSpc>
            </a:pPr>
            <a:r>
              <a:rPr lang="en-US" b="1">
                <a:solidFill>
                  <a:srgbClr val="FFFFFF"/>
                </a:solidFill>
                <a:latin typeface="Avenir Black" panose="02000503020000020003" pitchFamily="2" charset="0"/>
              </a:rPr>
              <a:t>23%</a:t>
            </a:r>
          </a:p>
        </p:txBody>
      </p:sp>
      <p:sp>
        <p:nvSpPr>
          <p:cNvPr id="41" name="TextBox 41"/>
          <p:cNvSpPr txBox="1"/>
          <p:nvPr/>
        </p:nvSpPr>
        <p:spPr>
          <a:xfrm>
            <a:off x="5515946" y="2800240"/>
            <a:ext cx="799957" cy="232756"/>
          </a:xfrm>
          <a:prstGeom prst="rect">
            <a:avLst/>
          </a:prstGeom>
        </p:spPr>
        <p:txBody>
          <a:bodyPr wrap="square" lIns="0" tIns="0" rIns="0" bIns="0" rtlCol="0" anchor="t">
            <a:spAutoFit/>
          </a:bodyPr>
          <a:lstStyle/>
          <a:p>
            <a:pPr algn="ctr">
              <a:lnSpc>
                <a:spcPts val="1740"/>
              </a:lnSpc>
            </a:pPr>
            <a:r>
              <a:rPr lang="en-US" b="1">
                <a:solidFill>
                  <a:srgbClr val="FFFFFF"/>
                </a:solidFill>
                <a:latin typeface="Avenir Black" panose="02000503020000020003" pitchFamily="2" charset="0"/>
              </a:rPr>
              <a:t>21%</a:t>
            </a:r>
          </a:p>
        </p:txBody>
      </p:sp>
      <p:sp>
        <p:nvSpPr>
          <p:cNvPr id="42" name="TextBox 42"/>
          <p:cNvSpPr txBox="1"/>
          <p:nvPr/>
        </p:nvSpPr>
        <p:spPr>
          <a:xfrm>
            <a:off x="5515946" y="3685816"/>
            <a:ext cx="799957" cy="232756"/>
          </a:xfrm>
          <a:prstGeom prst="rect">
            <a:avLst/>
          </a:prstGeom>
        </p:spPr>
        <p:txBody>
          <a:bodyPr wrap="square" lIns="0" tIns="0" rIns="0" bIns="0" rtlCol="0" anchor="t">
            <a:spAutoFit/>
          </a:bodyPr>
          <a:lstStyle/>
          <a:p>
            <a:pPr algn="ctr">
              <a:lnSpc>
                <a:spcPts val="1740"/>
              </a:lnSpc>
            </a:pPr>
            <a:r>
              <a:rPr lang="en-US" b="1">
                <a:solidFill>
                  <a:srgbClr val="FFFFFF"/>
                </a:solidFill>
                <a:latin typeface="Avenir Black" panose="02000503020000020003" pitchFamily="2" charset="0"/>
              </a:rPr>
              <a:t>21%</a:t>
            </a:r>
          </a:p>
        </p:txBody>
      </p:sp>
      <p:sp>
        <p:nvSpPr>
          <p:cNvPr id="43" name="TextBox 43"/>
          <p:cNvSpPr txBox="1"/>
          <p:nvPr/>
        </p:nvSpPr>
        <p:spPr>
          <a:xfrm>
            <a:off x="5747726" y="4604685"/>
            <a:ext cx="799957" cy="232756"/>
          </a:xfrm>
          <a:prstGeom prst="rect">
            <a:avLst/>
          </a:prstGeom>
        </p:spPr>
        <p:txBody>
          <a:bodyPr wrap="square" lIns="0" tIns="0" rIns="0" bIns="0" rtlCol="0" anchor="t">
            <a:spAutoFit/>
          </a:bodyPr>
          <a:lstStyle/>
          <a:p>
            <a:pPr algn="ctr">
              <a:lnSpc>
                <a:spcPts val="1740"/>
              </a:lnSpc>
            </a:pPr>
            <a:r>
              <a:rPr lang="en-US" b="1">
                <a:solidFill>
                  <a:srgbClr val="FFFFFF"/>
                </a:solidFill>
                <a:latin typeface="Avenir Black" panose="02000503020000020003" pitchFamily="2" charset="0"/>
              </a:rPr>
              <a:t>17%</a:t>
            </a:r>
          </a:p>
        </p:txBody>
      </p:sp>
      <p:sp>
        <p:nvSpPr>
          <p:cNvPr id="44" name="TextBox 44"/>
          <p:cNvSpPr txBox="1"/>
          <p:nvPr/>
        </p:nvSpPr>
        <p:spPr>
          <a:xfrm>
            <a:off x="514350" y="398241"/>
            <a:ext cx="8115300" cy="309700"/>
          </a:xfrm>
          <a:prstGeom prst="rect">
            <a:avLst/>
          </a:prstGeom>
        </p:spPr>
        <p:txBody>
          <a:bodyPr lIns="0" tIns="0" rIns="0" bIns="0" rtlCol="0" anchor="t">
            <a:spAutoFit/>
          </a:bodyPr>
          <a:lstStyle/>
          <a:p>
            <a:pPr>
              <a:lnSpc>
                <a:spcPts val="2079"/>
              </a:lnSpc>
            </a:pPr>
            <a:r>
              <a:rPr lang="en-US" sz="2800" b="1" dirty="0">
                <a:solidFill>
                  <a:srgbClr val="FFFFFF"/>
                </a:solidFill>
                <a:latin typeface="Avenir Black" panose="02000503020000020003" pitchFamily="2" charset="0"/>
              </a:rPr>
              <a:t>New Technologies in the Workplace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9077" y="2716445"/>
            <a:ext cx="190149" cy="181383"/>
            <a:chOff x="0" y="0"/>
            <a:chExt cx="587326" cy="560252"/>
          </a:xfrm>
        </p:grpSpPr>
        <p:sp>
          <p:nvSpPr>
            <p:cNvPr id="3" name="Freeform 3"/>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0F325F"/>
            </a:solidFill>
          </p:spPr>
        </p:sp>
      </p:grpSp>
      <p:grpSp>
        <p:nvGrpSpPr>
          <p:cNvPr id="4" name="Group 4"/>
          <p:cNvGrpSpPr/>
          <p:nvPr/>
        </p:nvGrpSpPr>
        <p:grpSpPr>
          <a:xfrm>
            <a:off x="405424" y="1668474"/>
            <a:ext cx="860051" cy="1032201"/>
            <a:chOff x="0" y="0"/>
            <a:chExt cx="2656504" cy="3188238"/>
          </a:xfrm>
        </p:grpSpPr>
        <p:sp>
          <p:nvSpPr>
            <p:cNvPr id="5" name="Freeform 5"/>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0F325F"/>
            </a:solidFill>
          </p:spPr>
        </p:sp>
      </p:grpSp>
      <p:grpSp>
        <p:nvGrpSpPr>
          <p:cNvPr id="6" name="Group 6"/>
          <p:cNvGrpSpPr/>
          <p:nvPr/>
        </p:nvGrpSpPr>
        <p:grpSpPr>
          <a:xfrm>
            <a:off x="8222947" y="2746134"/>
            <a:ext cx="190149" cy="181383"/>
            <a:chOff x="0" y="0"/>
            <a:chExt cx="587326" cy="560252"/>
          </a:xfrm>
        </p:grpSpPr>
        <p:sp>
          <p:nvSpPr>
            <p:cNvPr id="7" name="Freeform 7"/>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0F325F"/>
            </a:solidFill>
          </p:spPr>
        </p:sp>
      </p:grpSp>
      <p:grpSp>
        <p:nvGrpSpPr>
          <p:cNvPr id="8" name="Group 8"/>
          <p:cNvGrpSpPr/>
          <p:nvPr/>
        </p:nvGrpSpPr>
        <p:grpSpPr>
          <a:xfrm>
            <a:off x="7889295" y="1698163"/>
            <a:ext cx="860051" cy="1032201"/>
            <a:chOff x="0" y="0"/>
            <a:chExt cx="2656504" cy="3188238"/>
          </a:xfrm>
        </p:grpSpPr>
        <p:sp>
          <p:nvSpPr>
            <p:cNvPr id="9" name="Freeform 9"/>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0F325F"/>
            </a:solidFill>
          </p:spPr>
        </p:sp>
      </p:grpSp>
      <p:sp>
        <p:nvSpPr>
          <p:cNvPr id="10" name="Freeform 10"/>
          <p:cNvSpPr/>
          <p:nvPr/>
        </p:nvSpPr>
        <p:spPr>
          <a:xfrm>
            <a:off x="8092483" y="1867699"/>
            <a:ext cx="439649" cy="494493"/>
          </a:xfrm>
          <a:custGeom>
            <a:avLst/>
            <a:gdLst/>
            <a:ahLst/>
            <a:cxnLst/>
            <a:rect l="l" t="t" r="r" b="b"/>
            <a:pathLst>
              <a:path w="879297" h="988985">
                <a:moveTo>
                  <a:pt x="0" y="0"/>
                </a:moveTo>
                <a:lnTo>
                  <a:pt x="879297" y="0"/>
                </a:lnTo>
                <a:lnTo>
                  <a:pt x="879297" y="988984"/>
                </a:lnTo>
                <a:lnTo>
                  <a:pt x="0" y="9889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TextBox 11"/>
          <p:cNvSpPr txBox="1"/>
          <p:nvPr/>
        </p:nvSpPr>
        <p:spPr>
          <a:xfrm>
            <a:off x="575750" y="668564"/>
            <a:ext cx="5338094" cy="402033"/>
          </a:xfrm>
          <a:prstGeom prst="rect">
            <a:avLst/>
          </a:prstGeom>
        </p:spPr>
        <p:txBody>
          <a:bodyPr lIns="0" tIns="0" rIns="0" bIns="0" rtlCol="0" anchor="t">
            <a:spAutoFit/>
          </a:bodyPr>
          <a:lstStyle/>
          <a:p>
            <a:pPr>
              <a:lnSpc>
                <a:spcPts val="2931"/>
              </a:lnSpc>
              <a:spcBef>
                <a:spcPct val="0"/>
              </a:spcBef>
            </a:pPr>
            <a:r>
              <a:rPr lang="en-US" sz="3200" b="1" spc="103" dirty="0">
                <a:solidFill>
                  <a:srgbClr val="10315E"/>
                </a:solidFill>
                <a:latin typeface="Avenir Black" panose="02000503020000020003" pitchFamily="2" charset="0"/>
              </a:rPr>
              <a:t>What is livability?</a:t>
            </a:r>
          </a:p>
        </p:txBody>
      </p:sp>
      <p:sp>
        <p:nvSpPr>
          <p:cNvPr id="12" name="Freeform 12"/>
          <p:cNvSpPr/>
          <p:nvPr/>
        </p:nvSpPr>
        <p:spPr>
          <a:xfrm rot="-10800000">
            <a:off x="-144798" y="-164687"/>
            <a:ext cx="4372032" cy="1255966"/>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575750" y="1927118"/>
            <a:ext cx="516801" cy="361761"/>
          </a:xfrm>
          <a:custGeom>
            <a:avLst/>
            <a:gdLst/>
            <a:ahLst/>
            <a:cxnLst/>
            <a:rect l="l" t="t" r="r" b="b"/>
            <a:pathLst>
              <a:path w="1033602" h="723522">
                <a:moveTo>
                  <a:pt x="0" y="0"/>
                </a:moveTo>
                <a:lnTo>
                  <a:pt x="1033602" y="0"/>
                </a:lnTo>
                <a:lnTo>
                  <a:pt x="1033602" y="723521"/>
                </a:lnTo>
                <a:lnTo>
                  <a:pt x="0" y="7235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4" name="Group 14"/>
          <p:cNvGrpSpPr/>
          <p:nvPr/>
        </p:nvGrpSpPr>
        <p:grpSpPr>
          <a:xfrm>
            <a:off x="0" y="2889902"/>
            <a:ext cx="2797796" cy="2253598"/>
            <a:chOff x="0" y="0"/>
            <a:chExt cx="7460789" cy="6009594"/>
          </a:xfrm>
        </p:grpSpPr>
        <p:pic>
          <p:nvPicPr>
            <p:cNvPr id="15" name="Picture 15"/>
            <p:cNvPicPr>
              <a:picLocks noChangeAspect="1"/>
            </p:cNvPicPr>
            <p:nvPr/>
          </p:nvPicPr>
          <p:blipFill>
            <a:blip r:embed="rId9"/>
            <a:srcRect l="7324" r="7324"/>
            <a:stretch>
              <a:fillRect/>
            </a:stretch>
          </p:blipFill>
          <p:spPr>
            <a:xfrm>
              <a:off x="0" y="0"/>
              <a:ext cx="7460789" cy="6009594"/>
            </a:xfrm>
            <a:prstGeom prst="rect">
              <a:avLst/>
            </a:prstGeom>
          </p:spPr>
        </p:pic>
      </p:grpSp>
      <p:sp>
        <p:nvSpPr>
          <p:cNvPr id="16" name="Freeform 16"/>
          <p:cNvSpPr/>
          <p:nvPr/>
        </p:nvSpPr>
        <p:spPr>
          <a:xfrm>
            <a:off x="1656000" y="2889902"/>
            <a:ext cx="1556643" cy="2246845"/>
          </a:xfrm>
          <a:custGeom>
            <a:avLst/>
            <a:gdLst/>
            <a:ahLst/>
            <a:cxnLst/>
            <a:rect l="l" t="t" r="r" b="b"/>
            <a:pathLst>
              <a:path w="3113286" h="4493690">
                <a:moveTo>
                  <a:pt x="0" y="0"/>
                </a:moveTo>
                <a:lnTo>
                  <a:pt x="3113286" y="0"/>
                </a:lnTo>
                <a:lnTo>
                  <a:pt x="3113286" y="4493690"/>
                </a:lnTo>
                <a:lnTo>
                  <a:pt x="0" y="4493690"/>
                </a:lnTo>
                <a:lnTo>
                  <a:pt x="0" y="0"/>
                </a:lnTo>
                <a:close/>
              </a:path>
            </a:pathLst>
          </a:custGeom>
          <a:blipFill>
            <a:blip r:embed="rId10"/>
            <a:stretch>
              <a:fillRect r="-117295" b="-300"/>
            </a:stretch>
          </a:blipFill>
        </p:spPr>
      </p:sp>
      <p:sp>
        <p:nvSpPr>
          <p:cNvPr id="17" name="Freeform 17"/>
          <p:cNvSpPr/>
          <p:nvPr/>
        </p:nvSpPr>
        <p:spPr>
          <a:xfrm>
            <a:off x="3125628" y="2889902"/>
            <a:ext cx="1701614" cy="2253598"/>
          </a:xfrm>
          <a:custGeom>
            <a:avLst/>
            <a:gdLst/>
            <a:ahLst/>
            <a:cxnLst/>
            <a:rect l="l" t="t" r="r" b="b"/>
            <a:pathLst>
              <a:path w="3403228" h="4507196">
                <a:moveTo>
                  <a:pt x="0" y="0"/>
                </a:moveTo>
                <a:lnTo>
                  <a:pt x="3403228" y="0"/>
                </a:lnTo>
                <a:lnTo>
                  <a:pt x="3403228" y="4507196"/>
                </a:lnTo>
                <a:lnTo>
                  <a:pt x="0" y="4507196"/>
                </a:lnTo>
                <a:lnTo>
                  <a:pt x="0" y="0"/>
                </a:lnTo>
                <a:close/>
              </a:path>
            </a:pathLst>
          </a:custGeom>
          <a:blipFill>
            <a:blip r:embed="rId11"/>
            <a:stretch>
              <a:fillRect l="-86242" r="-12415"/>
            </a:stretch>
          </a:blipFill>
        </p:spPr>
      </p:sp>
      <p:sp>
        <p:nvSpPr>
          <p:cNvPr id="18" name="Freeform 18"/>
          <p:cNvSpPr/>
          <p:nvPr/>
        </p:nvSpPr>
        <p:spPr>
          <a:xfrm>
            <a:off x="4755073" y="2881977"/>
            <a:ext cx="1543572" cy="2253598"/>
          </a:xfrm>
          <a:custGeom>
            <a:avLst/>
            <a:gdLst/>
            <a:ahLst/>
            <a:cxnLst/>
            <a:rect l="l" t="t" r="r" b="b"/>
            <a:pathLst>
              <a:path w="3087144" h="4507196">
                <a:moveTo>
                  <a:pt x="0" y="0"/>
                </a:moveTo>
                <a:lnTo>
                  <a:pt x="3087144" y="0"/>
                </a:lnTo>
                <a:lnTo>
                  <a:pt x="3087144" y="4507195"/>
                </a:lnTo>
                <a:lnTo>
                  <a:pt x="0" y="4507195"/>
                </a:lnTo>
                <a:lnTo>
                  <a:pt x="0" y="0"/>
                </a:lnTo>
                <a:close/>
              </a:path>
            </a:pathLst>
          </a:custGeom>
          <a:blipFill>
            <a:blip r:embed="rId12"/>
            <a:stretch>
              <a:fillRect l="-96797"/>
            </a:stretch>
          </a:blipFill>
        </p:spPr>
      </p:sp>
      <p:sp>
        <p:nvSpPr>
          <p:cNvPr id="19" name="Freeform 19"/>
          <p:cNvSpPr/>
          <p:nvPr/>
        </p:nvSpPr>
        <p:spPr>
          <a:xfrm>
            <a:off x="6171406" y="2897828"/>
            <a:ext cx="1627401" cy="2237746"/>
          </a:xfrm>
          <a:custGeom>
            <a:avLst/>
            <a:gdLst/>
            <a:ahLst/>
            <a:cxnLst/>
            <a:rect l="l" t="t" r="r" b="b"/>
            <a:pathLst>
              <a:path w="3254802" h="4475492">
                <a:moveTo>
                  <a:pt x="0" y="0"/>
                </a:moveTo>
                <a:lnTo>
                  <a:pt x="3254802" y="0"/>
                </a:lnTo>
                <a:lnTo>
                  <a:pt x="3254802" y="4475492"/>
                </a:lnTo>
                <a:lnTo>
                  <a:pt x="0" y="4475492"/>
                </a:lnTo>
                <a:lnTo>
                  <a:pt x="0" y="0"/>
                </a:lnTo>
                <a:close/>
              </a:path>
            </a:pathLst>
          </a:custGeom>
          <a:blipFill>
            <a:blip r:embed="rId13"/>
            <a:stretch>
              <a:fillRect r="-83339"/>
            </a:stretch>
          </a:blipFill>
        </p:spPr>
      </p:sp>
      <p:sp>
        <p:nvSpPr>
          <p:cNvPr id="20" name="Freeform 20"/>
          <p:cNvSpPr/>
          <p:nvPr/>
        </p:nvSpPr>
        <p:spPr>
          <a:xfrm>
            <a:off x="7626083" y="2897828"/>
            <a:ext cx="1517917" cy="2255348"/>
          </a:xfrm>
          <a:custGeom>
            <a:avLst/>
            <a:gdLst/>
            <a:ahLst/>
            <a:cxnLst/>
            <a:rect l="l" t="t" r="r" b="b"/>
            <a:pathLst>
              <a:path w="3035834" h="4510696">
                <a:moveTo>
                  <a:pt x="0" y="0"/>
                </a:moveTo>
                <a:lnTo>
                  <a:pt x="3035834" y="0"/>
                </a:lnTo>
                <a:lnTo>
                  <a:pt x="3035834" y="4510697"/>
                </a:lnTo>
                <a:lnTo>
                  <a:pt x="0" y="4510697"/>
                </a:lnTo>
                <a:lnTo>
                  <a:pt x="0" y="0"/>
                </a:lnTo>
                <a:close/>
              </a:path>
            </a:pathLst>
          </a:custGeom>
          <a:blipFill>
            <a:blip r:embed="rId14"/>
            <a:stretch>
              <a:fillRect l="-60553" r="-78131"/>
            </a:stretch>
          </a:blipFill>
        </p:spPr>
      </p:sp>
      <p:sp>
        <p:nvSpPr>
          <p:cNvPr id="21" name="Freeform 21"/>
          <p:cNvSpPr/>
          <p:nvPr/>
        </p:nvSpPr>
        <p:spPr>
          <a:xfrm>
            <a:off x="2087792" y="1927118"/>
            <a:ext cx="559959" cy="391971"/>
          </a:xfrm>
          <a:custGeom>
            <a:avLst/>
            <a:gdLst/>
            <a:ahLst/>
            <a:cxnLst/>
            <a:rect l="l" t="t" r="r" b="b"/>
            <a:pathLst>
              <a:path w="1119917" h="783942">
                <a:moveTo>
                  <a:pt x="0" y="0"/>
                </a:moveTo>
                <a:lnTo>
                  <a:pt x="1119917" y="0"/>
                </a:lnTo>
                <a:lnTo>
                  <a:pt x="1119917" y="783942"/>
                </a:lnTo>
                <a:lnTo>
                  <a:pt x="0" y="78394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22" name="Group 22"/>
          <p:cNvGrpSpPr/>
          <p:nvPr/>
        </p:nvGrpSpPr>
        <p:grpSpPr>
          <a:xfrm>
            <a:off x="1937746" y="1688692"/>
            <a:ext cx="860051" cy="1032201"/>
            <a:chOff x="0" y="0"/>
            <a:chExt cx="2656504" cy="3188238"/>
          </a:xfrm>
        </p:grpSpPr>
        <p:sp>
          <p:nvSpPr>
            <p:cNvPr id="23" name="Freeform 23"/>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0F325F"/>
            </a:solidFill>
          </p:spPr>
        </p:sp>
      </p:grpSp>
      <p:grpSp>
        <p:nvGrpSpPr>
          <p:cNvPr id="24" name="Group 24"/>
          <p:cNvGrpSpPr/>
          <p:nvPr/>
        </p:nvGrpSpPr>
        <p:grpSpPr>
          <a:xfrm>
            <a:off x="2272697" y="2720893"/>
            <a:ext cx="190149" cy="181383"/>
            <a:chOff x="0" y="0"/>
            <a:chExt cx="587326" cy="560252"/>
          </a:xfrm>
        </p:grpSpPr>
        <p:sp>
          <p:nvSpPr>
            <p:cNvPr id="25" name="Freeform 25"/>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0F325F"/>
            </a:solidFill>
          </p:spPr>
        </p:sp>
      </p:grpSp>
      <p:sp>
        <p:nvSpPr>
          <p:cNvPr id="26" name="Freeform 26"/>
          <p:cNvSpPr/>
          <p:nvPr/>
        </p:nvSpPr>
        <p:spPr>
          <a:xfrm>
            <a:off x="3621709" y="1865921"/>
            <a:ext cx="550123" cy="514365"/>
          </a:xfrm>
          <a:custGeom>
            <a:avLst/>
            <a:gdLst/>
            <a:ahLst/>
            <a:cxnLst/>
            <a:rect l="l" t="t" r="r" b="b"/>
            <a:pathLst>
              <a:path w="1100245" h="1028729">
                <a:moveTo>
                  <a:pt x="0" y="0"/>
                </a:moveTo>
                <a:lnTo>
                  <a:pt x="1100245" y="0"/>
                </a:lnTo>
                <a:lnTo>
                  <a:pt x="1100245" y="1028729"/>
                </a:lnTo>
                <a:lnTo>
                  <a:pt x="0" y="10287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27" name="Group 27"/>
          <p:cNvGrpSpPr/>
          <p:nvPr/>
        </p:nvGrpSpPr>
        <p:grpSpPr>
          <a:xfrm>
            <a:off x="3464185" y="1688692"/>
            <a:ext cx="860051" cy="1032201"/>
            <a:chOff x="0" y="0"/>
            <a:chExt cx="2656504" cy="3188238"/>
          </a:xfrm>
        </p:grpSpPr>
        <p:sp>
          <p:nvSpPr>
            <p:cNvPr id="28" name="Freeform 28"/>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0F325F"/>
            </a:solidFill>
          </p:spPr>
        </p:sp>
      </p:grpSp>
      <p:grpSp>
        <p:nvGrpSpPr>
          <p:cNvPr id="29" name="Group 29"/>
          <p:cNvGrpSpPr/>
          <p:nvPr/>
        </p:nvGrpSpPr>
        <p:grpSpPr>
          <a:xfrm>
            <a:off x="3801696" y="2720893"/>
            <a:ext cx="190149" cy="181383"/>
            <a:chOff x="0" y="0"/>
            <a:chExt cx="587326" cy="560252"/>
          </a:xfrm>
        </p:grpSpPr>
        <p:sp>
          <p:nvSpPr>
            <p:cNvPr id="30" name="Freeform 30"/>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0F325F"/>
            </a:solidFill>
          </p:spPr>
        </p:sp>
      </p:grpSp>
      <p:sp>
        <p:nvSpPr>
          <p:cNvPr id="31" name="Freeform 31"/>
          <p:cNvSpPr/>
          <p:nvPr/>
        </p:nvSpPr>
        <p:spPr>
          <a:xfrm>
            <a:off x="5167128" y="1876520"/>
            <a:ext cx="507766" cy="493168"/>
          </a:xfrm>
          <a:custGeom>
            <a:avLst/>
            <a:gdLst/>
            <a:ahLst/>
            <a:cxnLst/>
            <a:rect l="l" t="t" r="r" b="b"/>
            <a:pathLst>
              <a:path w="1015532" h="986335">
                <a:moveTo>
                  <a:pt x="0" y="0"/>
                </a:moveTo>
                <a:lnTo>
                  <a:pt x="1015531" y="0"/>
                </a:lnTo>
                <a:lnTo>
                  <a:pt x="1015531" y="986335"/>
                </a:lnTo>
                <a:lnTo>
                  <a:pt x="0" y="98633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32" name="Group 32"/>
          <p:cNvGrpSpPr/>
          <p:nvPr/>
        </p:nvGrpSpPr>
        <p:grpSpPr>
          <a:xfrm>
            <a:off x="4990985" y="1698163"/>
            <a:ext cx="860051" cy="1032201"/>
            <a:chOff x="0" y="0"/>
            <a:chExt cx="2656504" cy="3188238"/>
          </a:xfrm>
        </p:grpSpPr>
        <p:sp>
          <p:nvSpPr>
            <p:cNvPr id="33" name="Freeform 33"/>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0F325F"/>
            </a:solidFill>
          </p:spPr>
        </p:sp>
      </p:grpSp>
      <p:grpSp>
        <p:nvGrpSpPr>
          <p:cNvPr id="34" name="Group 34"/>
          <p:cNvGrpSpPr/>
          <p:nvPr/>
        </p:nvGrpSpPr>
        <p:grpSpPr>
          <a:xfrm>
            <a:off x="5336710" y="2708519"/>
            <a:ext cx="190149" cy="181383"/>
            <a:chOff x="0" y="0"/>
            <a:chExt cx="587326" cy="560252"/>
          </a:xfrm>
        </p:grpSpPr>
        <p:sp>
          <p:nvSpPr>
            <p:cNvPr id="35" name="Freeform 35"/>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0F325F"/>
            </a:solidFill>
          </p:spPr>
        </p:sp>
      </p:grpSp>
      <p:sp>
        <p:nvSpPr>
          <p:cNvPr id="36" name="Freeform 36"/>
          <p:cNvSpPr/>
          <p:nvPr/>
        </p:nvSpPr>
        <p:spPr>
          <a:xfrm>
            <a:off x="6522548" y="1876520"/>
            <a:ext cx="549423" cy="502035"/>
          </a:xfrm>
          <a:custGeom>
            <a:avLst/>
            <a:gdLst/>
            <a:ahLst/>
            <a:cxnLst/>
            <a:rect l="l" t="t" r="r" b="b"/>
            <a:pathLst>
              <a:path w="1098846" h="1004070">
                <a:moveTo>
                  <a:pt x="0" y="0"/>
                </a:moveTo>
                <a:lnTo>
                  <a:pt x="1098846" y="0"/>
                </a:lnTo>
                <a:lnTo>
                  <a:pt x="1098846" y="1004070"/>
                </a:lnTo>
                <a:lnTo>
                  <a:pt x="0" y="100407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nvGrpSpPr>
          <p:cNvPr id="37" name="Group 37"/>
          <p:cNvGrpSpPr/>
          <p:nvPr/>
        </p:nvGrpSpPr>
        <p:grpSpPr>
          <a:xfrm>
            <a:off x="6386909" y="1688692"/>
            <a:ext cx="860051" cy="1032201"/>
            <a:chOff x="0" y="0"/>
            <a:chExt cx="2656504" cy="3188238"/>
          </a:xfrm>
        </p:grpSpPr>
        <p:sp>
          <p:nvSpPr>
            <p:cNvPr id="38" name="Freeform 38"/>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0F325F"/>
            </a:solidFill>
          </p:spPr>
        </p:sp>
      </p:grpSp>
      <p:grpSp>
        <p:nvGrpSpPr>
          <p:cNvPr id="39" name="Group 39"/>
          <p:cNvGrpSpPr/>
          <p:nvPr/>
        </p:nvGrpSpPr>
        <p:grpSpPr>
          <a:xfrm>
            <a:off x="6722564" y="2730364"/>
            <a:ext cx="190149" cy="181383"/>
            <a:chOff x="0" y="0"/>
            <a:chExt cx="587326" cy="560252"/>
          </a:xfrm>
        </p:grpSpPr>
        <p:sp>
          <p:nvSpPr>
            <p:cNvPr id="40" name="Freeform 40"/>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0F325F"/>
            </a:solidFill>
          </p:spPr>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52A624-5577-4898-8F20-B99FAAE0DF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205421"/>
            <a:ext cx="9142857" cy="5142857"/>
          </a:xfrm>
          <a:prstGeom prst="rect">
            <a:avLst/>
          </a:prstGeom>
        </p:spPr>
      </p:pic>
    </p:spTree>
    <p:extLst>
      <p:ext uri="{BB962C8B-B14F-4D97-AF65-F5344CB8AC3E}">
        <p14:creationId xmlns:p14="http://schemas.microsoft.com/office/powerpoint/2010/main" val="1442521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F30AC2-BDF7-46B9-A718-2B6071CE01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70" y="643"/>
            <a:ext cx="9142857" cy="5142857"/>
          </a:xfrm>
          <a:prstGeom prst="rect">
            <a:avLst/>
          </a:prstGeom>
        </p:spPr>
      </p:pic>
    </p:spTree>
    <p:extLst>
      <p:ext uri="{BB962C8B-B14F-4D97-AF65-F5344CB8AC3E}">
        <p14:creationId xmlns:p14="http://schemas.microsoft.com/office/powerpoint/2010/main" val="1918756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31219" y="0"/>
            <a:ext cx="4775860" cy="2686422"/>
            <a:chOff x="0" y="0"/>
            <a:chExt cx="6089457" cy="3425320"/>
          </a:xfrm>
        </p:grpSpPr>
        <p:sp>
          <p:nvSpPr>
            <p:cNvPr id="3" name="Freeform 3"/>
            <p:cNvSpPr/>
            <p:nvPr/>
          </p:nvSpPr>
          <p:spPr>
            <a:xfrm>
              <a:off x="0" y="0"/>
              <a:ext cx="6089457" cy="3425320"/>
            </a:xfrm>
            <a:custGeom>
              <a:avLst/>
              <a:gdLst/>
              <a:ahLst/>
              <a:cxnLst/>
              <a:rect l="l" t="t" r="r" b="b"/>
              <a:pathLst>
                <a:path w="6089457" h="3425320">
                  <a:moveTo>
                    <a:pt x="0" y="3425320"/>
                  </a:moveTo>
                  <a:lnTo>
                    <a:pt x="0" y="0"/>
                  </a:lnTo>
                  <a:lnTo>
                    <a:pt x="6089457" y="0"/>
                  </a:lnTo>
                  <a:cubicBezTo>
                    <a:pt x="4059638" y="1141773"/>
                    <a:pt x="2029819" y="2283546"/>
                    <a:pt x="0" y="3425320"/>
                  </a:cubicBezTo>
                  <a:close/>
                </a:path>
              </a:pathLst>
            </a:custGeom>
            <a:solidFill>
              <a:srgbClr val="F9D549"/>
            </a:solidFill>
          </p:spPr>
        </p:sp>
        <p:sp>
          <p:nvSpPr>
            <p:cNvPr id="4" name="Freeform 4"/>
            <p:cNvSpPr/>
            <p:nvPr/>
          </p:nvSpPr>
          <p:spPr>
            <a:xfrm>
              <a:off x="0" y="0"/>
              <a:ext cx="6089457" cy="3425320"/>
            </a:xfrm>
            <a:custGeom>
              <a:avLst/>
              <a:gdLst/>
              <a:ahLst/>
              <a:cxnLst/>
              <a:rect l="l" t="t" r="r" b="b"/>
              <a:pathLst>
                <a:path w="6089457" h="3425320">
                  <a:moveTo>
                    <a:pt x="0" y="3425320"/>
                  </a:moveTo>
                  <a:lnTo>
                    <a:pt x="0" y="0"/>
                  </a:lnTo>
                  <a:lnTo>
                    <a:pt x="6089457" y="0"/>
                  </a:lnTo>
                  <a:cubicBezTo>
                    <a:pt x="4059638" y="1141773"/>
                    <a:pt x="2029819" y="2283546"/>
                    <a:pt x="0" y="3425320"/>
                  </a:cubicBezTo>
                  <a:close/>
                </a:path>
              </a:pathLst>
            </a:custGeom>
            <a:blipFill>
              <a:blip r:embed="rId2"/>
              <a:stretch>
                <a:fillRect l="-53538" t="-50724" b="-31132"/>
              </a:stretch>
            </a:blipFill>
          </p:spPr>
        </p:sp>
      </p:grpSp>
      <p:grpSp>
        <p:nvGrpSpPr>
          <p:cNvPr id="5" name="Group 5"/>
          <p:cNvGrpSpPr/>
          <p:nvPr/>
        </p:nvGrpSpPr>
        <p:grpSpPr>
          <a:xfrm rot="-1660488">
            <a:off x="-2201813" y="2470561"/>
            <a:ext cx="4141188" cy="202379"/>
            <a:chOff x="0" y="0"/>
            <a:chExt cx="2181367" cy="106603"/>
          </a:xfrm>
        </p:grpSpPr>
        <p:sp>
          <p:nvSpPr>
            <p:cNvPr id="6" name="Freeform 6"/>
            <p:cNvSpPr/>
            <p:nvPr/>
          </p:nvSpPr>
          <p:spPr>
            <a:xfrm>
              <a:off x="0" y="0"/>
              <a:ext cx="2181366" cy="106603"/>
            </a:xfrm>
            <a:custGeom>
              <a:avLst/>
              <a:gdLst/>
              <a:ahLst/>
              <a:cxnLst/>
              <a:rect l="l" t="t" r="r" b="b"/>
              <a:pathLst>
                <a:path w="2181366" h="106603">
                  <a:moveTo>
                    <a:pt x="0" y="0"/>
                  </a:moveTo>
                  <a:lnTo>
                    <a:pt x="2181366" y="0"/>
                  </a:lnTo>
                  <a:lnTo>
                    <a:pt x="2181366" y="106603"/>
                  </a:lnTo>
                  <a:lnTo>
                    <a:pt x="0" y="106603"/>
                  </a:lnTo>
                  <a:close/>
                </a:path>
              </a:pathLst>
            </a:custGeom>
            <a:solidFill>
              <a:srgbClr val="0F325F"/>
            </a:solidFill>
          </p:spPr>
        </p:sp>
        <p:sp>
          <p:nvSpPr>
            <p:cNvPr id="7" name="TextBox 7"/>
            <p:cNvSpPr txBox="1"/>
            <p:nvPr/>
          </p:nvSpPr>
          <p:spPr>
            <a:xfrm>
              <a:off x="0" y="-9525"/>
              <a:ext cx="2181367" cy="116128"/>
            </a:xfrm>
            <a:prstGeom prst="rect">
              <a:avLst/>
            </a:prstGeom>
          </p:spPr>
          <p:txBody>
            <a:bodyPr lIns="25400" tIns="25400" rIns="25400" bIns="25400" rtlCol="0" anchor="ctr"/>
            <a:lstStyle/>
            <a:p>
              <a:pPr algn="ctr">
                <a:lnSpc>
                  <a:spcPts val="1430"/>
                </a:lnSpc>
              </a:pPr>
              <a:endParaRPr sz="900"/>
            </a:p>
          </p:txBody>
        </p:sp>
      </p:grpSp>
      <p:grpSp>
        <p:nvGrpSpPr>
          <p:cNvPr id="8" name="Group 8"/>
          <p:cNvGrpSpPr/>
          <p:nvPr/>
        </p:nvGrpSpPr>
        <p:grpSpPr>
          <a:xfrm rot="-1747322">
            <a:off x="2010834" y="270932"/>
            <a:ext cx="4141188" cy="55590"/>
            <a:chOff x="0" y="0"/>
            <a:chExt cx="2181367" cy="29282"/>
          </a:xfrm>
        </p:grpSpPr>
        <p:sp>
          <p:nvSpPr>
            <p:cNvPr id="9" name="Freeform 9"/>
            <p:cNvSpPr/>
            <p:nvPr/>
          </p:nvSpPr>
          <p:spPr>
            <a:xfrm>
              <a:off x="0" y="0"/>
              <a:ext cx="2181366" cy="29282"/>
            </a:xfrm>
            <a:custGeom>
              <a:avLst/>
              <a:gdLst/>
              <a:ahLst/>
              <a:cxnLst/>
              <a:rect l="l" t="t" r="r" b="b"/>
              <a:pathLst>
                <a:path w="2181366" h="29282">
                  <a:moveTo>
                    <a:pt x="0" y="0"/>
                  </a:moveTo>
                  <a:lnTo>
                    <a:pt x="2181366" y="0"/>
                  </a:lnTo>
                  <a:lnTo>
                    <a:pt x="2181366" y="29282"/>
                  </a:lnTo>
                  <a:lnTo>
                    <a:pt x="0" y="29282"/>
                  </a:lnTo>
                  <a:close/>
                </a:path>
              </a:pathLst>
            </a:custGeom>
            <a:solidFill>
              <a:srgbClr val="0F325F"/>
            </a:solidFill>
          </p:spPr>
        </p:sp>
        <p:sp>
          <p:nvSpPr>
            <p:cNvPr id="10" name="TextBox 10"/>
            <p:cNvSpPr txBox="1"/>
            <p:nvPr/>
          </p:nvSpPr>
          <p:spPr>
            <a:xfrm>
              <a:off x="0" y="-9525"/>
              <a:ext cx="2181367" cy="38807"/>
            </a:xfrm>
            <a:prstGeom prst="rect">
              <a:avLst/>
            </a:prstGeom>
          </p:spPr>
          <p:txBody>
            <a:bodyPr lIns="25400" tIns="25400" rIns="25400" bIns="25400" rtlCol="0" anchor="ctr"/>
            <a:lstStyle/>
            <a:p>
              <a:pPr algn="ctr">
                <a:lnSpc>
                  <a:spcPts val="1430"/>
                </a:lnSpc>
              </a:pPr>
              <a:endParaRPr sz="900"/>
            </a:p>
          </p:txBody>
        </p:sp>
      </p:grpSp>
      <p:sp>
        <p:nvSpPr>
          <p:cNvPr id="11" name="TextBox 11"/>
          <p:cNvSpPr txBox="1"/>
          <p:nvPr/>
        </p:nvSpPr>
        <p:spPr>
          <a:xfrm>
            <a:off x="1533849" y="2633305"/>
            <a:ext cx="2650177" cy="984885"/>
          </a:xfrm>
          <a:prstGeom prst="rect">
            <a:avLst/>
          </a:prstGeom>
        </p:spPr>
        <p:txBody>
          <a:bodyPr wrap="square" lIns="0" tIns="0" rIns="0" bIns="0" rtlCol="0" anchor="t">
            <a:spAutoFit/>
          </a:bodyPr>
          <a:lstStyle/>
          <a:p>
            <a:r>
              <a:rPr lang="en-US" sz="3200" b="1" dirty="0">
                <a:solidFill>
                  <a:srgbClr val="000000"/>
                </a:solidFill>
                <a:latin typeface="Avenir Black" panose="02000503020000020003" pitchFamily="2" charset="0"/>
              </a:rPr>
              <a:t>Acceptance and Voice</a:t>
            </a:r>
          </a:p>
        </p:txBody>
      </p:sp>
      <p:sp>
        <p:nvSpPr>
          <p:cNvPr id="12" name="TextBox 12"/>
          <p:cNvSpPr txBox="1"/>
          <p:nvPr/>
        </p:nvSpPr>
        <p:spPr>
          <a:xfrm>
            <a:off x="4494983" y="499711"/>
            <a:ext cx="3754035" cy="615553"/>
          </a:xfrm>
          <a:prstGeom prst="rect">
            <a:avLst/>
          </a:prstGeom>
        </p:spPr>
        <p:txBody>
          <a:bodyPr wrap="square" lIns="0" tIns="0" rIns="0" bIns="0" rtlCol="0" anchor="t">
            <a:spAutoFit/>
          </a:bodyPr>
          <a:lstStyle/>
          <a:p>
            <a:pPr algn="ctr">
              <a:spcBef>
                <a:spcPct val="0"/>
              </a:spcBef>
            </a:pPr>
            <a:r>
              <a:rPr lang="en-US" sz="2000" b="1" dirty="0">
                <a:solidFill>
                  <a:srgbClr val="000000"/>
                </a:solidFill>
                <a:latin typeface="Avenir Black" panose="02000503020000020003" pitchFamily="2" charset="0"/>
              </a:rPr>
              <a:t>My opinion matters in local, state, and federal elections</a:t>
            </a:r>
          </a:p>
        </p:txBody>
      </p:sp>
      <p:grpSp>
        <p:nvGrpSpPr>
          <p:cNvPr id="13" name="Group 13"/>
          <p:cNvGrpSpPr/>
          <p:nvPr/>
        </p:nvGrpSpPr>
        <p:grpSpPr>
          <a:xfrm>
            <a:off x="4665180" y="1183553"/>
            <a:ext cx="3445597" cy="3445597"/>
            <a:chOff x="1969041" y="0"/>
            <a:chExt cx="9188258" cy="9188258"/>
          </a:xfrm>
        </p:grpSpPr>
        <p:grpSp>
          <p:nvGrpSpPr>
            <p:cNvPr id="16" name="Group 16"/>
            <p:cNvGrpSpPr>
              <a:grpSpLocks noChangeAspect="1"/>
            </p:cNvGrpSpPr>
            <p:nvPr/>
          </p:nvGrpSpPr>
          <p:grpSpPr>
            <a:xfrm>
              <a:off x="1969041" y="0"/>
              <a:ext cx="9188258" cy="9188258"/>
              <a:chOff x="0" y="0"/>
              <a:chExt cx="2540000" cy="2540000"/>
            </a:xfrm>
          </p:grpSpPr>
          <p:sp>
            <p:nvSpPr>
              <p:cNvPr id="17" name="Freeform 17"/>
              <p:cNvSpPr/>
              <p:nvPr/>
            </p:nvSpPr>
            <p:spPr>
              <a:xfrm>
                <a:off x="744050" y="0"/>
                <a:ext cx="1897858" cy="2640892"/>
              </a:xfrm>
              <a:custGeom>
                <a:avLst/>
                <a:gdLst/>
                <a:ahLst/>
                <a:cxnLst/>
                <a:rect l="l" t="t" r="r" b="b"/>
                <a:pathLst>
                  <a:path w="1897858" h="2640892">
                    <a:moveTo>
                      <a:pt x="525950" y="0"/>
                    </a:moveTo>
                    <a:cubicBezTo>
                      <a:pt x="1044906" y="0"/>
                      <a:pt x="1511653" y="315744"/>
                      <a:pt x="1704756" y="797435"/>
                    </a:cubicBezTo>
                    <a:cubicBezTo>
                      <a:pt x="1897858" y="1279127"/>
                      <a:pt x="1778463" y="1829846"/>
                      <a:pt x="1403213" y="2188319"/>
                    </a:cubicBezTo>
                    <a:cubicBezTo>
                      <a:pt x="1027963" y="2546792"/>
                      <a:pt x="472362" y="2640892"/>
                      <a:pt x="0" y="2425974"/>
                    </a:cubicBezTo>
                    <a:lnTo>
                      <a:pt x="525950" y="1270000"/>
                    </a:lnTo>
                    <a:close/>
                  </a:path>
                </a:pathLst>
              </a:custGeom>
              <a:solidFill>
                <a:srgbClr val="0F325F"/>
              </a:solidFill>
            </p:spPr>
          </p:sp>
          <p:sp>
            <p:nvSpPr>
              <p:cNvPr id="18" name="Freeform 18"/>
              <p:cNvSpPr/>
              <p:nvPr/>
            </p:nvSpPr>
            <p:spPr>
              <a:xfrm>
                <a:off x="-91717" y="0"/>
                <a:ext cx="1361717" cy="2450816"/>
              </a:xfrm>
              <a:custGeom>
                <a:avLst/>
                <a:gdLst/>
                <a:ahLst/>
                <a:cxnLst/>
                <a:rect l="l" t="t" r="r" b="b"/>
                <a:pathLst>
                  <a:path w="1361717" h="2450816">
                    <a:moveTo>
                      <a:pt x="894199" y="2450816"/>
                    </a:moveTo>
                    <a:cubicBezTo>
                      <a:pt x="327394" y="2226402"/>
                      <a:pt x="0" y="1630910"/>
                      <a:pt x="114200" y="1032088"/>
                    </a:cubicBezTo>
                    <a:cubicBezTo>
                      <a:pt x="228401" y="433267"/>
                      <a:pt x="751976" y="61"/>
                      <a:pt x="1361590" y="0"/>
                    </a:cubicBezTo>
                    <a:lnTo>
                      <a:pt x="1361717" y="1270000"/>
                    </a:lnTo>
                    <a:close/>
                  </a:path>
                </a:pathLst>
              </a:custGeom>
              <a:solidFill>
                <a:srgbClr val="F26A23"/>
              </a:solidFill>
            </p:spPr>
          </p:sp>
        </p:grpSp>
        <p:sp>
          <p:nvSpPr>
            <p:cNvPr id="14" name="TextBox 14"/>
            <p:cNvSpPr txBox="1"/>
            <p:nvPr/>
          </p:nvSpPr>
          <p:spPr>
            <a:xfrm>
              <a:off x="8007944" y="4524517"/>
              <a:ext cx="2319256" cy="1477328"/>
            </a:xfrm>
            <a:prstGeom prst="rect">
              <a:avLst/>
            </a:prstGeom>
          </p:spPr>
          <p:txBody>
            <a:bodyPr wrap="square" lIns="0" tIns="0" rIns="0" bIns="0" rtlCol="0" anchor="t">
              <a:spAutoFit/>
            </a:bodyPr>
            <a:lstStyle/>
            <a:p>
              <a:pPr algn="ctr"/>
              <a:r>
                <a:rPr lang="en-US" b="1" dirty="0">
                  <a:solidFill>
                    <a:schemeClr val="bg1"/>
                  </a:solidFill>
                  <a:latin typeface="Avenir Black" panose="02000503020000020003" pitchFamily="2" charset="0"/>
                </a:rPr>
                <a:t>Agree</a:t>
              </a:r>
            </a:p>
            <a:p>
              <a:pPr algn="ctr"/>
              <a:r>
                <a:rPr lang="en-US" b="1" dirty="0">
                  <a:solidFill>
                    <a:schemeClr val="bg1"/>
                  </a:solidFill>
                  <a:latin typeface="Avenir Black" panose="02000503020000020003" pitchFamily="2" charset="0"/>
                </a:rPr>
                <a:t>56%</a:t>
              </a:r>
            </a:p>
          </p:txBody>
        </p:sp>
        <p:sp>
          <p:nvSpPr>
            <p:cNvPr id="15" name="TextBox 15"/>
            <p:cNvSpPr txBox="1"/>
            <p:nvPr/>
          </p:nvSpPr>
          <p:spPr>
            <a:xfrm>
              <a:off x="2588558" y="3701858"/>
              <a:ext cx="3023315" cy="1477328"/>
            </a:xfrm>
            <a:prstGeom prst="rect">
              <a:avLst/>
            </a:prstGeom>
          </p:spPr>
          <p:txBody>
            <a:bodyPr wrap="square" lIns="0" tIns="0" rIns="0" bIns="0" rtlCol="0" anchor="t">
              <a:spAutoFit/>
            </a:bodyPr>
            <a:lstStyle/>
            <a:p>
              <a:pPr algn="ctr"/>
              <a:r>
                <a:rPr lang="en-US" b="1" dirty="0">
                  <a:solidFill>
                    <a:schemeClr val="bg1"/>
                  </a:solidFill>
                  <a:latin typeface="Avenir Black" panose="02000503020000020003" pitchFamily="2" charset="0"/>
                </a:rPr>
                <a:t>Disagree</a:t>
              </a:r>
            </a:p>
            <a:p>
              <a:pPr algn="ctr"/>
              <a:r>
                <a:rPr lang="en-US" b="1" dirty="0">
                  <a:solidFill>
                    <a:schemeClr val="bg1"/>
                  </a:solidFill>
                  <a:latin typeface="Avenir Black" panose="02000503020000020003" pitchFamily="2" charset="0"/>
                </a:rPr>
                <a:t>44%</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6392" y="200488"/>
            <a:ext cx="3688154" cy="4730029"/>
          </a:xfrm>
          <a:custGeom>
            <a:avLst/>
            <a:gdLst/>
            <a:ahLst/>
            <a:cxnLst/>
            <a:rect l="l" t="t" r="r" b="b"/>
            <a:pathLst>
              <a:path w="7376308" h="9460058">
                <a:moveTo>
                  <a:pt x="0" y="0"/>
                </a:moveTo>
                <a:lnTo>
                  <a:pt x="7376308" y="0"/>
                </a:lnTo>
                <a:lnTo>
                  <a:pt x="7376308" y="9460058"/>
                </a:lnTo>
                <a:lnTo>
                  <a:pt x="0" y="9460058"/>
                </a:lnTo>
                <a:lnTo>
                  <a:pt x="0" y="0"/>
                </a:lnTo>
                <a:close/>
              </a:path>
            </a:pathLst>
          </a:custGeom>
          <a:blipFill>
            <a:blip r:embed="rId2"/>
            <a:stretch>
              <a:fillRect t="-386" b="-386"/>
            </a:stretch>
          </a:blipFill>
        </p:spPr>
      </p:sp>
      <p:sp>
        <p:nvSpPr>
          <p:cNvPr id="3" name="Freeform 3"/>
          <p:cNvSpPr/>
          <p:nvPr/>
        </p:nvSpPr>
        <p:spPr>
          <a:xfrm>
            <a:off x="8192358" y="4504799"/>
            <a:ext cx="1903286" cy="1041616"/>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7941038" y="-1028700"/>
            <a:ext cx="2057400" cy="20574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4117236" y="371695"/>
            <a:ext cx="4075122" cy="738664"/>
          </a:xfrm>
          <a:prstGeom prst="rect">
            <a:avLst/>
          </a:prstGeom>
        </p:spPr>
        <p:txBody>
          <a:bodyPr wrap="square" lIns="0" tIns="0" rIns="0" bIns="0" rtlCol="0" anchor="t">
            <a:spAutoFit/>
          </a:bodyPr>
          <a:lstStyle/>
          <a:p>
            <a:r>
              <a:rPr lang="en-US" sz="2400" b="1" dirty="0">
                <a:solidFill>
                  <a:srgbClr val="000000"/>
                </a:solidFill>
                <a:latin typeface="Avenir Black" panose="02000503020000020003" pitchFamily="2" charset="0"/>
              </a:rPr>
              <a:t>Catalyzing Action: Ideas to Achieve a Livable Future</a:t>
            </a:r>
          </a:p>
        </p:txBody>
      </p:sp>
      <p:sp>
        <p:nvSpPr>
          <p:cNvPr id="6" name="TextBox 6"/>
          <p:cNvSpPr txBox="1"/>
          <p:nvPr/>
        </p:nvSpPr>
        <p:spPr>
          <a:xfrm>
            <a:off x="4121998" y="1265118"/>
            <a:ext cx="4795610" cy="4185761"/>
          </a:xfrm>
          <a:prstGeom prst="rect">
            <a:avLst/>
          </a:prstGeom>
        </p:spPr>
        <p:txBody>
          <a:bodyPr wrap="square" lIns="0" tIns="0" rIns="0" bIns="0" rtlCol="0" anchor="t">
            <a:spAutoFit/>
          </a:bodyPr>
          <a:lstStyle/>
          <a:p>
            <a:r>
              <a:rPr lang="en-US" sz="1600" b="1" dirty="0">
                <a:solidFill>
                  <a:srgbClr val="000000"/>
                </a:solidFill>
                <a:latin typeface="Avenir Black" panose="02000503020000020003" pitchFamily="2" charset="0"/>
              </a:rPr>
              <a:t>Accelerate housing development, especially infill and transit oriented</a:t>
            </a:r>
          </a:p>
          <a:p>
            <a:endParaRPr lang="en-US" sz="1600" b="1" dirty="0">
              <a:solidFill>
                <a:srgbClr val="000000"/>
              </a:solidFill>
              <a:latin typeface="Avenir Black" panose="02000503020000020003" pitchFamily="2" charset="0"/>
            </a:endParaRPr>
          </a:p>
          <a:p>
            <a:r>
              <a:rPr lang="en-US" sz="1600" b="1" dirty="0">
                <a:solidFill>
                  <a:srgbClr val="000000"/>
                </a:solidFill>
                <a:latin typeface="Avenir Black" panose="02000503020000020003" pitchFamily="2" charset="0"/>
              </a:rPr>
              <a:t>Address persistent gaps in the social safety net</a:t>
            </a:r>
          </a:p>
          <a:p>
            <a:endParaRPr lang="en-US" sz="1600" b="1" dirty="0">
              <a:solidFill>
                <a:srgbClr val="000000"/>
              </a:solidFill>
              <a:latin typeface="Avenir Black" panose="02000503020000020003" pitchFamily="2" charset="0"/>
            </a:endParaRPr>
          </a:p>
          <a:p>
            <a:r>
              <a:rPr lang="en-US" sz="1600" b="1" dirty="0">
                <a:solidFill>
                  <a:srgbClr val="000000"/>
                </a:solidFill>
                <a:latin typeface="Avenir Black" panose="02000503020000020003" pitchFamily="2" charset="0"/>
              </a:rPr>
              <a:t>Address workforce challenges in the care economy to increase regional capacity</a:t>
            </a:r>
          </a:p>
          <a:p>
            <a:endParaRPr lang="en-US" sz="1600" b="1" dirty="0">
              <a:solidFill>
                <a:srgbClr val="000000"/>
              </a:solidFill>
              <a:latin typeface="Avenir Black" panose="02000503020000020003" pitchFamily="2" charset="0"/>
            </a:endParaRPr>
          </a:p>
          <a:p>
            <a:r>
              <a:rPr lang="en-US" sz="1600" b="1" dirty="0">
                <a:solidFill>
                  <a:srgbClr val="000000"/>
                </a:solidFill>
                <a:latin typeface="Avenir Black" panose="02000503020000020003" pitchFamily="2" charset="0"/>
              </a:rPr>
              <a:t>Build a pipeline of promising and good jobs</a:t>
            </a:r>
          </a:p>
          <a:p>
            <a:endParaRPr lang="en-US" sz="1600" b="1" dirty="0">
              <a:solidFill>
                <a:srgbClr val="000000"/>
              </a:solidFill>
              <a:latin typeface="Avenir Black" panose="02000503020000020003" pitchFamily="2" charset="0"/>
            </a:endParaRPr>
          </a:p>
          <a:p>
            <a:r>
              <a:rPr lang="en-US" sz="1600" b="1" dirty="0">
                <a:solidFill>
                  <a:srgbClr val="000000"/>
                </a:solidFill>
                <a:latin typeface="Avenir Black" panose="02000503020000020003" pitchFamily="2" charset="0"/>
              </a:rPr>
              <a:t>Fully integrate climate resilience with inclusive economic development actions</a:t>
            </a:r>
          </a:p>
          <a:p>
            <a:endParaRPr lang="en-US" sz="1600" b="1" dirty="0">
              <a:solidFill>
                <a:srgbClr val="000000"/>
              </a:solidFill>
              <a:latin typeface="Avenir Black" panose="02000503020000020003" pitchFamily="2" charset="0"/>
            </a:endParaRPr>
          </a:p>
          <a:p>
            <a:r>
              <a:rPr lang="en-US" sz="1600" b="1" dirty="0">
                <a:solidFill>
                  <a:srgbClr val="000000"/>
                </a:solidFill>
                <a:latin typeface="Avenir Black" panose="02000503020000020003" pitchFamily="2" charset="0"/>
              </a:rPr>
              <a:t>Develop a collaborative and healthy civic culture to increase the potential for transformation</a:t>
            </a:r>
          </a:p>
          <a:p>
            <a:endParaRPr lang="en-US" sz="1600" b="1" dirty="0">
              <a:solidFill>
                <a:srgbClr val="000000"/>
              </a:solidFill>
              <a:latin typeface="Avenir Black" panose="02000503020000020003" pitchFamily="2" charset="0"/>
            </a:endParaRPr>
          </a:p>
          <a:p>
            <a:endParaRPr lang="en-US" sz="1600" b="1" dirty="0">
              <a:solidFill>
                <a:srgbClr val="000000"/>
              </a:solidFill>
              <a:latin typeface="Avenir Black" panose="02000503020000020003" pitchFamily="2"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EBF6-F552-43C2-88C3-1A9E8CD1E712}"/>
              </a:ext>
            </a:extLst>
          </p:cNvPr>
          <p:cNvSpPr>
            <a:spLocks noGrp="1"/>
          </p:cNvSpPr>
          <p:nvPr>
            <p:ph type="title"/>
          </p:nvPr>
        </p:nvSpPr>
        <p:spPr/>
        <p:txBody>
          <a:bodyPr/>
          <a:lstStyle/>
          <a:p>
            <a:endParaRPr lang="en-US"/>
          </a:p>
        </p:txBody>
      </p:sp>
      <p:pic>
        <p:nvPicPr>
          <p:cNvPr id="5" name="Content Placeholder 4" descr="A cell phone with a green screen&#10;&#10;Description automatically generated">
            <a:extLst>
              <a:ext uri="{FF2B5EF4-FFF2-40B4-BE49-F238E27FC236}">
                <a16:creationId xmlns:a16="http://schemas.microsoft.com/office/drawing/2014/main" id="{8DE84121-267C-8173-CD54-3EC14B63EB7C}"/>
              </a:ext>
            </a:extLst>
          </p:cNvPr>
          <p:cNvPicPr>
            <a:picLocks noGrp="1" noChangeAspect="1"/>
          </p:cNvPicPr>
          <p:nvPr>
            <p:ph idx="1"/>
          </p:nvPr>
        </p:nvPicPr>
        <p:blipFill>
          <a:blip r:embed="rId3"/>
          <a:stretch>
            <a:fillRect/>
          </a:stretch>
        </p:blipFill>
        <p:spPr>
          <a:xfrm>
            <a:off x="0" y="596"/>
            <a:ext cx="9144000" cy="5139972"/>
          </a:xfrm>
        </p:spPr>
      </p:pic>
    </p:spTree>
    <p:extLst>
      <p:ext uri="{BB962C8B-B14F-4D97-AF65-F5344CB8AC3E}">
        <p14:creationId xmlns:p14="http://schemas.microsoft.com/office/powerpoint/2010/main" val="3899478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3000"/>
            </a:blip>
            <a:stretch>
              <a:fillRect/>
            </a:stretch>
          </a:blipFill>
        </p:spPr>
      </p:sp>
      <p:sp>
        <p:nvSpPr>
          <p:cNvPr id="3" name="Freeform 3"/>
          <p:cNvSpPr/>
          <p:nvPr/>
        </p:nvSpPr>
        <p:spPr>
          <a:xfrm>
            <a:off x="332602" y="917038"/>
            <a:ext cx="6412891" cy="3830848"/>
          </a:xfrm>
          <a:custGeom>
            <a:avLst/>
            <a:gdLst/>
            <a:ahLst/>
            <a:cxnLst/>
            <a:rect l="l" t="t" r="r" b="b"/>
            <a:pathLst>
              <a:path w="12825782" h="7661695">
                <a:moveTo>
                  <a:pt x="0" y="0"/>
                </a:moveTo>
                <a:lnTo>
                  <a:pt x="12825782" y="0"/>
                </a:lnTo>
                <a:lnTo>
                  <a:pt x="12825782" y="7661694"/>
                </a:lnTo>
                <a:lnTo>
                  <a:pt x="0" y="7661694"/>
                </a:lnTo>
                <a:lnTo>
                  <a:pt x="0" y="0"/>
                </a:lnTo>
                <a:close/>
              </a:path>
            </a:pathLst>
          </a:custGeom>
          <a:blipFill>
            <a:blip r:embed="rId3"/>
            <a:stretch>
              <a:fillRect r="-6198"/>
            </a:stretch>
          </a:blipFill>
        </p:spPr>
      </p:sp>
      <p:sp>
        <p:nvSpPr>
          <p:cNvPr id="4" name="TextBox 4"/>
          <p:cNvSpPr txBox="1"/>
          <p:nvPr/>
        </p:nvSpPr>
        <p:spPr>
          <a:xfrm>
            <a:off x="430676" y="395614"/>
            <a:ext cx="6041376" cy="377026"/>
          </a:xfrm>
          <a:prstGeom prst="rect">
            <a:avLst/>
          </a:prstGeom>
        </p:spPr>
        <p:txBody>
          <a:bodyPr wrap="square" lIns="0" tIns="0" rIns="0" bIns="0" rtlCol="0" anchor="t">
            <a:spAutoFit/>
          </a:bodyPr>
          <a:lstStyle/>
          <a:p>
            <a:pPr>
              <a:lnSpc>
                <a:spcPts val="2772"/>
              </a:lnSpc>
            </a:pPr>
            <a:r>
              <a:rPr lang="en-US" sz="2800" b="1" dirty="0">
                <a:solidFill>
                  <a:srgbClr val="FFFFFF"/>
                </a:solidFill>
                <a:latin typeface="Avenir Black" panose="02000503020000020003" pitchFamily="2" charset="0"/>
              </a:rPr>
              <a:t>Livability for All: the headlines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3000"/>
            </a:blip>
            <a:stretch>
              <a:fillRect/>
            </a:stretch>
          </a:blipFill>
        </p:spPr>
      </p:sp>
      <p:sp>
        <p:nvSpPr>
          <p:cNvPr id="3" name="Freeform 3"/>
          <p:cNvSpPr/>
          <p:nvPr/>
        </p:nvSpPr>
        <p:spPr>
          <a:xfrm>
            <a:off x="362588" y="1042646"/>
            <a:ext cx="6412891" cy="3830848"/>
          </a:xfrm>
          <a:custGeom>
            <a:avLst/>
            <a:gdLst/>
            <a:ahLst/>
            <a:cxnLst/>
            <a:rect l="l" t="t" r="r" b="b"/>
            <a:pathLst>
              <a:path w="12825782" h="7661695">
                <a:moveTo>
                  <a:pt x="0" y="0"/>
                </a:moveTo>
                <a:lnTo>
                  <a:pt x="12825782" y="0"/>
                </a:lnTo>
                <a:lnTo>
                  <a:pt x="12825782" y="7661694"/>
                </a:lnTo>
                <a:lnTo>
                  <a:pt x="0" y="7661694"/>
                </a:lnTo>
                <a:lnTo>
                  <a:pt x="0" y="0"/>
                </a:lnTo>
                <a:close/>
              </a:path>
            </a:pathLst>
          </a:custGeom>
          <a:blipFill>
            <a:blip r:embed="rId3"/>
            <a:stretch>
              <a:fillRect r="-6198"/>
            </a:stretch>
          </a:blipFill>
        </p:spPr>
      </p:sp>
      <p:sp>
        <p:nvSpPr>
          <p:cNvPr id="4" name="Freeform 4"/>
          <p:cNvSpPr/>
          <p:nvPr/>
        </p:nvSpPr>
        <p:spPr>
          <a:xfrm>
            <a:off x="665552" y="1110633"/>
            <a:ext cx="6943397" cy="3905661"/>
          </a:xfrm>
          <a:custGeom>
            <a:avLst/>
            <a:gdLst/>
            <a:ahLst/>
            <a:cxnLst/>
            <a:rect l="l" t="t" r="r" b="b"/>
            <a:pathLst>
              <a:path w="13886794" h="7811321">
                <a:moveTo>
                  <a:pt x="0" y="0"/>
                </a:moveTo>
                <a:lnTo>
                  <a:pt x="13886794" y="0"/>
                </a:lnTo>
                <a:lnTo>
                  <a:pt x="13886794" y="7811321"/>
                </a:lnTo>
                <a:lnTo>
                  <a:pt x="0" y="7811321"/>
                </a:lnTo>
                <a:lnTo>
                  <a:pt x="0" y="0"/>
                </a:lnTo>
                <a:close/>
              </a:path>
            </a:pathLst>
          </a:custGeom>
          <a:blipFill>
            <a:blip r:embed="rId4"/>
            <a:stretch>
              <a:fillRect/>
            </a:stretch>
          </a:blipFill>
        </p:spPr>
      </p:sp>
      <p:sp>
        <p:nvSpPr>
          <p:cNvPr id="6" name="TextBox 4">
            <a:extLst>
              <a:ext uri="{FF2B5EF4-FFF2-40B4-BE49-F238E27FC236}">
                <a16:creationId xmlns:a16="http://schemas.microsoft.com/office/drawing/2014/main" id="{4E514B65-95AC-C25E-E7A1-86435D3C98B4}"/>
              </a:ext>
            </a:extLst>
          </p:cNvPr>
          <p:cNvSpPr txBox="1"/>
          <p:nvPr/>
        </p:nvSpPr>
        <p:spPr>
          <a:xfrm>
            <a:off x="430676" y="395614"/>
            <a:ext cx="6041376" cy="377026"/>
          </a:xfrm>
          <a:prstGeom prst="rect">
            <a:avLst/>
          </a:prstGeom>
        </p:spPr>
        <p:txBody>
          <a:bodyPr wrap="square" lIns="0" tIns="0" rIns="0" bIns="0" rtlCol="0" anchor="t">
            <a:spAutoFit/>
          </a:bodyPr>
          <a:lstStyle/>
          <a:p>
            <a:pPr>
              <a:lnSpc>
                <a:spcPts val="2772"/>
              </a:lnSpc>
            </a:pPr>
            <a:r>
              <a:rPr lang="en-US" sz="2800" b="1" dirty="0">
                <a:solidFill>
                  <a:srgbClr val="FFFFFF"/>
                </a:solidFill>
                <a:latin typeface="Avenir Black" panose="02000503020000020003" pitchFamily="2" charset="0"/>
              </a:rPr>
              <a:t>Livability for All: the headlines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3000"/>
            </a:blip>
            <a:stretch>
              <a:fillRect/>
            </a:stretch>
          </a:blipFill>
        </p:spPr>
      </p:sp>
      <p:sp>
        <p:nvSpPr>
          <p:cNvPr id="3" name="Freeform 3"/>
          <p:cNvSpPr/>
          <p:nvPr/>
        </p:nvSpPr>
        <p:spPr>
          <a:xfrm>
            <a:off x="427602" y="794921"/>
            <a:ext cx="6412891" cy="3830848"/>
          </a:xfrm>
          <a:custGeom>
            <a:avLst/>
            <a:gdLst/>
            <a:ahLst/>
            <a:cxnLst/>
            <a:rect l="l" t="t" r="r" b="b"/>
            <a:pathLst>
              <a:path w="12825782" h="7661695">
                <a:moveTo>
                  <a:pt x="0" y="0"/>
                </a:moveTo>
                <a:lnTo>
                  <a:pt x="12825782" y="0"/>
                </a:lnTo>
                <a:lnTo>
                  <a:pt x="12825782" y="7661694"/>
                </a:lnTo>
                <a:lnTo>
                  <a:pt x="0" y="7661694"/>
                </a:lnTo>
                <a:lnTo>
                  <a:pt x="0" y="0"/>
                </a:lnTo>
                <a:close/>
              </a:path>
            </a:pathLst>
          </a:custGeom>
          <a:blipFill>
            <a:blip r:embed="rId3"/>
            <a:stretch>
              <a:fillRect r="-6198"/>
            </a:stretch>
          </a:blipFill>
        </p:spPr>
      </p:sp>
      <p:sp>
        <p:nvSpPr>
          <p:cNvPr id="4" name="Freeform 4"/>
          <p:cNvSpPr/>
          <p:nvPr/>
        </p:nvSpPr>
        <p:spPr>
          <a:xfrm>
            <a:off x="558671" y="925370"/>
            <a:ext cx="6943397" cy="3905661"/>
          </a:xfrm>
          <a:custGeom>
            <a:avLst/>
            <a:gdLst/>
            <a:ahLst/>
            <a:cxnLst/>
            <a:rect l="l" t="t" r="r" b="b"/>
            <a:pathLst>
              <a:path w="13886794" h="7811321">
                <a:moveTo>
                  <a:pt x="0" y="0"/>
                </a:moveTo>
                <a:lnTo>
                  <a:pt x="13886794" y="0"/>
                </a:lnTo>
                <a:lnTo>
                  <a:pt x="13886794" y="7811321"/>
                </a:lnTo>
                <a:lnTo>
                  <a:pt x="0" y="7811321"/>
                </a:lnTo>
                <a:lnTo>
                  <a:pt x="0" y="0"/>
                </a:lnTo>
                <a:close/>
              </a:path>
            </a:pathLst>
          </a:custGeom>
          <a:blipFill>
            <a:blip r:embed="rId4"/>
            <a:stretch>
              <a:fillRect/>
            </a:stretch>
          </a:blipFill>
        </p:spPr>
      </p:sp>
      <p:sp>
        <p:nvSpPr>
          <p:cNvPr id="6" name="Freeform 6"/>
          <p:cNvSpPr/>
          <p:nvPr/>
        </p:nvSpPr>
        <p:spPr>
          <a:xfrm>
            <a:off x="700466" y="1065632"/>
            <a:ext cx="7175306" cy="4036110"/>
          </a:xfrm>
          <a:custGeom>
            <a:avLst/>
            <a:gdLst/>
            <a:ahLst/>
            <a:cxnLst/>
            <a:rect l="l" t="t" r="r" b="b"/>
            <a:pathLst>
              <a:path w="14350612" h="8072219">
                <a:moveTo>
                  <a:pt x="0" y="0"/>
                </a:moveTo>
                <a:lnTo>
                  <a:pt x="14350612" y="0"/>
                </a:lnTo>
                <a:lnTo>
                  <a:pt x="14350612" y="8072220"/>
                </a:lnTo>
                <a:lnTo>
                  <a:pt x="0" y="8072220"/>
                </a:lnTo>
                <a:lnTo>
                  <a:pt x="0" y="0"/>
                </a:lnTo>
                <a:close/>
              </a:path>
            </a:pathLst>
          </a:custGeom>
          <a:blipFill>
            <a:blip r:embed="rId5"/>
            <a:stretch>
              <a:fillRect/>
            </a:stretch>
          </a:blipFill>
        </p:spPr>
      </p:sp>
      <p:sp>
        <p:nvSpPr>
          <p:cNvPr id="7" name="TextBox 4">
            <a:extLst>
              <a:ext uri="{FF2B5EF4-FFF2-40B4-BE49-F238E27FC236}">
                <a16:creationId xmlns:a16="http://schemas.microsoft.com/office/drawing/2014/main" id="{18E258F0-57E4-8A71-FF20-B22E1E92F91B}"/>
              </a:ext>
            </a:extLst>
          </p:cNvPr>
          <p:cNvSpPr txBox="1"/>
          <p:nvPr/>
        </p:nvSpPr>
        <p:spPr>
          <a:xfrm>
            <a:off x="430676" y="395614"/>
            <a:ext cx="6041376" cy="377026"/>
          </a:xfrm>
          <a:prstGeom prst="rect">
            <a:avLst/>
          </a:prstGeom>
        </p:spPr>
        <p:txBody>
          <a:bodyPr wrap="square" lIns="0" tIns="0" rIns="0" bIns="0" rtlCol="0" anchor="t">
            <a:spAutoFit/>
          </a:bodyPr>
          <a:lstStyle/>
          <a:p>
            <a:pPr>
              <a:lnSpc>
                <a:spcPts val="2772"/>
              </a:lnSpc>
            </a:pPr>
            <a:r>
              <a:rPr lang="en-US" sz="2800" b="1" dirty="0">
                <a:solidFill>
                  <a:srgbClr val="FFFFFF"/>
                </a:solidFill>
                <a:latin typeface="Avenir Black" panose="02000503020000020003" pitchFamily="2" charset="0"/>
              </a:rPr>
              <a:t>Livability for All: the headlines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3000"/>
            </a:blip>
            <a:stretch>
              <a:fillRect/>
            </a:stretch>
          </a:blipFill>
        </p:spPr>
      </p:sp>
      <p:sp>
        <p:nvSpPr>
          <p:cNvPr id="3" name="Freeform 3"/>
          <p:cNvSpPr/>
          <p:nvPr/>
        </p:nvSpPr>
        <p:spPr>
          <a:xfrm>
            <a:off x="475105" y="830547"/>
            <a:ext cx="6412891" cy="3830848"/>
          </a:xfrm>
          <a:custGeom>
            <a:avLst/>
            <a:gdLst/>
            <a:ahLst/>
            <a:cxnLst/>
            <a:rect l="l" t="t" r="r" b="b"/>
            <a:pathLst>
              <a:path w="12825782" h="7661695">
                <a:moveTo>
                  <a:pt x="0" y="0"/>
                </a:moveTo>
                <a:lnTo>
                  <a:pt x="12825782" y="0"/>
                </a:lnTo>
                <a:lnTo>
                  <a:pt x="12825782" y="7661694"/>
                </a:lnTo>
                <a:lnTo>
                  <a:pt x="0" y="7661694"/>
                </a:lnTo>
                <a:lnTo>
                  <a:pt x="0" y="0"/>
                </a:lnTo>
                <a:close/>
              </a:path>
            </a:pathLst>
          </a:custGeom>
          <a:blipFill>
            <a:blip r:embed="rId3"/>
            <a:stretch>
              <a:fillRect r="-6198"/>
            </a:stretch>
          </a:blipFill>
        </p:spPr>
      </p:sp>
      <p:sp>
        <p:nvSpPr>
          <p:cNvPr id="4" name="Freeform 4"/>
          <p:cNvSpPr/>
          <p:nvPr/>
        </p:nvSpPr>
        <p:spPr>
          <a:xfrm>
            <a:off x="606174" y="960996"/>
            <a:ext cx="6943397" cy="3905661"/>
          </a:xfrm>
          <a:custGeom>
            <a:avLst/>
            <a:gdLst/>
            <a:ahLst/>
            <a:cxnLst/>
            <a:rect l="l" t="t" r="r" b="b"/>
            <a:pathLst>
              <a:path w="13886794" h="7811321">
                <a:moveTo>
                  <a:pt x="0" y="0"/>
                </a:moveTo>
                <a:lnTo>
                  <a:pt x="13886794" y="0"/>
                </a:lnTo>
                <a:lnTo>
                  <a:pt x="13886794" y="7811321"/>
                </a:lnTo>
                <a:lnTo>
                  <a:pt x="0" y="7811321"/>
                </a:lnTo>
                <a:lnTo>
                  <a:pt x="0" y="0"/>
                </a:lnTo>
                <a:close/>
              </a:path>
            </a:pathLst>
          </a:custGeom>
          <a:blipFill>
            <a:blip r:embed="rId4"/>
            <a:stretch>
              <a:fillRect/>
            </a:stretch>
          </a:blipFill>
        </p:spPr>
      </p:sp>
      <p:sp>
        <p:nvSpPr>
          <p:cNvPr id="6" name="Freeform 6"/>
          <p:cNvSpPr/>
          <p:nvPr/>
        </p:nvSpPr>
        <p:spPr>
          <a:xfrm>
            <a:off x="747969" y="1101258"/>
            <a:ext cx="7175306" cy="4036110"/>
          </a:xfrm>
          <a:custGeom>
            <a:avLst/>
            <a:gdLst/>
            <a:ahLst/>
            <a:cxnLst/>
            <a:rect l="l" t="t" r="r" b="b"/>
            <a:pathLst>
              <a:path w="14350612" h="8072219">
                <a:moveTo>
                  <a:pt x="0" y="0"/>
                </a:moveTo>
                <a:lnTo>
                  <a:pt x="14350612" y="0"/>
                </a:lnTo>
                <a:lnTo>
                  <a:pt x="14350612" y="8072220"/>
                </a:lnTo>
                <a:lnTo>
                  <a:pt x="0" y="8072220"/>
                </a:lnTo>
                <a:lnTo>
                  <a:pt x="0" y="0"/>
                </a:lnTo>
                <a:close/>
              </a:path>
            </a:pathLst>
          </a:custGeom>
          <a:blipFill>
            <a:blip r:embed="rId5"/>
            <a:stretch>
              <a:fillRect/>
            </a:stretch>
          </a:blipFill>
        </p:spPr>
      </p:sp>
      <p:sp>
        <p:nvSpPr>
          <p:cNvPr id="7" name="Freeform 7"/>
          <p:cNvSpPr/>
          <p:nvPr/>
        </p:nvSpPr>
        <p:spPr>
          <a:xfrm>
            <a:off x="921998" y="1246282"/>
            <a:ext cx="7175306" cy="4036110"/>
          </a:xfrm>
          <a:custGeom>
            <a:avLst/>
            <a:gdLst/>
            <a:ahLst/>
            <a:cxnLst/>
            <a:rect l="l" t="t" r="r" b="b"/>
            <a:pathLst>
              <a:path w="14350612" h="8072219">
                <a:moveTo>
                  <a:pt x="0" y="0"/>
                </a:moveTo>
                <a:lnTo>
                  <a:pt x="14350612" y="0"/>
                </a:lnTo>
                <a:lnTo>
                  <a:pt x="14350612" y="8072219"/>
                </a:lnTo>
                <a:lnTo>
                  <a:pt x="0" y="8072219"/>
                </a:lnTo>
                <a:lnTo>
                  <a:pt x="0" y="0"/>
                </a:lnTo>
                <a:close/>
              </a:path>
            </a:pathLst>
          </a:custGeom>
          <a:blipFill>
            <a:blip r:embed="rId6"/>
            <a:stretch>
              <a:fillRect/>
            </a:stretch>
          </a:blipFill>
        </p:spPr>
      </p:sp>
      <p:sp>
        <p:nvSpPr>
          <p:cNvPr id="8" name="TextBox 4">
            <a:extLst>
              <a:ext uri="{FF2B5EF4-FFF2-40B4-BE49-F238E27FC236}">
                <a16:creationId xmlns:a16="http://schemas.microsoft.com/office/drawing/2014/main" id="{06267684-2380-77CE-9AB2-FEAFE90133C0}"/>
              </a:ext>
            </a:extLst>
          </p:cNvPr>
          <p:cNvSpPr txBox="1"/>
          <p:nvPr/>
        </p:nvSpPr>
        <p:spPr>
          <a:xfrm>
            <a:off x="430676" y="395614"/>
            <a:ext cx="6041376" cy="377026"/>
          </a:xfrm>
          <a:prstGeom prst="rect">
            <a:avLst/>
          </a:prstGeom>
        </p:spPr>
        <p:txBody>
          <a:bodyPr wrap="square" lIns="0" tIns="0" rIns="0" bIns="0" rtlCol="0" anchor="t">
            <a:spAutoFit/>
          </a:bodyPr>
          <a:lstStyle/>
          <a:p>
            <a:pPr>
              <a:lnSpc>
                <a:spcPts val="2772"/>
              </a:lnSpc>
            </a:pPr>
            <a:r>
              <a:rPr lang="en-US" sz="2800" b="1" dirty="0">
                <a:solidFill>
                  <a:srgbClr val="FFFFFF"/>
                </a:solidFill>
                <a:latin typeface="Avenir Black" panose="02000503020000020003" pitchFamily="2" charset="0"/>
              </a:rPr>
              <a:t>Livability for All: the headlines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3000"/>
            </a:blip>
            <a:stretch>
              <a:fillRect/>
            </a:stretch>
          </a:blipFill>
        </p:spPr>
      </p:sp>
      <p:sp>
        <p:nvSpPr>
          <p:cNvPr id="3" name="Freeform 3"/>
          <p:cNvSpPr/>
          <p:nvPr/>
        </p:nvSpPr>
        <p:spPr>
          <a:xfrm>
            <a:off x="463230" y="878048"/>
            <a:ext cx="6412891" cy="3830848"/>
          </a:xfrm>
          <a:custGeom>
            <a:avLst/>
            <a:gdLst/>
            <a:ahLst/>
            <a:cxnLst/>
            <a:rect l="l" t="t" r="r" b="b"/>
            <a:pathLst>
              <a:path w="12825782" h="7661695">
                <a:moveTo>
                  <a:pt x="0" y="0"/>
                </a:moveTo>
                <a:lnTo>
                  <a:pt x="12825782" y="0"/>
                </a:lnTo>
                <a:lnTo>
                  <a:pt x="12825782" y="7661694"/>
                </a:lnTo>
                <a:lnTo>
                  <a:pt x="0" y="7661694"/>
                </a:lnTo>
                <a:lnTo>
                  <a:pt x="0" y="0"/>
                </a:lnTo>
                <a:close/>
              </a:path>
            </a:pathLst>
          </a:custGeom>
          <a:blipFill>
            <a:blip r:embed="rId3"/>
            <a:stretch>
              <a:fillRect r="-6198"/>
            </a:stretch>
          </a:blipFill>
        </p:spPr>
      </p:sp>
      <p:sp>
        <p:nvSpPr>
          <p:cNvPr id="4" name="Freeform 4"/>
          <p:cNvSpPr/>
          <p:nvPr/>
        </p:nvSpPr>
        <p:spPr>
          <a:xfrm>
            <a:off x="594299" y="1008497"/>
            <a:ext cx="6943397" cy="3905661"/>
          </a:xfrm>
          <a:custGeom>
            <a:avLst/>
            <a:gdLst/>
            <a:ahLst/>
            <a:cxnLst/>
            <a:rect l="l" t="t" r="r" b="b"/>
            <a:pathLst>
              <a:path w="13886794" h="7811321">
                <a:moveTo>
                  <a:pt x="0" y="0"/>
                </a:moveTo>
                <a:lnTo>
                  <a:pt x="13886794" y="0"/>
                </a:lnTo>
                <a:lnTo>
                  <a:pt x="13886794" y="7811321"/>
                </a:lnTo>
                <a:lnTo>
                  <a:pt x="0" y="7811321"/>
                </a:lnTo>
                <a:lnTo>
                  <a:pt x="0" y="0"/>
                </a:lnTo>
                <a:close/>
              </a:path>
            </a:pathLst>
          </a:custGeom>
          <a:blipFill>
            <a:blip r:embed="rId4"/>
            <a:stretch>
              <a:fillRect/>
            </a:stretch>
          </a:blipFill>
        </p:spPr>
      </p:sp>
      <p:sp>
        <p:nvSpPr>
          <p:cNvPr id="6" name="Freeform 6"/>
          <p:cNvSpPr/>
          <p:nvPr/>
        </p:nvSpPr>
        <p:spPr>
          <a:xfrm>
            <a:off x="736094" y="1148759"/>
            <a:ext cx="7175306" cy="4036110"/>
          </a:xfrm>
          <a:custGeom>
            <a:avLst/>
            <a:gdLst/>
            <a:ahLst/>
            <a:cxnLst/>
            <a:rect l="l" t="t" r="r" b="b"/>
            <a:pathLst>
              <a:path w="14350612" h="8072219">
                <a:moveTo>
                  <a:pt x="0" y="0"/>
                </a:moveTo>
                <a:lnTo>
                  <a:pt x="14350612" y="0"/>
                </a:lnTo>
                <a:lnTo>
                  <a:pt x="14350612" y="8072220"/>
                </a:lnTo>
                <a:lnTo>
                  <a:pt x="0" y="8072220"/>
                </a:lnTo>
                <a:lnTo>
                  <a:pt x="0" y="0"/>
                </a:lnTo>
                <a:close/>
              </a:path>
            </a:pathLst>
          </a:custGeom>
          <a:blipFill>
            <a:blip r:embed="rId5"/>
            <a:stretch>
              <a:fillRect/>
            </a:stretch>
          </a:blipFill>
        </p:spPr>
      </p:sp>
      <p:sp>
        <p:nvSpPr>
          <p:cNvPr id="7" name="Freeform 7"/>
          <p:cNvSpPr/>
          <p:nvPr/>
        </p:nvSpPr>
        <p:spPr>
          <a:xfrm>
            <a:off x="910123" y="1293783"/>
            <a:ext cx="7175306" cy="4036110"/>
          </a:xfrm>
          <a:custGeom>
            <a:avLst/>
            <a:gdLst/>
            <a:ahLst/>
            <a:cxnLst/>
            <a:rect l="l" t="t" r="r" b="b"/>
            <a:pathLst>
              <a:path w="14350612" h="8072219">
                <a:moveTo>
                  <a:pt x="0" y="0"/>
                </a:moveTo>
                <a:lnTo>
                  <a:pt x="14350612" y="0"/>
                </a:lnTo>
                <a:lnTo>
                  <a:pt x="14350612" y="8072219"/>
                </a:lnTo>
                <a:lnTo>
                  <a:pt x="0" y="8072219"/>
                </a:lnTo>
                <a:lnTo>
                  <a:pt x="0" y="0"/>
                </a:lnTo>
                <a:close/>
              </a:path>
            </a:pathLst>
          </a:custGeom>
          <a:blipFill>
            <a:blip r:embed="rId6"/>
            <a:stretch>
              <a:fillRect/>
            </a:stretch>
          </a:blipFill>
        </p:spPr>
      </p:sp>
      <p:sp>
        <p:nvSpPr>
          <p:cNvPr id="8" name="Freeform 8"/>
          <p:cNvSpPr/>
          <p:nvPr/>
        </p:nvSpPr>
        <p:spPr>
          <a:xfrm>
            <a:off x="1293105" y="1516153"/>
            <a:ext cx="7175306" cy="4036110"/>
          </a:xfrm>
          <a:custGeom>
            <a:avLst/>
            <a:gdLst/>
            <a:ahLst/>
            <a:cxnLst/>
            <a:rect l="l" t="t" r="r" b="b"/>
            <a:pathLst>
              <a:path w="14350612" h="8072219">
                <a:moveTo>
                  <a:pt x="0" y="0"/>
                </a:moveTo>
                <a:lnTo>
                  <a:pt x="14350612" y="0"/>
                </a:lnTo>
                <a:lnTo>
                  <a:pt x="14350612" y="8072219"/>
                </a:lnTo>
                <a:lnTo>
                  <a:pt x="0" y="8072219"/>
                </a:lnTo>
                <a:lnTo>
                  <a:pt x="0" y="0"/>
                </a:lnTo>
                <a:close/>
              </a:path>
            </a:pathLst>
          </a:custGeom>
          <a:blipFill>
            <a:blip r:embed="rId7"/>
            <a:stretch>
              <a:fillRect/>
            </a:stretch>
          </a:blipFill>
        </p:spPr>
      </p:sp>
      <p:sp>
        <p:nvSpPr>
          <p:cNvPr id="9" name="TextBox 4">
            <a:extLst>
              <a:ext uri="{FF2B5EF4-FFF2-40B4-BE49-F238E27FC236}">
                <a16:creationId xmlns:a16="http://schemas.microsoft.com/office/drawing/2014/main" id="{833D18FA-2FBF-9A4F-A9E6-4ABA8C5E1EB3}"/>
              </a:ext>
            </a:extLst>
          </p:cNvPr>
          <p:cNvSpPr txBox="1"/>
          <p:nvPr/>
        </p:nvSpPr>
        <p:spPr>
          <a:xfrm>
            <a:off x="430676" y="395614"/>
            <a:ext cx="6041376" cy="377026"/>
          </a:xfrm>
          <a:prstGeom prst="rect">
            <a:avLst/>
          </a:prstGeom>
        </p:spPr>
        <p:txBody>
          <a:bodyPr wrap="square" lIns="0" tIns="0" rIns="0" bIns="0" rtlCol="0" anchor="t">
            <a:spAutoFit/>
          </a:bodyPr>
          <a:lstStyle/>
          <a:p>
            <a:pPr>
              <a:lnSpc>
                <a:spcPts val="2772"/>
              </a:lnSpc>
            </a:pPr>
            <a:r>
              <a:rPr lang="en-US" sz="2800" b="1" dirty="0">
                <a:solidFill>
                  <a:srgbClr val="FFFFFF"/>
                </a:solidFill>
                <a:latin typeface="Avenir Black" panose="02000503020000020003" pitchFamily="2" charset="0"/>
              </a:rPr>
              <a:t>Livability for All: the headlines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73076" y="196745"/>
            <a:ext cx="4522588" cy="3945184"/>
            <a:chOff x="0" y="0"/>
            <a:chExt cx="12060235" cy="10520489"/>
          </a:xfrm>
        </p:grpSpPr>
        <p:grpSp>
          <p:nvGrpSpPr>
            <p:cNvPr id="3" name="Group 3"/>
            <p:cNvGrpSpPr>
              <a:grpSpLocks noChangeAspect="1"/>
            </p:cNvGrpSpPr>
            <p:nvPr/>
          </p:nvGrpSpPr>
          <p:grpSpPr>
            <a:xfrm>
              <a:off x="0" y="0"/>
              <a:ext cx="12060235" cy="10520489"/>
              <a:chOff x="0" y="0"/>
              <a:chExt cx="15047971" cy="13126777"/>
            </a:xfrm>
          </p:grpSpPr>
          <p:sp>
            <p:nvSpPr>
              <p:cNvPr id="4" name="Freeform 4"/>
              <p:cNvSpPr/>
              <p:nvPr/>
            </p:nvSpPr>
            <p:spPr>
              <a:xfrm>
                <a:off x="0" y="-6350"/>
                <a:ext cx="15047971" cy="12700"/>
              </a:xfrm>
              <a:custGeom>
                <a:avLst/>
                <a:gdLst/>
                <a:ahLst/>
                <a:cxnLst/>
                <a:rect l="l" t="t" r="r" b="b"/>
                <a:pathLst>
                  <a:path w="15047971" h="12700">
                    <a:moveTo>
                      <a:pt x="0" y="0"/>
                    </a:moveTo>
                    <a:lnTo>
                      <a:pt x="15047971" y="0"/>
                    </a:lnTo>
                    <a:lnTo>
                      <a:pt x="15047971" y="12700"/>
                    </a:lnTo>
                    <a:lnTo>
                      <a:pt x="0" y="12700"/>
                    </a:lnTo>
                    <a:close/>
                  </a:path>
                </a:pathLst>
              </a:custGeom>
              <a:solidFill>
                <a:srgbClr val="000000">
                  <a:alpha val="24706"/>
                </a:srgbClr>
              </a:solidFill>
            </p:spPr>
          </p:sp>
          <p:sp>
            <p:nvSpPr>
              <p:cNvPr id="5" name="Freeform 5"/>
              <p:cNvSpPr/>
              <p:nvPr/>
            </p:nvSpPr>
            <p:spPr>
              <a:xfrm>
                <a:off x="0" y="4369242"/>
                <a:ext cx="15047971" cy="12700"/>
              </a:xfrm>
              <a:custGeom>
                <a:avLst/>
                <a:gdLst/>
                <a:ahLst/>
                <a:cxnLst/>
                <a:rect l="l" t="t" r="r" b="b"/>
                <a:pathLst>
                  <a:path w="15047971" h="12700">
                    <a:moveTo>
                      <a:pt x="0" y="0"/>
                    </a:moveTo>
                    <a:lnTo>
                      <a:pt x="15047971" y="0"/>
                    </a:lnTo>
                    <a:lnTo>
                      <a:pt x="15047971" y="12700"/>
                    </a:lnTo>
                    <a:lnTo>
                      <a:pt x="0" y="12700"/>
                    </a:lnTo>
                    <a:close/>
                  </a:path>
                </a:pathLst>
              </a:custGeom>
              <a:solidFill>
                <a:srgbClr val="000000">
                  <a:alpha val="24706"/>
                </a:srgbClr>
              </a:solidFill>
            </p:spPr>
          </p:sp>
          <p:sp>
            <p:nvSpPr>
              <p:cNvPr id="6" name="Freeform 6"/>
              <p:cNvSpPr/>
              <p:nvPr/>
            </p:nvSpPr>
            <p:spPr>
              <a:xfrm>
                <a:off x="0" y="8744834"/>
                <a:ext cx="15047971" cy="12700"/>
              </a:xfrm>
              <a:custGeom>
                <a:avLst/>
                <a:gdLst/>
                <a:ahLst/>
                <a:cxnLst/>
                <a:rect l="l" t="t" r="r" b="b"/>
                <a:pathLst>
                  <a:path w="15047971" h="12700">
                    <a:moveTo>
                      <a:pt x="0" y="0"/>
                    </a:moveTo>
                    <a:lnTo>
                      <a:pt x="15047971" y="0"/>
                    </a:lnTo>
                    <a:lnTo>
                      <a:pt x="15047971" y="12700"/>
                    </a:lnTo>
                    <a:lnTo>
                      <a:pt x="0" y="12700"/>
                    </a:lnTo>
                    <a:close/>
                  </a:path>
                </a:pathLst>
              </a:custGeom>
              <a:solidFill>
                <a:srgbClr val="000000">
                  <a:alpha val="24706"/>
                </a:srgbClr>
              </a:solidFill>
            </p:spPr>
          </p:sp>
          <p:sp>
            <p:nvSpPr>
              <p:cNvPr id="7" name="Freeform 7"/>
              <p:cNvSpPr/>
              <p:nvPr/>
            </p:nvSpPr>
            <p:spPr>
              <a:xfrm>
                <a:off x="0" y="13120427"/>
                <a:ext cx="15047971" cy="12700"/>
              </a:xfrm>
              <a:custGeom>
                <a:avLst/>
                <a:gdLst/>
                <a:ahLst/>
                <a:cxnLst/>
                <a:rect l="l" t="t" r="r" b="b"/>
                <a:pathLst>
                  <a:path w="15047971" h="12700">
                    <a:moveTo>
                      <a:pt x="0" y="0"/>
                    </a:moveTo>
                    <a:lnTo>
                      <a:pt x="15047971" y="0"/>
                    </a:lnTo>
                    <a:lnTo>
                      <a:pt x="15047971" y="12700"/>
                    </a:lnTo>
                    <a:lnTo>
                      <a:pt x="0" y="12700"/>
                    </a:lnTo>
                    <a:close/>
                  </a:path>
                </a:pathLst>
              </a:custGeom>
              <a:solidFill>
                <a:srgbClr val="000000">
                  <a:alpha val="60000"/>
                </a:srgbClr>
              </a:solidFill>
            </p:spPr>
          </p:sp>
        </p:grpSp>
        <p:grpSp>
          <p:nvGrpSpPr>
            <p:cNvPr id="8" name="Group 8"/>
            <p:cNvGrpSpPr>
              <a:grpSpLocks noChangeAspect="1"/>
            </p:cNvGrpSpPr>
            <p:nvPr/>
          </p:nvGrpSpPr>
          <p:grpSpPr>
            <a:xfrm>
              <a:off x="0" y="1397643"/>
              <a:ext cx="12060235" cy="9122846"/>
              <a:chOff x="0" y="1743887"/>
              <a:chExt cx="15047971" cy="11382890"/>
            </a:xfrm>
          </p:grpSpPr>
          <p:sp>
            <p:nvSpPr>
              <p:cNvPr id="9" name="Freeform 9"/>
              <p:cNvSpPr/>
              <p:nvPr/>
            </p:nvSpPr>
            <p:spPr>
              <a:xfrm>
                <a:off x="0" y="1743887"/>
                <a:ext cx="1755597" cy="11382890"/>
              </a:xfrm>
              <a:custGeom>
                <a:avLst/>
                <a:gdLst/>
                <a:ahLst/>
                <a:cxnLst/>
                <a:rect l="l" t="t" r="r" b="b"/>
                <a:pathLst>
                  <a:path w="1755597" h="11382890">
                    <a:moveTo>
                      <a:pt x="0" y="11382890"/>
                    </a:moveTo>
                    <a:lnTo>
                      <a:pt x="0" y="140448"/>
                    </a:lnTo>
                    <a:lnTo>
                      <a:pt x="0" y="140448"/>
                    </a:lnTo>
                    <a:cubicBezTo>
                      <a:pt x="0" y="62880"/>
                      <a:pt x="62881" y="0"/>
                      <a:pt x="140448" y="0"/>
                    </a:cubicBezTo>
                    <a:lnTo>
                      <a:pt x="1615149" y="0"/>
                    </a:lnTo>
                    <a:cubicBezTo>
                      <a:pt x="1652398" y="0"/>
                      <a:pt x="1688121" y="14797"/>
                      <a:pt x="1714460" y="41136"/>
                    </a:cubicBezTo>
                    <a:cubicBezTo>
                      <a:pt x="1740800" y="67475"/>
                      <a:pt x="1755597" y="103199"/>
                      <a:pt x="1755597" y="140448"/>
                    </a:cubicBezTo>
                    <a:lnTo>
                      <a:pt x="1755597" y="11382890"/>
                    </a:lnTo>
                    <a:close/>
                  </a:path>
                </a:pathLst>
              </a:custGeom>
              <a:solidFill>
                <a:srgbClr val="F26A23"/>
              </a:solidFill>
            </p:spPr>
          </p:sp>
          <p:sp>
            <p:nvSpPr>
              <p:cNvPr id="10" name="Freeform 10"/>
              <p:cNvSpPr/>
              <p:nvPr/>
            </p:nvSpPr>
            <p:spPr>
              <a:xfrm>
                <a:off x="2658475" y="2619005"/>
                <a:ext cx="1755597" cy="10507772"/>
              </a:xfrm>
              <a:custGeom>
                <a:avLst/>
                <a:gdLst/>
                <a:ahLst/>
                <a:cxnLst/>
                <a:rect l="l" t="t" r="r" b="b"/>
                <a:pathLst>
                  <a:path w="1755597" h="10507772">
                    <a:moveTo>
                      <a:pt x="0" y="10507772"/>
                    </a:moveTo>
                    <a:lnTo>
                      <a:pt x="0" y="140448"/>
                    </a:lnTo>
                    <a:cubicBezTo>
                      <a:pt x="0" y="103199"/>
                      <a:pt x="14797" y="67476"/>
                      <a:pt x="41136" y="41137"/>
                    </a:cubicBezTo>
                    <a:cubicBezTo>
                      <a:pt x="67475" y="14797"/>
                      <a:pt x="103198" y="0"/>
                      <a:pt x="140448" y="0"/>
                    </a:cubicBezTo>
                    <a:lnTo>
                      <a:pt x="1615149" y="0"/>
                    </a:lnTo>
                    <a:cubicBezTo>
                      <a:pt x="1652398" y="0"/>
                      <a:pt x="1688121" y="14797"/>
                      <a:pt x="1714460" y="41136"/>
                    </a:cubicBezTo>
                    <a:cubicBezTo>
                      <a:pt x="1740799" y="67475"/>
                      <a:pt x="1755597" y="103199"/>
                      <a:pt x="1755597" y="140448"/>
                    </a:cubicBezTo>
                    <a:lnTo>
                      <a:pt x="1755597" y="10507772"/>
                    </a:lnTo>
                    <a:close/>
                  </a:path>
                </a:pathLst>
              </a:custGeom>
              <a:solidFill>
                <a:srgbClr val="F26A23"/>
              </a:solidFill>
            </p:spPr>
          </p:sp>
          <p:sp>
            <p:nvSpPr>
              <p:cNvPr id="11" name="Freeform 11"/>
              <p:cNvSpPr/>
              <p:nvPr/>
            </p:nvSpPr>
            <p:spPr>
              <a:xfrm>
                <a:off x="5316950" y="5900700"/>
                <a:ext cx="1755597" cy="7226078"/>
              </a:xfrm>
              <a:custGeom>
                <a:avLst/>
                <a:gdLst/>
                <a:ahLst/>
                <a:cxnLst/>
                <a:rect l="l" t="t" r="r" b="b"/>
                <a:pathLst>
                  <a:path w="1755597" h="7226078">
                    <a:moveTo>
                      <a:pt x="0" y="7226077"/>
                    </a:moveTo>
                    <a:lnTo>
                      <a:pt x="0" y="140447"/>
                    </a:lnTo>
                    <a:cubicBezTo>
                      <a:pt x="0" y="62880"/>
                      <a:pt x="62881" y="0"/>
                      <a:pt x="140448" y="0"/>
                    </a:cubicBezTo>
                    <a:lnTo>
                      <a:pt x="1615149" y="0"/>
                    </a:lnTo>
                    <a:cubicBezTo>
                      <a:pt x="1652397" y="0"/>
                      <a:pt x="1688121" y="14797"/>
                      <a:pt x="1714460" y="41135"/>
                    </a:cubicBezTo>
                    <a:cubicBezTo>
                      <a:pt x="1740799" y="67474"/>
                      <a:pt x="1755597" y="103198"/>
                      <a:pt x="1755597" y="140447"/>
                    </a:cubicBezTo>
                    <a:lnTo>
                      <a:pt x="1755597" y="7226077"/>
                    </a:lnTo>
                    <a:close/>
                  </a:path>
                </a:pathLst>
              </a:custGeom>
              <a:solidFill>
                <a:srgbClr val="F26A23"/>
              </a:solidFill>
            </p:spPr>
          </p:sp>
          <p:sp>
            <p:nvSpPr>
              <p:cNvPr id="12" name="Freeform 12"/>
              <p:cNvSpPr/>
              <p:nvPr/>
            </p:nvSpPr>
            <p:spPr>
              <a:xfrm>
                <a:off x="7975425" y="5900700"/>
                <a:ext cx="1755597" cy="7226078"/>
              </a:xfrm>
              <a:custGeom>
                <a:avLst/>
                <a:gdLst/>
                <a:ahLst/>
                <a:cxnLst/>
                <a:rect l="l" t="t" r="r" b="b"/>
                <a:pathLst>
                  <a:path w="1755597" h="7226078">
                    <a:moveTo>
                      <a:pt x="0" y="7226077"/>
                    </a:moveTo>
                    <a:lnTo>
                      <a:pt x="0" y="140447"/>
                    </a:lnTo>
                    <a:cubicBezTo>
                      <a:pt x="0" y="62880"/>
                      <a:pt x="62880" y="0"/>
                      <a:pt x="140447" y="0"/>
                    </a:cubicBezTo>
                    <a:lnTo>
                      <a:pt x="1615149" y="0"/>
                    </a:lnTo>
                    <a:cubicBezTo>
                      <a:pt x="1652397" y="0"/>
                      <a:pt x="1688121" y="14797"/>
                      <a:pt x="1714460" y="41135"/>
                    </a:cubicBezTo>
                    <a:cubicBezTo>
                      <a:pt x="1740799" y="67474"/>
                      <a:pt x="1755597" y="103198"/>
                      <a:pt x="1755597" y="140447"/>
                    </a:cubicBezTo>
                    <a:lnTo>
                      <a:pt x="1755597" y="7226077"/>
                    </a:lnTo>
                    <a:close/>
                  </a:path>
                </a:pathLst>
              </a:custGeom>
              <a:solidFill>
                <a:srgbClr val="F26A23"/>
              </a:solidFill>
            </p:spPr>
          </p:sp>
          <p:sp>
            <p:nvSpPr>
              <p:cNvPr id="13" name="Freeform 13"/>
              <p:cNvSpPr/>
              <p:nvPr/>
            </p:nvSpPr>
            <p:spPr>
              <a:xfrm>
                <a:off x="10633900" y="5900700"/>
                <a:ext cx="1755597" cy="7226078"/>
              </a:xfrm>
              <a:custGeom>
                <a:avLst/>
                <a:gdLst/>
                <a:ahLst/>
                <a:cxnLst/>
                <a:rect l="l" t="t" r="r" b="b"/>
                <a:pathLst>
                  <a:path w="1755597" h="7226078">
                    <a:moveTo>
                      <a:pt x="0" y="7226077"/>
                    </a:moveTo>
                    <a:lnTo>
                      <a:pt x="0" y="140447"/>
                    </a:lnTo>
                    <a:cubicBezTo>
                      <a:pt x="0" y="62880"/>
                      <a:pt x="62880" y="0"/>
                      <a:pt x="140447" y="0"/>
                    </a:cubicBezTo>
                    <a:lnTo>
                      <a:pt x="1615148" y="0"/>
                    </a:lnTo>
                    <a:cubicBezTo>
                      <a:pt x="1652397" y="0"/>
                      <a:pt x="1688121" y="14797"/>
                      <a:pt x="1714460" y="41135"/>
                    </a:cubicBezTo>
                    <a:cubicBezTo>
                      <a:pt x="1740799" y="67474"/>
                      <a:pt x="1755596" y="103198"/>
                      <a:pt x="1755596" y="140447"/>
                    </a:cubicBezTo>
                    <a:lnTo>
                      <a:pt x="1755596" y="7226077"/>
                    </a:lnTo>
                    <a:close/>
                  </a:path>
                </a:pathLst>
              </a:custGeom>
              <a:solidFill>
                <a:srgbClr val="F26A23"/>
              </a:solidFill>
            </p:spPr>
          </p:sp>
          <p:sp>
            <p:nvSpPr>
              <p:cNvPr id="14" name="Freeform 14"/>
              <p:cNvSpPr/>
              <p:nvPr/>
            </p:nvSpPr>
            <p:spPr>
              <a:xfrm>
                <a:off x="13292375" y="5900700"/>
                <a:ext cx="1755597" cy="7226078"/>
              </a:xfrm>
              <a:custGeom>
                <a:avLst/>
                <a:gdLst/>
                <a:ahLst/>
                <a:cxnLst/>
                <a:rect l="l" t="t" r="r" b="b"/>
                <a:pathLst>
                  <a:path w="1755597" h="7226078">
                    <a:moveTo>
                      <a:pt x="0" y="7226077"/>
                    </a:moveTo>
                    <a:lnTo>
                      <a:pt x="0" y="140447"/>
                    </a:lnTo>
                    <a:cubicBezTo>
                      <a:pt x="0" y="62880"/>
                      <a:pt x="62880" y="0"/>
                      <a:pt x="140447" y="0"/>
                    </a:cubicBezTo>
                    <a:lnTo>
                      <a:pt x="1615149" y="0"/>
                    </a:lnTo>
                    <a:cubicBezTo>
                      <a:pt x="1692717" y="0"/>
                      <a:pt x="1755596" y="62880"/>
                      <a:pt x="1755596" y="140447"/>
                    </a:cubicBezTo>
                    <a:lnTo>
                      <a:pt x="1755596" y="7226077"/>
                    </a:lnTo>
                    <a:close/>
                  </a:path>
                </a:pathLst>
              </a:custGeom>
              <a:solidFill>
                <a:srgbClr val="F26A23"/>
              </a:solidFill>
            </p:spPr>
          </p:sp>
        </p:grpSp>
      </p:grpSp>
      <p:grpSp>
        <p:nvGrpSpPr>
          <p:cNvPr id="15" name="Group 15"/>
          <p:cNvGrpSpPr>
            <a:grpSpLocks noChangeAspect="1"/>
          </p:cNvGrpSpPr>
          <p:nvPr/>
        </p:nvGrpSpPr>
        <p:grpSpPr>
          <a:xfrm>
            <a:off x="-389789" y="-350835"/>
            <a:ext cx="4775860" cy="2686422"/>
            <a:chOff x="0" y="0"/>
            <a:chExt cx="6089457" cy="3425320"/>
          </a:xfrm>
        </p:grpSpPr>
        <p:sp>
          <p:nvSpPr>
            <p:cNvPr id="16" name="Freeform 16"/>
            <p:cNvSpPr/>
            <p:nvPr/>
          </p:nvSpPr>
          <p:spPr>
            <a:xfrm>
              <a:off x="0" y="0"/>
              <a:ext cx="6089457" cy="3425320"/>
            </a:xfrm>
            <a:custGeom>
              <a:avLst/>
              <a:gdLst/>
              <a:ahLst/>
              <a:cxnLst/>
              <a:rect l="l" t="t" r="r" b="b"/>
              <a:pathLst>
                <a:path w="6089457" h="3425320">
                  <a:moveTo>
                    <a:pt x="0" y="3425320"/>
                  </a:moveTo>
                  <a:lnTo>
                    <a:pt x="0" y="0"/>
                  </a:lnTo>
                  <a:lnTo>
                    <a:pt x="6089457" y="0"/>
                  </a:lnTo>
                  <a:cubicBezTo>
                    <a:pt x="4059638" y="1141773"/>
                    <a:pt x="2029819" y="2283546"/>
                    <a:pt x="0" y="3425320"/>
                  </a:cubicBezTo>
                  <a:close/>
                </a:path>
              </a:pathLst>
            </a:custGeom>
            <a:solidFill>
              <a:srgbClr val="F9D549"/>
            </a:solidFill>
          </p:spPr>
        </p:sp>
        <p:sp>
          <p:nvSpPr>
            <p:cNvPr id="17" name="Freeform 17"/>
            <p:cNvSpPr/>
            <p:nvPr/>
          </p:nvSpPr>
          <p:spPr>
            <a:xfrm>
              <a:off x="0" y="0"/>
              <a:ext cx="6089457" cy="3425320"/>
            </a:xfrm>
            <a:custGeom>
              <a:avLst/>
              <a:gdLst/>
              <a:ahLst/>
              <a:cxnLst/>
              <a:rect l="l" t="t" r="r" b="b"/>
              <a:pathLst>
                <a:path w="6089457" h="3425320">
                  <a:moveTo>
                    <a:pt x="0" y="3425320"/>
                  </a:moveTo>
                  <a:lnTo>
                    <a:pt x="0" y="0"/>
                  </a:lnTo>
                  <a:lnTo>
                    <a:pt x="6089457" y="0"/>
                  </a:lnTo>
                  <a:cubicBezTo>
                    <a:pt x="4059638" y="1141773"/>
                    <a:pt x="2029819" y="2283546"/>
                    <a:pt x="0" y="3425320"/>
                  </a:cubicBezTo>
                  <a:close/>
                </a:path>
              </a:pathLst>
            </a:custGeom>
            <a:blipFill>
              <a:blip r:embed="rId3"/>
              <a:stretch>
                <a:fillRect l="-14519" t="-47890" r="-26583" b="-18297"/>
              </a:stretch>
            </a:blipFill>
          </p:spPr>
        </p:sp>
      </p:grpSp>
      <p:grpSp>
        <p:nvGrpSpPr>
          <p:cNvPr id="18" name="Group 18"/>
          <p:cNvGrpSpPr/>
          <p:nvPr/>
        </p:nvGrpSpPr>
        <p:grpSpPr>
          <a:xfrm rot="-1660488">
            <a:off x="-2506392" y="2243753"/>
            <a:ext cx="4141188" cy="202379"/>
            <a:chOff x="0" y="0"/>
            <a:chExt cx="2181367" cy="106603"/>
          </a:xfrm>
        </p:grpSpPr>
        <p:sp>
          <p:nvSpPr>
            <p:cNvPr id="19" name="Freeform 19"/>
            <p:cNvSpPr/>
            <p:nvPr/>
          </p:nvSpPr>
          <p:spPr>
            <a:xfrm>
              <a:off x="0" y="0"/>
              <a:ext cx="2181366" cy="106603"/>
            </a:xfrm>
            <a:custGeom>
              <a:avLst/>
              <a:gdLst/>
              <a:ahLst/>
              <a:cxnLst/>
              <a:rect l="l" t="t" r="r" b="b"/>
              <a:pathLst>
                <a:path w="2181366" h="106603">
                  <a:moveTo>
                    <a:pt x="0" y="0"/>
                  </a:moveTo>
                  <a:lnTo>
                    <a:pt x="2181366" y="0"/>
                  </a:lnTo>
                  <a:lnTo>
                    <a:pt x="2181366" y="106603"/>
                  </a:lnTo>
                  <a:lnTo>
                    <a:pt x="0" y="106603"/>
                  </a:lnTo>
                  <a:close/>
                </a:path>
              </a:pathLst>
            </a:custGeom>
            <a:solidFill>
              <a:srgbClr val="0F325F"/>
            </a:solidFill>
          </p:spPr>
        </p:sp>
        <p:sp>
          <p:nvSpPr>
            <p:cNvPr id="20" name="TextBox 20"/>
            <p:cNvSpPr txBox="1"/>
            <p:nvPr/>
          </p:nvSpPr>
          <p:spPr>
            <a:xfrm>
              <a:off x="0" y="-9525"/>
              <a:ext cx="2181367" cy="116128"/>
            </a:xfrm>
            <a:prstGeom prst="rect">
              <a:avLst/>
            </a:prstGeom>
          </p:spPr>
          <p:txBody>
            <a:bodyPr lIns="25400" tIns="25400" rIns="25400" bIns="25400" rtlCol="0" anchor="ctr"/>
            <a:lstStyle/>
            <a:p>
              <a:pPr algn="ctr">
                <a:lnSpc>
                  <a:spcPts val="1430"/>
                </a:lnSpc>
              </a:pPr>
              <a:endParaRPr sz="900"/>
            </a:p>
          </p:txBody>
        </p:sp>
      </p:grpSp>
      <p:grpSp>
        <p:nvGrpSpPr>
          <p:cNvPr id="21" name="Group 21"/>
          <p:cNvGrpSpPr/>
          <p:nvPr/>
        </p:nvGrpSpPr>
        <p:grpSpPr>
          <a:xfrm rot="-1747322">
            <a:off x="1571191" y="150946"/>
            <a:ext cx="4141188" cy="55590"/>
            <a:chOff x="0" y="0"/>
            <a:chExt cx="2181367" cy="29282"/>
          </a:xfrm>
        </p:grpSpPr>
        <p:sp>
          <p:nvSpPr>
            <p:cNvPr id="22" name="Freeform 22"/>
            <p:cNvSpPr/>
            <p:nvPr/>
          </p:nvSpPr>
          <p:spPr>
            <a:xfrm>
              <a:off x="0" y="0"/>
              <a:ext cx="2181366" cy="29282"/>
            </a:xfrm>
            <a:custGeom>
              <a:avLst/>
              <a:gdLst/>
              <a:ahLst/>
              <a:cxnLst/>
              <a:rect l="l" t="t" r="r" b="b"/>
              <a:pathLst>
                <a:path w="2181366" h="29282">
                  <a:moveTo>
                    <a:pt x="0" y="0"/>
                  </a:moveTo>
                  <a:lnTo>
                    <a:pt x="2181366" y="0"/>
                  </a:lnTo>
                  <a:lnTo>
                    <a:pt x="2181366" y="29282"/>
                  </a:lnTo>
                  <a:lnTo>
                    <a:pt x="0" y="29282"/>
                  </a:lnTo>
                  <a:close/>
                </a:path>
              </a:pathLst>
            </a:custGeom>
            <a:solidFill>
              <a:srgbClr val="0F325F"/>
            </a:solidFill>
          </p:spPr>
        </p:sp>
        <p:sp>
          <p:nvSpPr>
            <p:cNvPr id="23" name="TextBox 23"/>
            <p:cNvSpPr txBox="1"/>
            <p:nvPr/>
          </p:nvSpPr>
          <p:spPr>
            <a:xfrm>
              <a:off x="0" y="-9525"/>
              <a:ext cx="2181367" cy="38807"/>
            </a:xfrm>
            <a:prstGeom prst="rect">
              <a:avLst/>
            </a:prstGeom>
          </p:spPr>
          <p:txBody>
            <a:bodyPr lIns="25400" tIns="25400" rIns="25400" bIns="25400" rtlCol="0" anchor="ctr"/>
            <a:lstStyle/>
            <a:p>
              <a:pPr algn="ctr">
                <a:lnSpc>
                  <a:spcPts val="1430"/>
                </a:lnSpc>
              </a:pPr>
              <a:endParaRPr sz="900"/>
            </a:p>
          </p:txBody>
        </p:sp>
      </p:grpSp>
      <p:sp>
        <p:nvSpPr>
          <p:cNvPr id="24" name="Freeform 24"/>
          <p:cNvSpPr/>
          <p:nvPr/>
        </p:nvSpPr>
        <p:spPr>
          <a:xfrm>
            <a:off x="4307104" y="3317734"/>
            <a:ext cx="436365" cy="583325"/>
          </a:xfrm>
          <a:custGeom>
            <a:avLst/>
            <a:gdLst/>
            <a:ahLst/>
            <a:cxnLst/>
            <a:rect l="l" t="t" r="r" b="b"/>
            <a:pathLst>
              <a:path w="872729" h="1166649">
                <a:moveTo>
                  <a:pt x="0" y="0"/>
                </a:moveTo>
                <a:lnTo>
                  <a:pt x="872730" y="0"/>
                </a:lnTo>
                <a:lnTo>
                  <a:pt x="872730" y="1166649"/>
                </a:lnTo>
                <a:lnTo>
                  <a:pt x="0" y="1166649"/>
                </a:lnTo>
                <a:lnTo>
                  <a:pt x="0" y="0"/>
                </a:lnTo>
                <a:close/>
              </a:path>
            </a:pathLst>
          </a:custGeom>
          <a:blipFill>
            <a:blip r:embed="rId4">
              <a:extLst>
                <a:ext uri="{96DAC541-7B7A-43D3-8B79-37D633B846F1}">
                  <asvg:svgBlip xmlns:asvg="http://schemas.microsoft.com/office/drawing/2016/SVG/main" r:embed="rId5"/>
                </a:ext>
              </a:extLst>
            </a:blip>
            <a:stretch>
              <a:fillRect b="-26522"/>
            </a:stretch>
          </a:blipFill>
        </p:spPr>
      </p:sp>
      <p:sp>
        <p:nvSpPr>
          <p:cNvPr id="25" name="Freeform 25"/>
          <p:cNvSpPr/>
          <p:nvPr/>
        </p:nvSpPr>
        <p:spPr>
          <a:xfrm>
            <a:off x="5136803" y="3449164"/>
            <a:ext cx="421084" cy="428040"/>
          </a:xfrm>
          <a:custGeom>
            <a:avLst/>
            <a:gdLst/>
            <a:ahLst/>
            <a:cxnLst/>
            <a:rect l="l" t="t" r="r" b="b"/>
            <a:pathLst>
              <a:path w="842168" h="856079">
                <a:moveTo>
                  <a:pt x="0" y="0"/>
                </a:moveTo>
                <a:lnTo>
                  <a:pt x="842167" y="0"/>
                </a:lnTo>
                <a:lnTo>
                  <a:pt x="842167" y="856079"/>
                </a:lnTo>
                <a:lnTo>
                  <a:pt x="0" y="8560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6" name="Freeform 26"/>
          <p:cNvSpPr/>
          <p:nvPr/>
        </p:nvSpPr>
        <p:spPr>
          <a:xfrm>
            <a:off x="5908299" y="3527209"/>
            <a:ext cx="444195" cy="347027"/>
          </a:xfrm>
          <a:custGeom>
            <a:avLst/>
            <a:gdLst/>
            <a:ahLst/>
            <a:cxnLst/>
            <a:rect l="l" t="t" r="r" b="b"/>
            <a:pathLst>
              <a:path w="888389" h="694054">
                <a:moveTo>
                  <a:pt x="0" y="0"/>
                </a:moveTo>
                <a:lnTo>
                  <a:pt x="888389" y="0"/>
                </a:lnTo>
                <a:lnTo>
                  <a:pt x="888389" y="694053"/>
                </a:lnTo>
                <a:lnTo>
                  <a:pt x="0" y="6940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7" name="Freeform 27"/>
          <p:cNvSpPr/>
          <p:nvPr/>
        </p:nvSpPr>
        <p:spPr>
          <a:xfrm>
            <a:off x="6724464" y="3359834"/>
            <a:ext cx="462070" cy="541224"/>
          </a:xfrm>
          <a:custGeom>
            <a:avLst/>
            <a:gdLst/>
            <a:ahLst/>
            <a:cxnLst/>
            <a:rect l="l" t="t" r="r" b="b"/>
            <a:pathLst>
              <a:path w="924140" h="1082448">
                <a:moveTo>
                  <a:pt x="0" y="0"/>
                </a:moveTo>
                <a:lnTo>
                  <a:pt x="924139" y="0"/>
                </a:lnTo>
                <a:lnTo>
                  <a:pt x="924139" y="1082448"/>
                </a:lnTo>
                <a:lnTo>
                  <a:pt x="0" y="10824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8" name="Freeform 28"/>
          <p:cNvSpPr/>
          <p:nvPr/>
        </p:nvSpPr>
        <p:spPr>
          <a:xfrm>
            <a:off x="8333467" y="3417702"/>
            <a:ext cx="419915" cy="483356"/>
          </a:xfrm>
          <a:custGeom>
            <a:avLst/>
            <a:gdLst/>
            <a:ahLst/>
            <a:cxnLst/>
            <a:rect l="l" t="t" r="r" b="b"/>
            <a:pathLst>
              <a:path w="839830" h="966711">
                <a:moveTo>
                  <a:pt x="0" y="0"/>
                </a:moveTo>
                <a:lnTo>
                  <a:pt x="839830" y="0"/>
                </a:lnTo>
                <a:lnTo>
                  <a:pt x="839830" y="966712"/>
                </a:lnTo>
                <a:lnTo>
                  <a:pt x="0" y="96671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9" name="Freeform 29"/>
          <p:cNvSpPr/>
          <p:nvPr/>
        </p:nvSpPr>
        <p:spPr>
          <a:xfrm>
            <a:off x="7547724" y="3486476"/>
            <a:ext cx="415115" cy="390727"/>
          </a:xfrm>
          <a:custGeom>
            <a:avLst/>
            <a:gdLst/>
            <a:ahLst/>
            <a:cxnLst/>
            <a:rect l="l" t="t" r="r" b="b"/>
            <a:pathLst>
              <a:path w="830230" h="781454">
                <a:moveTo>
                  <a:pt x="0" y="0"/>
                </a:moveTo>
                <a:lnTo>
                  <a:pt x="830230" y="0"/>
                </a:lnTo>
                <a:lnTo>
                  <a:pt x="830230" y="781454"/>
                </a:lnTo>
                <a:lnTo>
                  <a:pt x="0" y="7814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0" name="TextBox 30"/>
          <p:cNvSpPr txBox="1"/>
          <p:nvPr/>
        </p:nvSpPr>
        <p:spPr>
          <a:xfrm>
            <a:off x="4146774" y="79882"/>
            <a:ext cx="4581479" cy="246221"/>
          </a:xfrm>
          <a:prstGeom prst="rect">
            <a:avLst/>
          </a:prstGeom>
        </p:spPr>
        <p:txBody>
          <a:bodyPr wrap="square" lIns="0" tIns="0" rIns="0" bIns="0" rtlCol="0" anchor="t">
            <a:spAutoFit/>
          </a:bodyPr>
          <a:lstStyle/>
          <a:p>
            <a:pPr algn="ctr">
              <a:lnSpc>
                <a:spcPts val="1960"/>
              </a:lnSpc>
              <a:spcBef>
                <a:spcPct val="0"/>
              </a:spcBef>
            </a:pPr>
            <a:r>
              <a:rPr lang="en-US" sz="1400" b="1" dirty="0">
                <a:solidFill>
                  <a:srgbClr val="000000"/>
                </a:solidFill>
                <a:latin typeface="Avenir Black" panose="02000503020000020003" pitchFamily="2" charset="0"/>
              </a:rPr>
              <a:t>Features Ranked Most Important to Quality of Life</a:t>
            </a:r>
          </a:p>
        </p:txBody>
      </p:sp>
      <p:sp>
        <p:nvSpPr>
          <p:cNvPr id="31" name="TextBox 31"/>
          <p:cNvSpPr txBox="1"/>
          <p:nvPr/>
        </p:nvSpPr>
        <p:spPr>
          <a:xfrm>
            <a:off x="4502249" y="405559"/>
            <a:ext cx="241220" cy="168701"/>
          </a:xfrm>
          <a:prstGeom prst="rect">
            <a:avLst/>
          </a:prstGeom>
        </p:spPr>
        <p:txBody>
          <a:bodyPr lIns="0" tIns="0" rIns="0" bIns="0" rtlCol="0" anchor="t">
            <a:spAutoFit/>
          </a:bodyPr>
          <a:lstStyle/>
          <a:p>
            <a:pPr algn="ctr">
              <a:lnSpc>
                <a:spcPts val="1406"/>
              </a:lnSpc>
            </a:pPr>
            <a:r>
              <a:rPr lang="en-US" sz="1005">
                <a:solidFill>
                  <a:srgbClr val="000000"/>
                </a:solidFill>
                <a:latin typeface="Heebo Bold"/>
              </a:rPr>
              <a:t>52%</a:t>
            </a:r>
          </a:p>
        </p:txBody>
      </p:sp>
      <p:sp>
        <p:nvSpPr>
          <p:cNvPr id="32" name="TextBox 32"/>
          <p:cNvSpPr txBox="1"/>
          <p:nvPr/>
        </p:nvSpPr>
        <p:spPr>
          <a:xfrm>
            <a:off x="5229656" y="691082"/>
            <a:ext cx="241220" cy="168701"/>
          </a:xfrm>
          <a:prstGeom prst="rect">
            <a:avLst/>
          </a:prstGeom>
        </p:spPr>
        <p:txBody>
          <a:bodyPr lIns="0" tIns="0" rIns="0" bIns="0" rtlCol="0" anchor="t">
            <a:spAutoFit/>
          </a:bodyPr>
          <a:lstStyle/>
          <a:p>
            <a:pPr algn="ctr">
              <a:lnSpc>
                <a:spcPts val="1406"/>
              </a:lnSpc>
            </a:pPr>
            <a:r>
              <a:rPr lang="en-US" sz="1005">
                <a:solidFill>
                  <a:srgbClr val="000000"/>
                </a:solidFill>
                <a:latin typeface="Heebo Bold"/>
              </a:rPr>
              <a:t>48%</a:t>
            </a:r>
          </a:p>
        </p:txBody>
      </p:sp>
      <p:sp>
        <p:nvSpPr>
          <p:cNvPr id="33" name="TextBox 33"/>
          <p:cNvSpPr txBox="1"/>
          <p:nvPr/>
        </p:nvSpPr>
        <p:spPr>
          <a:xfrm>
            <a:off x="6022705" y="1670084"/>
            <a:ext cx="241220" cy="168701"/>
          </a:xfrm>
          <a:prstGeom prst="rect">
            <a:avLst/>
          </a:prstGeom>
        </p:spPr>
        <p:txBody>
          <a:bodyPr lIns="0" tIns="0" rIns="0" bIns="0" rtlCol="0" anchor="t">
            <a:spAutoFit/>
          </a:bodyPr>
          <a:lstStyle/>
          <a:p>
            <a:pPr algn="ctr">
              <a:lnSpc>
                <a:spcPts val="1406"/>
              </a:lnSpc>
            </a:pPr>
            <a:r>
              <a:rPr lang="en-US" sz="1005">
                <a:solidFill>
                  <a:srgbClr val="000000"/>
                </a:solidFill>
                <a:latin typeface="Heebo Bold"/>
              </a:rPr>
              <a:t>33%</a:t>
            </a:r>
          </a:p>
        </p:txBody>
      </p:sp>
      <p:sp>
        <p:nvSpPr>
          <p:cNvPr id="34" name="TextBox 34"/>
          <p:cNvSpPr txBox="1"/>
          <p:nvPr/>
        </p:nvSpPr>
        <p:spPr>
          <a:xfrm rot="-2595355">
            <a:off x="4173797" y="4348638"/>
            <a:ext cx="753124" cy="377476"/>
          </a:xfrm>
          <a:prstGeom prst="rect">
            <a:avLst/>
          </a:prstGeom>
        </p:spPr>
        <p:txBody>
          <a:bodyPr lIns="0" tIns="0" rIns="0" bIns="0" rtlCol="0" anchor="t">
            <a:spAutoFit/>
          </a:bodyPr>
          <a:lstStyle/>
          <a:p>
            <a:pPr algn="ctr">
              <a:lnSpc>
                <a:spcPts val="1486"/>
              </a:lnSpc>
            </a:pPr>
            <a:r>
              <a:rPr lang="en-US" sz="1061">
                <a:solidFill>
                  <a:srgbClr val="000000"/>
                </a:solidFill>
                <a:latin typeface="Heebo Medium"/>
              </a:rPr>
              <a:t>Natural Spaces</a:t>
            </a:r>
          </a:p>
        </p:txBody>
      </p:sp>
      <p:sp>
        <p:nvSpPr>
          <p:cNvPr id="35" name="TextBox 35"/>
          <p:cNvSpPr txBox="1"/>
          <p:nvPr/>
        </p:nvSpPr>
        <p:spPr>
          <a:xfrm rot="-2595355">
            <a:off x="4754840" y="4348638"/>
            <a:ext cx="1148666" cy="377476"/>
          </a:xfrm>
          <a:prstGeom prst="rect">
            <a:avLst/>
          </a:prstGeom>
        </p:spPr>
        <p:txBody>
          <a:bodyPr lIns="0" tIns="0" rIns="0" bIns="0" rtlCol="0" anchor="t">
            <a:spAutoFit/>
          </a:bodyPr>
          <a:lstStyle/>
          <a:p>
            <a:pPr algn="ctr">
              <a:lnSpc>
                <a:spcPts val="1486"/>
              </a:lnSpc>
            </a:pPr>
            <a:r>
              <a:rPr lang="en-US" sz="1061">
                <a:solidFill>
                  <a:srgbClr val="000000"/>
                </a:solidFill>
                <a:latin typeface="Heebo Medium"/>
              </a:rPr>
              <a:t>Recreational Facilities </a:t>
            </a:r>
          </a:p>
        </p:txBody>
      </p:sp>
      <p:sp>
        <p:nvSpPr>
          <p:cNvPr id="36" name="TextBox 36"/>
          <p:cNvSpPr txBox="1"/>
          <p:nvPr/>
        </p:nvSpPr>
        <p:spPr>
          <a:xfrm rot="-2586851">
            <a:off x="5670014" y="4348827"/>
            <a:ext cx="980056" cy="377476"/>
          </a:xfrm>
          <a:prstGeom prst="rect">
            <a:avLst/>
          </a:prstGeom>
        </p:spPr>
        <p:txBody>
          <a:bodyPr lIns="0" tIns="0" rIns="0" bIns="0" rtlCol="0" anchor="t">
            <a:spAutoFit/>
          </a:bodyPr>
          <a:lstStyle/>
          <a:p>
            <a:pPr algn="ctr">
              <a:lnSpc>
                <a:spcPts val="1486"/>
              </a:lnSpc>
            </a:pPr>
            <a:r>
              <a:rPr lang="en-US" sz="1061">
                <a:solidFill>
                  <a:srgbClr val="000000"/>
                </a:solidFill>
                <a:latin typeface="Heebo Medium"/>
              </a:rPr>
              <a:t>Community Centers</a:t>
            </a:r>
          </a:p>
        </p:txBody>
      </p:sp>
      <p:sp>
        <p:nvSpPr>
          <p:cNvPr id="37" name="TextBox 37"/>
          <p:cNvSpPr txBox="1"/>
          <p:nvPr/>
        </p:nvSpPr>
        <p:spPr>
          <a:xfrm rot="-2586851">
            <a:off x="6458327" y="4348827"/>
            <a:ext cx="1081577" cy="377476"/>
          </a:xfrm>
          <a:prstGeom prst="rect">
            <a:avLst/>
          </a:prstGeom>
        </p:spPr>
        <p:txBody>
          <a:bodyPr lIns="0" tIns="0" rIns="0" bIns="0" rtlCol="0" anchor="t">
            <a:spAutoFit/>
          </a:bodyPr>
          <a:lstStyle/>
          <a:p>
            <a:pPr algn="ctr">
              <a:lnSpc>
                <a:spcPts val="1486"/>
              </a:lnSpc>
            </a:pPr>
            <a:r>
              <a:rPr lang="en-US" sz="1061">
                <a:solidFill>
                  <a:srgbClr val="000000"/>
                </a:solidFill>
                <a:latin typeface="Heebo Medium"/>
              </a:rPr>
              <a:t>Events and Festivals</a:t>
            </a:r>
          </a:p>
        </p:txBody>
      </p:sp>
      <p:sp>
        <p:nvSpPr>
          <p:cNvPr id="38" name="TextBox 38"/>
          <p:cNvSpPr txBox="1"/>
          <p:nvPr/>
        </p:nvSpPr>
        <p:spPr>
          <a:xfrm rot="-2586851">
            <a:off x="7330636" y="4348827"/>
            <a:ext cx="834104" cy="377476"/>
          </a:xfrm>
          <a:prstGeom prst="rect">
            <a:avLst/>
          </a:prstGeom>
        </p:spPr>
        <p:txBody>
          <a:bodyPr lIns="0" tIns="0" rIns="0" bIns="0" rtlCol="0" anchor="t">
            <a:spAutoFit/>
          </a:bodyPr>
          <a:lstStyle/>
          <a:p>
            <a:pPr algn="ctr">
              <a:lnSpc>
                <a:spcPts val="1486"/>
              </a:lnSpc>
            </a:pPr>
            <a:r>
              <a:rPr lang="en-US" sz="1061">
                <a:solidFill>
                  <a:srgbClr val="000000"/>
                </a:solidFill>
                <a:latin typeface="Heebo Medium"/>
              </a:rPr>
              <a:t>Outdoor Markets</a:t>
            </a:r>
          </a:p>
        </p:txBody>
      </p:sp>
      <p:sp>
        <p:nvSpPr>
          <p:cNvPr id="39" name="TextBox 39"/>
          <p:cNvSpPr txBox="1"/>
          <p:nvPr/>
        </p:nvSpPr>
        <p:spPr>
          <a:xfrm rot="-2586851">
            <a:off x="8153499" y="4348827"/>
            <a:ext cx="724231" cy="377476"/>
          </a:xfrm>
          <a:prstGeom prst="rect">
            <a:avLst/>
          </a:prstGeom>
        </p:spPr>
        <p:txBody>
          <a:bodyPr lIns="0" tIns="0" rIns="0" bIns="0" rtlCol="0" anchor="t">
            <a:spAutoFit/>
          </a:bodyPr>
          <a:lstStyle/>
          <a:p>
            <a:pPr algn="ctr">
              <a:lnSpc>
                <a:spcPts val="1486"/>
              </a:lnSpc>
            </a:pPr>
            <a:r>
              <a:rPr lang="en-US" sz="1061">
                <a:solidFill>
                  <a:srgbClr val="000000"/>
                </a:solidFill>
                <a:latin typeface="Heebo Medium"/>
              </a:rPr>
              <a:t>Retail Shops</a:t>
            </a:r>
          </a:p>
        </p:txBody>
      </p:sp>
      <p:sp>
        <p:nvSpPr>
          <p:cNvPr id="40" name="TextBox 40"/>
          <p:cNvSpPr txBox="1"/>
          <p:nvPr/>
        </p:nvSpPr>
        <p:spPr>
          <a:xfrm>
            <a:off x="6878610" y="1670084"/>
            <a:ext cx="241220" cy="168701"/>
          </a:xfrm>
          <a:prstGeom prst="rect">
            <a:avLst/>
          </a:prstGeom>
        </p:spPr>
        <p:txBody>
          <a:bodyPr lIns="0" tIns="0" rIns="0" bIns="0" rtlCol="0" anchor="t">
            <a:spAutoFit/>
          </a:bodyPr>
          <a:lstStyle/>
          <a:p>
            <a:pPr algn="ctr">
              <a:lnSpc>
                <a:spcPts val="1406"/>
              </a:lnSpc>
            </a:pPr>
            <a:r>
              <a:rPr lang="en-US" sz="1005">
                <a:solidFill>
                  <a:srgbClr val="000000"/>
                </a:solidFill>
                <a:latin typeface="Heebo Bold"/>
              </a:rPr>
              <a:t>33%</a:t>
            </a:r>
          </a:p>
        </p:txBody>
      </p:sp>
      <p:sp>
        <p:nvSpPr>
          <p:cNvPr id="41" name="TextBox 41"/>
          <p:cNvSpPr txBox="1"/>
          <p:nvPr/>
        </p:nvSpPr>
        <p:spPr>
          <a:xfrm>
            <a:off x="7648170" y="1670084"/>
            <a:ext cx="241220" cy="168701"/>
          </a:xfrm>
          <a:prstGeom prst="rect">
            <a:avLst/>
          </a:prstGeom>
        </p:spPr>
        <p:txBody>
          <a:bodyPr lIns="0" tIns="0" rIns="0" bIns="0" rtlCol="0" anchor="t">
            <a:spAutoFit/>
          </a:bodyPr>
          <a:lstStyle/>
          <a:p>
            <a:pPr algn="ctr">
              <a:lnSpc>
                <a:spcPts val="1406"/>
              </a:lnSpc>
            </a:pPr>
            <a:r>
              <a:rPr lang="en-US" sz="1005">
                <a:solidFill>
                  <a:srgbClr val="000000"/>
                </a:solidFill>
                <a:latin typeface="Heebo Bold"/>
              </a:rPr>
              <a:t>33%</a:t>
            </a:r>
          </a:p>
        </p:txBody>
      </p:sp>
      <p:sp>
        <p:nvSpPr>
          <p:cNvPr id="42" name="TextBox 42"/>
          <p:cNvSpPr txBox="1"/>
          <p:nvPr/>
        </p:nvSpPr>
        <p:spPr>
          <a:xfrm>
            <a:off x="8422815" y="1670084"/>
            <a:ext cx="241220" cy="168701"/>
          </a:xfrm>
          <a:prstGeom prst="rect">
            <a:avLst/>
          </a:prstGeom>
        </p:spPr>
        <p:txBody>
          <a:bodyPr lIns="0" tIns="0" rIns="0" bIns="0" rtlCol="0" anchor="t">
            <a:spAutoFit/>
          </a:bodyPr>
          <a:lstStyle/>
          <a:p>
            <a:pPr algn="ctr">
              <a:lnSpc>
                <a:spcPts val="1406"/>
              </a:lnSpc>
            </a:pPr>
            <a:r>
              <a:rPr lang="en-US" sz="1005">
                <a:solidFill>
                  <a:srgbClr val="000000"/>
                </a:solidFill>
                <a:latin typeface="Heebo Bold"/>
              </a:rPr>
              <a:t>33%</a:t>
            </a:r>
          </a:p>
        </p:txBody>
      </p:sp>
      <p:sp>
        <p:nvSpPr>
          <p:cNvPr id="43" name="TextBox 43"/>
          <p:cNvSpPr txBox="1"/>
          <p:nvPr/>
        </p:nvSpPr>
        <p:spPr>
          <a:xfrm>
            <a:off x="636787" y="2674069"/>
            <a:ext cx="3175642" cy="1371529"/>
          </a:xfrm>
          <a:prstGeom prst="rect">
            <a:avLst/>
          </a:prstGeom>
        </p:spPr>
        <p:txBody>
          <a:bodyPr wrap="square" lIns="0" tIns="0" rIns="0" bIns="0" rtlCol="0" anchor="t">
            <a:spAutoFit/>
          </a:bodyPr>
          <a:lstStyle/>
          <a:p>
            <a:pPr>
              <a:lnSpc>
                <a:spcPts val="2079"/>
              </a:lnSpc>
            </a:pPr>
            <a:r>
              <a:rPr lang="en-US" sz="2400" b="1" dirty="0">
                <a:solidFill>
                  <a:srgbClr val="000000"/>
                </a:solidFill>
                <a:latin typeface="Avenir Black" panose="02000503020000020003" pitchFamily="2" charset="0"/>
              </a:rPr>
              <a:t>Natural spaces, trails, and community assets make the Sacramento region special</a:t>
            </a:r>
          </a:p>
        </p:txBody>
      </p:sp>
    </p:spTree>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Tile Page">
  <a:themeElements>
    <a:clrScheme name="Custom 2">
      <a:dk1>
        <a:srgbClr val="635550"/>
      </a:dk1>
      <a:lt1>
        <a:srgbClr val="FFFFFF"/>
      </a:lt1>
      <a:dk2>
        <a:srgbClr val="517891"/>
      </a:dk2>
      <a:lt2>
        <a:srgbClr val="CFC3B5"/>
      </a:lt2>
      <a:accent1>
        <a:srgbClr val="FDB414"/>
      </a:accent1>
      <a:accent2>
        <a:srgbClr val="F15C22"/>
      </a:accent2>
      <a:accent3>
        <a:srgbClr val="C1D32B"/>
      </a:accent3>
      <a:accent4>
        <a:srgbClr val="70AFB9"/>
      </a:accent4>
      <a:accent5>
        <a:srgbClr val="A6978A"/>
      </a:accent5>
      <a:accent6>
        <a:srgbClr val="FFFE00"/>
      </a:accent6>
      <a:hlink>
        <a:srgbClr val="517891"/>
      </a:hlink>
      <a:folHlink>
        <a:srgbClr val="70AFB9"/>
      </a:folHlink>
    </a:clrScheme>
    <a:fontScheme name="SMUD PPT">
      <a:majorFont>
        <a:latin typeface="Rockwel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ile Page">
  <a:themeElements>
    <a:clrScheme name="Custom 2">
      <a:dk1>
        <a:srgbClr val="FFFFFF"/>
      </a:dk1>
      <a:lt1>
        <a:srgbClr val="FFFFFF"/>
      </a:lt1>
      <a:dk2>
        <a:srgbClr val="574B47"/>
      </a:dk2>
      <a:lt2>
        <a:srgbClr val="574B47"/>
      </a:lt2>
      <a:accent1>
        <a:srgbClr val="FDB414"/>
      </a:accent1>
      <a:accent2>
        <a:srgbClr val="F15C22"/>
      </a:accent2>
      <a:accent3>
        <a:srgbClr val="C1D32B"/>
      </a:accent3>
      <a:accent4>
        <a:srgbClr val="70AFB9"/>
      </a:accent4>
      <a:accent5>
        <a:srgbClr val="A6978A"/>
      </a:accent5>
      <a:accent6>
        <a:srgbClr val="FFFE00"/>
      </a:accent6>
      <a:hlink>
        <a:srgbClr val="F15C22"/>
      </a:hlink>
      <a:folHlink>
        <a:srgbClr val="70AF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9791</TotalTime>
  <Words>1476</Words>
  <Application>Microsoft Macintosh PowerPoint</Application>
  <PresentationFormat>On-screen Show (16:9)</PresentationFormat>
  <Paragraphs>382</Paragraphs>
  <Slides>34</Slides>
  <Notes>8</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34</vt:i4>
      </vt:variant>
    </vt:vector>
  </HeadingPairs>
  <TitlesOfParts>
    <vt:vector size="49" baseType="lpstr">
      <vt:lpstr>Arial</vt:lpstr>
      <vt:lpstr>ArialMT</vt:lpstr>
      <vt:lpstr>Avenir Black</vt:lpstr>
      <vt:lpstr>Avenir Medium</vt:lpstr>
      <vt:lpstr>Calibri</vt:lpstr>
      <vt:lpstr>Calibri Light</vt:lpstr>
      <vt:lpstr>Filson Soft</vt:lpstr>
      <vt:lpstr>Heebo</vt:lpstr>
      <vt:lpstr>Heebo Bold</vt:lpstr>
      <vt:lpstr>Heebo Medium</vt:lpstr>
      <vt:lpstr>Helvetica</vt:lpstr>
      <vt:lpstr>Rockwell</vt:lpstr>
      <vt:lpstr>2_Office Theme</vt:lpstr>
      <vt:lpstr>3_Tile Page</vt:lpstr>
      <vt:lpstr>1_Tile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Goes Here</dc:title>
  <dc:creator>Honey ‎‎</dc:creator>
  <cp:lastModifiedBy>Christine Ault</cp:lastModifiedBy>
  <cp:revision>312</cp:revision>
  <dcterms:created xsi:type="dcterms:W3CDTF">2022-07-14T17:22:43Z</dcterms:created>
  <dcterms:modified xsi:type="dcterms:W3CDTF">2023-11-02T17:22:20Z</dcterms:modified>
</cp:coreProperties>
</file>